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6" r:id="rId1"/>
  </p:sldMasterIdLst>
  <p:notesMasterIdLst>
    <p:notesMasterId r:id="rId87"/>
  </p:notesMasterIdLst>
  <p:sldIdLst>
    <p:sldId id="257" r:id="rId2"/>
    <p:sldId id="258" r:id="rId3"/>
    <p:sldId id="261" r:id="rId4"/>
    <p:sldId id="259" r:id="rId5"/>
    <p:sldId id="260" r:id="rId6"/>
    <p:sldId id="382" r:id="rId7"/>
    <p:sldId id="262" r:id="rId8"/>
    <p:sldId id="342" r:id="rId9"/>
    <p:sldId id="372" r:id="rId10"/>
    <p:sldId id="379" r:id="rId11"/>
    <p:sldId id="373" r:id="rId12"/>
    <p:sldId id="374" r:id="rId13"/>
    <p:sldId id="378" r:id="rId14"/>
    <p:sldId id="375" r:id="rId15"/>
    <p:sldId id="376" r:id="rId16"/>
    <p:sldId id="377" r:id="rId17"/>
    <p:sldId id="354" r:id="rId18"/>
    <p:sldId id="355" r:id="rId19"/>
    <p:sldId id="383" r:id="rId20"/>
    <p:sldId id="341" r:id="rId21"/>
    <p:sldId id="343" r:id="rId22"/>
    <p:sldId id="344" r:id="rId23"/>
    <p:sldId id="346" r:id="rId24"/>
    <p:sldId id="348" r:id="rId25"/>
    <p:sldId id="347" r:id="rId26"/>
    <p:sldId id="349" r:id="rId27"/>
    <p:sldId id="350" r:id="rId28"/>
    <p:sldId id="351" r:id="rId29"/>
    <p:sldId id="352" r:id="rId30"/>
    <p:sldId id="353" r:id="rId31"/>
    <p:sldId id="356" r:id="rId32"/>
    <p:sldId id="357" r:id="rId33"/>
    <p:sldId id="358" r:id="rId34"/>
    <p:sldId id="359" r:id="rId35"/>
    <p:sldId id="360" r:id="rId36"/>
    <p:sldId id="363" r:id="rId37"/>
    <p:sldId id="364" r:id="rId38"/>
    <p:sldId id="367" r:id="rId39"/>
    <p:sldId id="380" r:id="rId40"/>
    <p:sldId id="366" r:id="rId41"/>
    <p:sldId id="381" r:id="rId42"/>
    <p:sldId id="369" r:id="rId43"/>
    <p:sldId id="368" r:id="rId44"/>
    <p:sldId id="263" r:id="rId45"/>
    <p:sldId id="264" r:id="rId46"/>
    <p:sldId id="286" r:id="rId47"/>
    <p:sldId id="287" r:id="rId48"/>
    <p:sldId id="265" r:id="rId49"/>
    <p:sldId id="266" r:id="rId50"/>
    <p:sldId id="267" r:id="rId51"/>
    <p:sldId id="268" r:id="rId52"/>
    <p:sldId id="327" r:id="rId53"/>
    <p:sldId id="273" r:id="rId54"/>
    <p:sldId id="276" r:id="rId55"/>
    <p:sldId id="289" r:id="rId56"/>
    <p:sldId id="290" r:id="rId57"/>
    <p:sldId id="294" r:id="rId58"/>
    <p:sldId id="295" r:id="rId59"/>
    <p:sldId id="296" r:id="rId60"/>
    <p:sldId id="304" r:id="rId61"/>
    <p:sldId id="297" r:id="rId62"/>
    <p:sldId id="298" r:id="rId63"/>
    <p:sldId id="299" r:id="rId64"/>
    <p:sldId id="301" r:id="rId65"/>
    <p:sldId id="302" r:id="rId66"/>
    <p:sldId id="326" r:id="rId67"/>
    <p:sldId id="303" r:id="rId68"/>
    <p:sldId id="305" r:id="rId69"/>
    <p:sldId id="323" r:id="rId70"/>
    <p:sldId id="324" r:id="rId71"/>
    <p:sldId id="325" r:id="rId72"/>
    <p:sldId id="330" r:id="rId73"/>
    <p:sldId id="331" r:id="rId74"/>
    <p:sldId id="332" r:id="rId75"/>
    <p:sldId id="322" r:id="rId76"/>
    <p:sldId id="320" r:id="rId77"/>
    <p:sldId id="319" r:id="rId78"/>
    <p:sldId id="318" r:id="rId79"/>
    <p:sldId id="317" r:id="rId80"/>
    <p:sldId id="316" r:id="rId81"/>
    <p:sldId id="314" r:id="rId82"/>
    <p:sldId id="315" r:id="rId83"/>
    <p:sldId id="269" r:id="rId84"/>
    <p:sldId id="281" r:id="rId85"/>
    <p:sldId id="285" r:id="rId8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horb"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94709" autoAdjust="0"/>
  </p:normalViewPr>
  <p:slideViewPr>
    <p:cSldViewPr>
      <p:cViewPr varScale="1">
        <p:scale>
          <a:sx n="75" d="100"/>
          <a:sy n="75" d="100"/>
        </p:scale>
        <p:origin x="1014" y="54"/>
      </p:cViewPr>
      <p:guideLst>
        <p:guide orient="horz" pos="2160"/>
        <p:guide pos="2880"/>
      </p:guideLst>
    </p:cSldViewPr>
  </p:slideViewPr>
  <p:outlineViewPr>
    <p:cViewPr>
      <p:scale>
        <a:sx n="33" d="100"/>
        <a:sy n="33" d="100"/>
      </p:scale>
      <p:origin x="0" y="10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7-31T15:05:01.906" idx="1">
    <p:pos x="10" y="10"/>
    <p:tex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25FF3-5B34-4D6E-AC41-7D3E801534A3}" type="doc">
      <dgm:prSet loTypeId="urn:microsoft.com/office/officeart/2005/8/layout/radial6" loCatId="cycle" qsTypeId="urn:microsoft.com/office/officeart/2005/8/quickstyle/simple1" qsCatId="simple" csTypeId="urn:microsoft.com/office/officeart/2005/8/colors/accent1_1" csCatId="accent1" phldr="1"/>
      <dgm:spPr/>
      <dgm:t>
        <a:bodyPr/>
        <a:lstStyle/>
        <a:p>
          <a:pPr rtl="1"/>
          <a:endParaRPr lang="fa-IR"/>
        </a:p>
      </dgm:t>
    </dgm:pt>
    <dgm:pt modelId="{4FF45FDF-C2F0-4576-9FA2-451113CE15DA}">
      <dgm:prSet phldrT="[Text]"/>
      <dgm:spPr/>
      <dgm:t>
        <a:bodyPr/>
        <a:lstStyle/>
        <a:p>
          <a:pPr rtl="1"/>
          <a:r>
            <a:rPr lang="fa-IR" dirty="0" smtClean="0">
              <a:cs typeface="B Nazanin" pitchFamily="2" charset="-78"/>
            </a:rPr>
            <a:t>فرآیند</a:t>
          </a:r>
        </a:p>
        <a:p>
          <a:pPr rtl="1"/>
          <a:r>
            <a:rPr lang="fa-IR" dirty="0" smtClean="0">
              <a:cs typeface="B Nazanin" pitchFamily="2" charset="-78"/>
            </a:rPr>
            <a:t>ایجاد اشراف</a:t>
          </a:r>
          <a:endParaRPr lang="fa-IR" dirty="0">
            <a:cs typeface="B Nazanin" pitchFamily="2" charset="-78"/>
          </a:endParaRPr>
        </a:p>
      </dgm:t>
    </dgm:pt>
    <dgm:pt modelId="{CD9C1D73-F648-4CF0-B7F2-D974F4419CE9}" type="parTrans" cxnId="{6BC07BA5-069F-431F-9679-C0335D47FFA0}">
      <dgm:prSet/>
      <dgm:spPr/>
      <dgm:t>
        <a:bodyPr/>
        <a:lstStyle/>
        <a:p>
          <a:pPr rtl="1"/>
          <a:endParaRPr lang="fa-IR">
            <a:cs typeface="B Nazanin" pitchFamily="2" charset="-78"/>
          </a:endParaRPr>
        </a:p>
      </dgm:t>
    </dgm:pt>
    <dgm:pt modelId="{F7B94EBB-9A5C-488D-AD3F-36D4883A46E9}" type="sibTrans" cxnId="{6BC07BA5-069F-431F-9679-C0335D47FFA0}">
      <dgm:prSet/>
      <dgm:spPr/>
      <dgm:t>
        <a:bodyPr/>
        <a:lstStyle/>
        <a:p>
          <a:pPr rtl="1"/>
          <a:endParaRPr lang="fa-IR">
            <a:cs typeface="B Nazanin" pitchFamily="2" charset="-78"/>
          </a:endParaRPr>
        </a:p>
      </dgm:t>
    </dgm:pt>
    <dgm:pt modelId="{D6700673-33D0-43DC-AF2A-FFEA1ABB40BF}">
      <dgm:prSet phldrT="[Text]"/>
      <dgm:spPr/>
      <dgm:t>
        <a:bodyPr/>
        <a:lstStyle/>
        <a:p>
          <a:pPr rtl="1"/>
          <a:r>
            <a:rPr lang="fa-IR" dirty="0" smtClean="0">
              <a:cs typeface="B Nazanin" pitchFamily="2" charset="-78"/>
            </a:rPr>
            <a:t>دیدن و </a:t>
          </a:r>
        </a:p>
        <a:p>
          <a:pPr rtl="1"/>
          <a:r>
            <a:rPr lang="fa-IR" dirty="0" smtClean="0">
              <a:cs typeface="B Nazanin" pitchFamily="2" charset="-78"/>
            </a:rPr>
            <a:t>مشاهده کردن</a:t>
          </a:r>
          <a:endParaRPr lang="fa-IR" dirty="0">
            <a:cs typeface="B Nazanin" pitchFamily="2" charset="-78"/>
          </a:endParaRPr>
        </a:p>
      </dgm:t>
    </dgm:pt>
    <dgm:pt modelId="{8E63A764-054F-4B12-807E-011F3E4F1082}" type="parTrans" cxnId="{1C5D1864-DD16-4054-949A-E39DF2369B25}">
      <dgm:prSet/>
      <dgm:spPr/>
      <dgm:t>
        <a:bodyPr/>
        <a:lstStyle/>
        <a:p>
          <a:pPr rtl="1"/>
          <a:endParaRPr lang="fa-IR">
            <a:cs typeface="B Nazanin" pitchFamily="2" charset="-78"/>
          </a:endParaRPr>
        </a:p>
      </dgm:t>
    </dgm:pt>
    <dgm:pt modelId="{466B4C15-0DEF-4562-BC37-60A453DA180C}" type="sibTrans" cxnId="{1C5D1864-DD16-4054-949A-E39DF2369B25}">
      <dgm:prSet/>
      <dgm:spPr/>
      <dgm:t>
        <a:bodyPr/>
        <a:lstStyle/>
        <a:p>
          <a:pPr rtl="1"/>
          <a:endParaRPr lang="fa-IR">
            <a:cs typeface="B Nazanin" pitchFamily="2" charset="-78"/>
          </a:endParaRPr>
        </a:p>
      </dgm:t>
    </dgm:pt>
    <dgm:pt modelId="{4725ECB0-885D-4925-8219-531E92CCB0C0}">
      <dgm:prSet phldrT="[Text]"/>
      <dgm:spPr/>
      <dgm:t>
        <a:bodyPr/>
        <a:lstStyle/>
        <a:p>
          <a:pPr rtl="1"/>
          <a:r>
            <a:rPr lang="fa-IR" dirty="0" smtClean="0">
              <a:cs typeface="B Nazanin" pitchFamily="2" charset="-78"/>
            </a:rPr>
            <a:t>تطبیق و مقایسه</a:t>
          </a:r>
          <a:endParaRPr lang="fa-IR" dirty="0">
            <a:cs typeface="B Nazanin" pitchFamily="2" charset="-78"/>
          </a:endParaRPr>
        </a:p>
      </dgm:t>
    </dgm:pt>
    <dgm:pt modelId="{95D7219E-5B2C-4D1F-B681-3E4C3D30EB4F}" type="parTrans" cxnId="{F014F670-F63E-46B4-AE82-FE15036D6A92}">
      <dgm:prSet/>
      <dgm:spPr/>
      <dgm:t>
        <a:bodyPr/>
        <a:lstStyle/>
        <a:p>
          <a:pPr rtl="1"/>
          <a:endParaRPr lang="fa-IR">
            <a:cs typeface="B Nazanin" pitchFamily="2" charset="-78"/>
          </a:endParaRPr>
        </a:p>
      </dgm:t>
    </dgm:pt>
    <dgm:pt modelId="{6AC1929C-7D46-4137-8AC5-8A75CE77DED7}" type="sibTrans" cxnId="{F014F670-F63E-46B4-AE82-FE15036D6A92}">
      <dgm:prSet/>
      <dgm:spPr/>
      <dgm:t>
        <a:bodyPr/>
        <a:lstStyle/>
        <a:p>
          <a:pPr rtl="1"/>
          <a:endParaRPr lang="fa-IR">
            <a:cs typeface="B Nazanin" pitchFamily="2" charset="-78"/>
          </a:endParaRPr>
        </a:p>
      </dgm:t>
    </dgm:pt>
    <dgm:pt modelId="{BB436587-1A54-468B-909F-AF0AE4C50745}">
      <dgm:prSet phldrT="[Text]"/>
      <dgm:spPr/>
      <dgm:t>
        <a:bodyPr/>
        <a:lstStyle/>
        <a:p>
          <a:pPr rtl="1"/>
          <a:r>
            <a:rPr lang="fa-IR" dirty="0" smtClean="0">
              <a:cs typeface="B Nazanin" pitchFamily="2" charset="-78"/>
            </a:rPr>
            <a:t>حذف و</a:t>
          </a:r>
        </a:p>
        <a:p>
          <a:pPr rtl="1"/>
          <a:r>
            <a:rPr lang="fa-IR" dirty="0" smtClean="0">
              <a:cs typeface="B Nazanin" pitchFamily="2" charset="-78"/>
            </a:rPr>
            <a:t>پالایش</a:t>
          </a:r>
          <a:endParaRPr lang="fa-IR" dirty="0">
            <a:cs typeface="B Nazanin" pitchFamily="2" charset="-78"/>
          </a:endParaRPr>
        </a:p>
      </dgm:t>
    </dgm:pt>
    <dgm:pt modelId="{EC0A999B-96AD-4A65-B3E8-FEF0B3D46611}" type="parTrans" cxnId="{BFCDBEA4-6CE4-40FB-8765-9CB5758A9FD7}">
      <dgm:prSet/>
      <dgm:spPr/>
      <dgm:t>
        <a:bodyPr/>
        <a:lstStyle/>
        <a:p>
          <a:pPr rtl="1"/>
          <a:endParaRPr lang="fa-IR">
            <a:cs typeface="B Nazanin" pitchFamily="2" charset="-78"/>
          </a:endParaRPr>
        </a:p>
      </dgm:t>
    </dgm:pt>
    <dgm:pt modelId="{F8CA5A65-72A0-4125-826C-6B8E457DEA78}" type="sibTrans" cxnId="{BFCDBEA4-6CE4-40FB-8765-9CB5758A9FD7}">
      <dgm:prSet/>
      <dgm:spPr/>
      <dgm:t>
        <a:bodyPr/>
        <a:lstStyle/>
        <a:p>
          <a:pPr rtl="1"/>
          <a:endParaRPr lang="fa-IR">
            <a:cs typeface="B Nazanin" pitchFamily="2" charset="-78"/>
          </a:endParaRPr>
        </a:p>
      </dgm:t>
    </dgm:pt>
    <dgm:pt modelId="{BCA378A7-C957-4631-869C-74733B1A79A8}">
      <dgm:prSet phldrT="[Text]"/>
      <dgm:spPr/>
      <dgm:t>
        <a:bodyPr/>
        <a:lstStyle/>
        <a:p>
          <a:pPr rtl="1"/>
          <a:r>
            <a:rPr lang="fa-IR" dirty="0" smtClean="0">
              <a:cs typeface="B Nazanin" pitchFamily="2" charset="-78"/>
            </a:rPr>
            <a:t>هدایت </a:t>
          </a:r>
        </a:p>
        <a:p>
          <a:pPr rtl="1"/>
          <a:r>
            <a:rPr lang="fa-IR" dirty="0" smtClean="0">
              <a:cs typeface="B Nazanin" pitchFamily="2" charset="-78"/>
            </a:rPr>
            <a:t>و یاوری</a:t>
          </a:r>
          <a:endParaRPr lang="fa-IR" dirty="0">
            <a:cs typeface="B Nazanin" pitchFamily="2" charset="-78"/>
          </a:endParaRPr>
        </a:p>
      </dgm:t>
    </dgm:pt>
    <dgm:pt modelId="{CD810339-95BE-472F-8313-CB703BA7C9D4}" type="parTrans" cxnId="{C2D11140-0268-42C1-9A5D-DBDBC60E5CBC}">
      <dgm:prSet/>
      <dgm:spPr/>
      <dgm:t>
        <a:bodyPr/>
        <a:lstStyle/>
        <a:p>
          <a:pPr rtl="1"/>
          <a:endParaRPr lang="fa-IR">
            <a:cs typeface="B Nazanin" pitchFamily="2" charset="-78"/>
          </a:endParaRPr>
        </a:p>
      </dgm:t>
    </dgm:pt>
    <dgm:pt modelId="{8FAF081E-4584-46BE-9458-46C5382346D8}" type="sibTrans" cxnId="{C2D11140-0268-42C1-9A5D-DBDBC60E5CBC}">
      <dgm:prSet/>
      <dgm:spPr/>
      <dgm:t>
        <a:bodyPr/>
        <a:lstStyle/>
        <a:p>
          <a:pPr rtl="1"/>
          <a:endParaRPr lang="fa-IR">
            <a:cs typeface="B Nazanin" pitchFamily="2" charset="-78"/>
          </a:endParaRPr>
        </a:p>
      </dgm:t>
    </dgm:pt>
    <dgm:pt modelId="{6ED8A3A1-6C46-4876-BA6E-64A75602358E}">
      <dgm:prSet phldrT="[Text]"/>
      <dgm:spPr/>
      <dgm:t>
        <a:bodyPr/>
        <a:lstStyle/>
        <a:p>
          <a:pPr rtl="1"/>
          <a:r>
            <a:rPr lang="fa-IR" dirty="0" smtClean="0">
              <a:cs typeface="B Nazanin" pitchFamily="2" charset="-78"/>
            </a:rPr>
            <a:t>ارزیابی کردن</a:t>
          </a:r>
          <a:endParaRPr lang="fa-IR" dirty="0">
            <a:cs typeface="B Nazanin" pitchFamily="2" charset="-78"/>
          </a:endParaRPr>
        </a:p>
      </dgm:t>
    </dgm:pt>
    <dgm:pt modelId="{79219F6D-2A78-4D40-AE13-B4C651521015}" type="parTrans" cxnId="{74E5829A-4469-49C7-99AE-86AB7C44DF14}">
      <dgm:prSet/>
      <dgm:spPr/>
      <dgm:t>
        <a:bodyPr/>
        <a:lstStyle/>
        <a:p>
          <a:pPr rtl="1"/>
          <a:endParaRPr lang="fa-IR">
            <a:cs typeface="B Nazanin" pitchFamily="2" charset="-78"/>
          </a:endParaRPr>
        </a:p>
      </dgm:t>
    </dgm:pt>
    <dgm:pt modelId="{400C8126-C0FE-428F-ADAC-0C8A1AD3DB68}" type="sibTrans" cxnId="{74E5829A-4469-49C7-99AE-86AB7C44DF14}">
      <dgm:prSet/>
      <dgm:spPr/>
      <dgm:t>
        <a:bodyPr/>
        <a:lstStyle/>
        <a:p>
          <a:pPr rtl="1"/>
          <a:endParaRPr lang="fa-IR">
            <a:cs typeface="B Nazanin" pitchFamily="2" charset="-78"/>
          </a:endParaRPr>
        </a:p>
      </dgm:t>
    </dgm:pt>
    <dgm:pt modelId="{AB0EEA97-2383-4C9D-903B-F963626C22C5}">
      <dgm:prSet phldrT="[Text]"/>
      <dgm:spPr/>
      <dgm:t>
        <a:bodyPr/>
        <a:lstStyle/>
        <a:p>
          <a:pPr rtl="1"/>
          <a:r>
            <a:rPr lang="fa-IR" dirty="0" smtClean="0">
              <a:cs typeface="B Nazanin" pitchFamily="2" charset="-78"/>
            </a:rPr>
            <a:t>قضاوت</a:t>
          </a:r>
        </a:p>
        <a:p>
          <a:pPr rtl="1"/>
          <a:r>
            <a:rPr lang="fa-IR" dirty="0" smtClean="0">
              <a:cs typeface="B Nazanin" pitchFamily="2" charset="-78"/>
            </a:rPr>
            <a:t>و داوری</a:t>
          </a:r>
          <a:endParaRPr lang="fa-IR" dirty="0">
            <a:cs typeface="B Nazanin" pitchFamily="2" charset="-78"/>
          </a:endParaRPr>
        </a:p>
      </dgm:t>
    </dgm:pt>
    <dgm:pt modelId="{81814F18-DF2E-45E8-A271-5B0E749DE481}" type="parTrans" cxnId="{FC05000C-A7E2-478E-8F64-7B4E2786E0E0}">
      <dgm:prSet/>
      <dgm:spPr/>
      <dgm:t>
        <a:bodyPr/>
        <a:lstStyle/>
        <a:p>
          <a:pPr rtl="1"/>
          <a:endParaRPr lang="fa-IR">
            <a:cs typeface="B Nazanin" pitchFamily="2" charset="-78"/>
          </a:endParaRPr>
        </a:p>
      </dgm:t>
    </dgm:pt>
    <dgm:pt modelId="{CCBAFBCD-6F8E-4B1F-89D8-A5CF144A316D}" type="sibTrans" cxnId="{FC05000C-A7E2-478E-8F64-7B4E2786E0E0}">
      <dgm:prSet/>
      <dgm:spPr/>
      <dgm:t>
        <a:bodyPr/>
        <a:lstStyle/>
        <a:p>
          <a:pPr rtl="1"/>
          <a:endParaRPr lang="fa-IR">
            <a:cs typeface="B Nazanin" pitchFamily="2" charset="-78"/>
          </a:endParaRPr>
        </a:p>
      </dgm:t>
    </dgm:pt>
    <dgm:pt modelId="{19126AC4-D0E9-4BD2-ABB5-616126CC952D}">
      <dgm:prSet phldrT="[Text]"/>
      <dgm:spPr/>
      <dgm:t>
        <a:bodyPr/>
        <a:lstStyle/>
        <a:p>
          <a:pPr rtl="1"/>
          <a:r>
            <a:rPr lang="fa-IR" dirty="0" smtClean="0">
              <a:cs typeface="B Nazanin" pitchFamily="2" charset="-78"/>
            </a:rPr>
            <a:t>تجریه </a:t>
          </a:r>
        </a:p>
        <a:p>
          <a:pPr rtl="1"/>
          <a:r>
            <a:rPr lang="fa-IR" dirty="0" smtClean="0">
              <a:cs typeface="B Nazanin" pitchFamily="2" charset="-78"/>
            </a:rPr>
            <a:t>و تحلیل</a:t>
          </a:r>
          <a:endParaRPr lang="fa-IR" dirty="0">
            <a:cs typeface="B Nazanin" pitchFamily="2" charset="-78"/>
          </a:endParaRPr>
        </a:p>
      </dgm:t>
    </dgm:pt>
    <dgm:pt modelId="{97B50100-9724-43C6-9E3F-2569B4907EA5}" type="parTrans" cxnId="{A9E0706F-EF62-496A-9C27-755A0F5F7889}">
      <dgm:prSet/>
      <dgm:spPr/>
      <dgm:t>
        <a:bodyPr/>
        <a:lstStyle/>
        <a:p>
          <a:pPr rtl="1"/>
          <a:endParaRPr lang="fa-IR">
            <a:cs typeface="B Nazanin" pitchFamily="2" charset="-78"/>
          </a:endParaRPr>
        </a:p>
      </dgm:t>
    </dgm:pt>
    <dgm:pt modelId="{AA15D456-140D-49BC-8D9D-7E7454D2E88F}" type="sibTrans" cxnId="{A9E0706F-EF62-496A-9C27-755A0F5F7889}">
      <dgm:prSet/>
      <dgm:spPr/>
      <dgm:t>
        <a:bodyPr/>
        <a:lstStyle/>
        <a:p>
          <a:pPr rtl="1"/>
          <a:endParaRPr lang="fa-IR">
            <a:cs typeface="B Nazanin" pitchFamily="2" charset="-78"/>
          </a:endParaRPr>
        </a:p>
      </dgm:t>
    </dgm:pt>
    <dgm:pt modelId="{51C14DFE-6014-4285-959A-BB44BDB44BAD}">
      <dgm:prSet phldrT="[Text]" custRadScaleRad="87897" custRadScaleInc="1979"/>
      <dgm:spPr/>
      <dgm:t>
        <a:bodyPr/>
        <a:lstStyle/>
        <a:p>
          <a:pPr rtl="1"/>
          <a:endParaRPr lang="fa-IR"/>
        </a:p>
      </dgm:t>
    </dgm:pt>
    <dgm:pt modelId="{FF2C5CAC-2084-4CE1-9360-68C7D2C0695B}" type="parTrans" cxnId="{C875BE01-201A-473D-AD9C-970666AC5037}">
      <dgm:prSet/>
      <dgm:spPr/>
      <dgm:t>
        <a:bodyPr/>
        <a:lstStyle/>
        <a:p>
          <a:pPr rtl="1"/>
          <a:endParaRPr lang="fa-IR"/>
        </a:p>
      </dgm:t>
    </dgm:pt>
    <dgm:pt modelId="{959038A6-BF15-41C4-BA8A-18777E42B8DD}" type="sibTrans" cxnId="{C875BE01-201A-473D-AD9C-970666AC5037}">
      <dgm:prSet/>
      <dgm:spPr/>
      <dgm:t>
        <a:bodyPr/>
        <a:lstStyle/>
        <a:p>
          <a:pPr rtl="1"/>
          <a:endParaRPr lang="fa-IR"/>
        </a:p>
      </dgm:t>
    </dgm:pt>
    <dgm:pt modelId="{8DFD0374-01B3-48C8-86FD-E6D661C88300}">
      <dgm:prSet phldrT="[Text]" custRadScaleRad="87897" custRadScaleInc="1979"/>
      <dgm:spPr/>
      <dgm:t>
        <a:bodyPr/>
        <a:lstStyle/>
        <a:p>
          <a:pPr rtl="1"/>
          <a:endParaRPr lang="fa-IR"/>
        </a:p>
      </dgm:t>
    </dgm:pt>
    <dgm:pt modelId="{E4532DAB-F2A7-4F3C-9165-26F8F750434F}" type="parTrans" cxnId="{4994B238-2BA3-4575-B9C4-C762336586F1}">
      <dgm:prSet/>
      <dgm:spPr/>
      <dgm:t>
        <a:bodyPr/>
        <a:lstStyle/>
        <a:p>
          <a:pPr rtl="1"/>
          <a:endParaRPr lang="fa-IR"/>
        </a:p>
      </dgm:t>
    </dgm:pt>
    <dgm:pt modelId="{90B4B917-02E0-4D40-86CD-FB73A933111B}" type="sibTrans" cxnId="{4994B238-2BA3-4575-B9C4-C762336586F1}">
      <dgm:prSet/>
      <dgm:spPr/>
      <dgm:t>
        <a:bodyPr/>
        <a:lstStyle/>
        <a:p>
          <a:pPr rtl="1"/>
          <a:endParaRPr lang="fa-IR"/>
        </a:p>
      </dgm:t>
    </dgm:pt>
    <dgm:pt modelId="{24F58B8D-9269-4D06-85FD-7955F79C8C59}">
      <dgm:prSet phldrT="[Text]"/>
      <dgm:spPr/>
      <dgm:t>
        <a:bodyPr/>
        <a:lstStyle/>
        <a:p>
          <a:pPr rtl="1"/>
          <a:r>
            <a:rPr lang="fa-IR" dirty="0" smtClean="0">
              <a:cs typeface="B Nazanin" pitchFamily="2" charset="-78"/>
            </a:rPr>
            <a:t>کشف و شناسایی</a:t>
          </a:r>
          <a:endParaRPr lang="fa-IR" dirty="0">
            <a:cs typeface="B Nazanin" pitchFamily="2" charset="-78"/>
          </a:endParaRPr>
        </a:p>
      </dgm:t>
    </dgm:pt>
    <dgm:pt modelId="{E1A9D372-85A1-45C7-85E5-511A6BA9549F}" type="parTrans" cxnId="{E10BDD1F-7A11-4336-B7A2-1BC891239C5F}">
      <dgm:prSet/>
      <dgm:spPr/>
      <dgm:t>
        <a:bodyPr/>
        <a:lstStyle/>
        <a:p>
          <a:pPr rtl="1"/>
          <a:endParaRPr lang="fa-IR"/>
        </a:p>
      </dgm:t>
    </dgm:pt>
    <dgm:pt modelId="{1C10F5FE-14F5-461E-8F31-B066D1F66284}" type="sibTrans" cxnId="{E10BDD1F-7A11-4336-B7A2-1BC891239C5F}">
      <dgm:prSet/>
      <dgm:spPr/>
      <dgm:t>
        <a:bodyPr/>
        <a:lstStyle/>
        <a:p>
          <a:pPr rtl="1"/>
          <a:endParaRPr lang="fa-IR"/>
        </a:p>
      </dgm:t>
    </dgm:pt>
    <dgm:pt modelId="{E1831D92-13B1-4D66-A1EC-5FAF6A55D2DD}">
      <dgm:prSet phldrT="[Text]" custRadScaleRad="87897" custRadScaleInc="1979"/>
      <dgm:spPr/>
      <dgm:t>
        <a:bodyPr/>
        <a:lstStyle/>
        <a:p>
          <a:pPr rtl="1"/>
          <a:endParaRPr lang="fa-IR"/>
        </a:p>
      </dgm:t>
    </dgm:pt>
    <dgm:pt modelId="{9DF80E5C-1766-455E-BEEC-51863AD8B359}" type="parTrans" cxnId="{614DF0F8-B338-4522-9B3B-2EB6A6906A97}">
      <dgm:prSet/>
      <dgm:spPr/>
      <dgm:t>
        <a:bodyPr/>
        <a:lstStyle/>
        <a:p>
          <a:pPr rtl="1"/>
          <a:endParaRPr lang="fa-IR"/>
        </a:p>
      </dgm:t>
    </dgm:pt>
    <dgm:pt modelId="{03DDFD92-8336-48D7-B753-F00CE3E1687F}" type="sibTrans" cxnId="{614DF0F8-B338-4522-9B3B-2EB6A6906A97}">
      <dgm:prSet/>
      <dgm:spPr/>
      <dgm:t>
        <a:bodyPr/>
        <a:lstStyle/>
        <a:p>
          <a:pPr rtl="1"/>
          <a:endParaRPr lang="fa-IR"/>
        </a:p>
      </dgm:t>
    </dgm:pt>
    <dgm:pt modelId="{CE9DC343-D5CB-4F0E-969C-C4B13FD57F25}">
      <dgm:prSet phldrT="[Text]"/>
      <dgm:spPr/>
      <dgm:t>
        <a:bodyPr/>
        <a:lstStyle/>
        <a:p>
          <a:pPr rtl="1"/>
          <a:r>
            <a:rPr lang="fa-IR" dirty="0" smtClean="0">
              <a:cs typeface="B Nazanin" pitchFamily="2" charset="-78"/>
            </a:rPr>
            <a:t>جمع آوری </a:t>
          </a:r>
        </a:p>
        <a:p>
          <a:pPr rtl="1"/>
          <a:r>
            <a:rPr lang="fa-IR" dirty="0" smtClean="0">
              <a:cs typeface="B Nazanin" pitchFamily="2" charset="-78"/>
            </a:rPr>
            <a:t>اطلاعات</a:t>
          </a:r>
          <a:endParaRPr lang="fa-IR" dirty="0">
            <a:cs typeface="B Nazanin" pitchFamily="2" charset="-78"/>
          </a:endParaRPr>
        </a:p>
      </dgm:t>
    </dgm:pt>
    <dgm:pt modelId="{81760827-9C83-470D-B7DB-570B33193817}" type="parTrans" cxnId="{20D61F9E-5829-4BDE-AB3F-18BC849D5D10}">
      <dgm:prSet/>
      <dgm:spPr/>
      <dgm:t>
        <a:bodyPr/>
        <a:lstStyle/>
        <a:p>
          <a:pPr rtl="1"/>
          <a:endParaRPr lang="fa-IR"/>
        </a:p>
      </dgm:t>
    </dgm:pt>
    <dgm:pt modelId="{7E2F785D-7366-419E-9FDE-DD6F1F673CC1}" type="sibTrans" cxnId="{20D61F9E-5829-4BDE-AB3F-18BC849D5D10}">
      <dgm:prSet/>
      <dgm:spPr/>
      <dgm:t>
        <a:bodyPr/>
        <a:lstStyle/>
        <a:p>
          <a:pPr rtl="1"/>
          <a:endParaRPr lang="fa-IR"/>
        </a:p>
      </dgm:t>
    </dgm:pt>
    <dgm:pt modelId="{2C89407A-5134-49B0-B7B5-797988387B30}" type="pres">
      <dgm:prSet presAssocID="{54125FF3-5B34-4D6E-AC41-7D3E801534A3}" presName="Name0" presStyleCnt="0">
        <dgm:presLayoutVars>
          <dgm:chMax val="1"/>
          <dgm:dir/>
          <dgm:animLvl val="ctr"/>
          <dgm:resizeHandles val="exact"/>
        </dgm:presLayoutVars>
      </dgm:prSet>
      <dgm:spPr/>
      <dgm:t>
        <a:bodyPr/>
        <a:lstStyle/>
        <a:p>
          <a:pPr rtl="1"/>
          <a:endParaRPr lang="fa-IR"/>
        </a:p>
      </dgm:t>
    </dgm:pt>
    <dgm:pt modelId="{40970A2A-5733-4130-9101-D5622632CA63}" type="pres">
      <dgm:prSet presAssocID="{4FF45FDF-C2F0-4576-9FA2-451113CE15DA}" presName="centerShape" presStyleLbl="node0" presStyleIdx="0" presStyleCnt="1" custLinFactNeighborY="2623"/>
      <dgm:spPr/>
      <dgm:t>
        <a:bodyPr/>
        <a:lstStyle/>
        <a:p>
          <a:pPr rtl="1"/>
          <a:endParaRPr lang="fa-IR"/>
        </a:p>
      </dgm:t>
    </dgm:pt>
    <dgm:pt modelId="{F8CE967D-DC1B-48E5-BC67-01C5B38572F2}" type="pres">
      <dgm:prSet presAssocID="{D6700673-33D0-43DC-AF2A-FFEA1ABB40BF}" presName="node" presStyleLbl="node1" presStyleIdx="0" presStyleCnt="9" custRadScaleRad="87897" custRadScaleInc="1979">
        <dgm:presLayoutVars>
          <dgm:bulletEnabled val="1"/>
        </dgm:presLayoutVars>
      </dgm:prSet>
      <dgm:spPr/>
      <dgm:t>
        <a:bodyPr/>
        <a:lstStyle/>
        <a:p>
          <a:pPr rtl="1"/>
          <a:endParaRPr lang="fa-IR"/>
        </a:p>
      </dgm:t>
    </dgm:pt>
    <dgm:pt modelId="{37B2A6B5-BF9A-4783-9C94-629D69409676}" type="pres">
      <dgm:prSet presAssocID="{D6700673-33D0-43DC-AF2A-FFEA1ABB40BF}" presName="dummy" presStyleCnt="0"/>
      <dgm:spPr/>
      <dgm:t>
        <a:bodyPr/>
        <a:lstStyle/>
        <a:p>
          <a:pPr rtl="1"/>
          <a:endParaRPr lang="fa-IR"/>
        </a:p>
      </dgm:t>
    </dgm:pt>
    <dgm:pt modelId="{6F2A97CD-FE4D-4C1A-974B-28A504D3583C}" type="pres">
      <dgm:prSet presAssocID="{466B4C15-0DEF-4562-BC37-60A453DA180C}" presName="sibTrans" presStyleLbl="sibTrans2D1" presStyleIdx="0" presStyleCnt="9"/>
      <dgm:spPr/>
      <dgm:t>
        <a:bodyPr/>
        <a:lstStyle/>
        <a:p>
          <a:pPr rtl="1"/>
          <a:endParaRPr lang="fa-IR"/>
        </a:p>
      </dgm:t>
    </dgm:pt>
    <dgm:pt modelId="{0C9B3B77-3B35-4C0E-A780-98B6A8BF28DE}" type="pres">
      <dgm:prSet presAssocID="{24F58B8D-9269-4D06-85FD-7955F79C8C59}" presName="node" presStyleLbl="node1" presStyleIdx="1" presStyleCnt="9" custRadScaleRad="87897" custRadScaleInc="1979">
        <dgm:presLayoutVars>
          <dgm:bulletEnabled val="1"/>
        </dgm:presLayoutVars>
      </dgm:prSet>
      <dgm:spPr/>
      <dgm:t>
        <a:bodyPr/>
        <a:lstStyle/>
        <a:p>
          <a:pPr rtl="1"/>
          <a:endParaRPr lang="fa-IR"/>
        </a:p>
      </dgm:t>
    </dgm:pt>
    <dgm:pt modelId="{460CC4FE-D64E-49E0-BC76-17ABFA8C5115}" type="pres">
      <dgm:prSet presAssocID="{24F58B8D-9269-4D06-85FD-7955F79C8C59}" presName="dummy" presStyleCnt="0"/>
      <dgm:spPr/>
    </dgm:pt>
    <dgm:pt modelId="{43F046E7-3C0C-45D8-B8AE-74CB6B80A458}" type="pres">
      <dgm:prSet presAssocID="{1C10F5FE-14F5-461E-8F31-B066D1F66284}" presName="sibTrans" presStyleLbl="sibTrans2D1" presStyleIdx="1" presStyleCnt="9"/>
      <dgm:spPr/>
      <dgm:t>
        <a:bodyPr/>
        <a:lstStyle/>
        <a:p>
          <a:pPr rtl="1"/>
          <a:endParaRPr lang="fa-IR"/>
        </a:p>
      </dgm:t>
    </dgm:pt>
    <dgm:pt modelId="{94B1F4CA-CBD5-46EA-83F5-0D8B06D98B49}" type="pres">
      <dgm:prSet presAssocID="{CE9DC343-D5CB-4F0E-969C-C4B13FD57F25}" presName="node" presStyleLbl="node1" presStyleIdx="2" presStyleCnt="9" custRadScaleRad="87897" custRadScaleInc="1979">
        <dgm:presLayoutVars>
          <dgm:bulletEnabled val="1"/>
        </dgm:presLayoutVars>
      </dgm:prSet>
      <dgm:spPr/>
      <dgm:t>
        <a:bodyPr/>
        <a:lstStyle/>
        <a:p>
          <a:pPr rtl="1"/>
          <a:endParaRPr lang="fa-IR"/>
        </a:p>
      </dgm:t>
    </dgm:pt>
    <dgm:pt modelId="{2382B8A8-FBED-4408-8113-1D057DEFB74E}" type="pres">
      <dgm:prSet presAssocID="{CE9DC343-D5CB-4F0E-969C-C4B13FD57F25}" presName="dummy" presStyleCnt="0"/>
      <dgm:spPr/>
    </dgm:pt>
    <dgm:pt modelId="{6520456B-FD09-49B0-8A9A-719557A539B5}" type="pres">
      <dgm:prSet presAssocID="{7E2F785D-7366-419E-9FDE-DD6F1F673CC1}" presName="sibTrans" presStyleLbl="sibTrans2D1" presStyleIdx="2" presStyleCnt="9"/>
      <dgm:spPr/>
      <dgm:t>
        <a:bodyPr/>
        <a:lstStyle/>
        <a:p>
          <a:pPr rtl="1"/>
          <a:endParaRPr lang="fa-IR"/>
        </a:p>
      </dgm:t>
    </dgm:pt>
    <dgm:pt modelId="{18B64BDC-E5B2-4622-9D90-786142902425}" type="pres">
      <dgm:prSet presAssocID="{4725ECB0-885D-4925-8219-531E92CCB0C0}" presName="node" presStyleLbl="node1" presStyleIdx="3" presStyleCnt="9" custRadScaleRad="93715" custRadScaleInc="29808">
        <dgm:presLayoutVars>
          <dgm:bulletEnabled val="1"/>
        </dgm:presLayoutVars>
      </dgm:prSet>
      <dgm:spPr/>
      <dgm:t>
        <a:bodyPr/>
        <a:lstStyle/>
        <a:p>
          <a:pPr rtl="1"/>
          <a:endParaRPr lang="fa-IR"/>
        </a:p>
      </dgm:t>
    </dgm:pt>
    <dgm:pt modelId="{63C097CD-C906-411A-A484-342B283228F9}" type="pres">
      <dgm:prSet presAssocID="{4725ECB0-885D-4925-8219-531E92CCB0C0}" presName="dummy" presStyleCnt="0"/>
      <dgm:spPr/>
      <dgm:t>
        <a:bodyPr/>
        <a:lstStyle/>
        <a:p>
          <a:pPr rtl="1"/>
          <a:endParaRPr lang="fa-IR"/>
        </a:p>
      </dgm:t>
    </dgm:pt>
    <dgm:pt modelId="{8C1CEECF-293D-407E-9B90-EA56CC923844}" type="pres">
      <dgm:prSet presAssocID="{6AC1929C-7D46-4137-8AC5-8A75CE77DED7}" presName="sibTrans" presStyleLbl="sibTrans2D1" presStyleIdx="3" presStyleCnt="9"/>
      <dgm:spPr/>
      <dgm:t>
        <a:bodyPr/>
        <a:lstStyle/>
        <a:p>
          <a:pPr rtl="1"/>
          <a:endParaRPr lang="fa-IR"/>
        </a:p>
      </dgm:t>
    </dgm:pt>
    <dgm:pt modelId="{E19D5AF6-EB7A-4724-88B6-12DEF5D79193}" type="pres">
      <dgm:prSet presAssocID="{6ED8A3A1-6C46-4876-BA6E-64A75602358E}" presName="node" presStyleLbl="node1" presStyleIdx="4" presStyleCnt="9" custRadScaleRad="102904" custRadScaleInc="33864">
        <dgm:presLayoutVars>
          <dgm:bulletEnabled val="1"/>
        </dgm:presLayoutVars>
      </dgm:prSet>
      <dgm:spPr/>
      <dgm:t>
        <a:bodyPr/>
        <a:lstStyle/>
        <a:p>
          <a:pPr rtl="1"/>
          <a:endParaRPr lang="fa-IR"/>
        </a:p>
      </dgm:t>
    </dgm:pt>
    <dgm:pt modelId="{CFA7E115-FFE1-4F3B-82E5-7A5C9DDD7789}" type="pres">
      <dgm:prSet presAssocID="{6ED8A3A1-6C46-4876-BA6E-64A75602358E}" presName="dummy" presStyleCnt="0"/>
      <dgm:spPr/>
      <dgm:t>
        <a:bodyPr/>
        <a:lstStyle/>
        <a:p>
          <a:pPr rtl="1"/>
          <a:endParaRPr lang="fa-IR"/>
        </a:p>
      </dgm:t>
    </dgm:pt>
    <dgm:pt modelId="{5D05436B-3838-474C-97C5-DA2477E3BC28}" type="pres">
      <dgm:prSet presAssocID="{400C8126-C0FE-428F-ADAC-0C8A1AD3DB68}" presName="sibTrans" presStyleLbl="sibTrans2D1" presStyleIdx="4" presStyleCnt="9"/>
      <dgm:spPr/>
      <dgm:t>
        <a:bodyPr/>
        <a:lstStyle/>
        <a:p>
          <a:pPr rtl="1"/>
          <a:endParaRPr lang="fa-IR"/>
        </a:p>
      </dgm:t>
    </dgm:pt>
    <dgm:pt modelId="{74C9A5A3-DFFE-497D-9716-2A2C54EEF8D2}" type="pres">
      <dgm:prSet presAssocID="{BB436587-1A54-468B-909F-AF0AE4C50745}" presName="node" presStyleLbl="node1" presStyleIdx="5" presStyleCnt="9" custRadScaleRad="103261" custRadScaleInc="5064">
        <dgm:presLayoutVars>
          <dgm:bulletEnabled val="1"/>
        </dgm:presLayoutVars>
      </dgm:prSet>
      <dgm:spPr/>
      <dgm:t>
        <a:bodyPr/>
        <a:lstStyle/>
        <a:p>
          <a:pPr rtl="1"/>
          <a:endParaRPr lang="fa-IR"/>
        </a:p>
      </dgm:t>
    </dgm:pt>
    <dgm:pt modelId="{17798709-9737-4C4B-92BD-C95E4BF67104}" type="pres">
      <dgm:prSet presAssocID="{BB436587-1A54-468B-909F-AF0AE4C50745}" presName="dummy" presStyleCnt="0"/>
      <dgm:spPr/>
      <dgm:t>
        <a:bodyPr/>
        <a:lstStyle/>
        <a:p>
          <a:pPr rtl="1"/>
          <a:endParaRPr lang="fa-IR"/>
        </a:p>
      </dgm:t>
    </dgm:pt>
    <dgm:pt modelId="{3948D697-1B26-4978-A1B0-807E91D450BA}" type="pres">
      <dgm:prSet presAssocID="{F8CA5A65-72A0-4125-826C-6B8E457DEA78}" presName="sibTrans" presStyleLbl="sibTrans2D1" presStyleIdx="5" presStyleCnt="9"/>
      <dgm:spPr/>
      <dgm:t>
        <a:bodyPr/>
        <a:lstStyle/>
        <a:p>
          <a:pPr rtl="1"/>
          <a:endParaRPr lang="fa-IR"/>
        </a:p>
      </dgm:t>
    </dgm:pt>
    <dgm:pt modelId="{14A5F66B-1376-41F8-8F05-4283179335EA}" type="pres">
      <dgm:prSet presAssocID="{19126AC4-D0E9-4BD2-ABB5-616126CC952D}" presName="node" presStyleLbl="node1" presStyleIdx="6" presStyleCnt="9" custRadScaleRad="103261" custRadScaleInc="-5064">
        <dgm:presLayoutVars>
          <dgm:bulletEnabled val="1"/>
        </dgm:presLayoutVars>
      </dgm:prSet>
      <dgm:spPr/>
      <dgm:t>
        <a:bodyPr/>
        <a:lstStyle/>
        <a:p>
          <a:pPr rtl="1"/>
          <a:endParaRPr lang="fa-IR"/>
        </a:p>
      </dgm:t>
    </dgm:pt>
    <dgm:pt modelId="{A421C2A0-3D24-4C7F-B04E-07ACD668FA00}" type="pres">
      <dgm:prSet presAssocID="{19126AC4-D0E9-4BD2-ABB5-616126CC952D}" presName="dummy" presStyleCnt="0"/>
      <dgm:spPr/>
      <dgm:t>
        <a:bodyPr/>
        <a:lstStyle/>
        <a:p>
          <a:pPr rtl="1"/>
          <a:endParaRPr lang="fa-IR"/>
        </a:p>
      </dgm:t>
    </dgm:pt>
    <dgm:pt modelId="{543EE07B-685D-4D56-BEC6-0DF3B4D0087D}" type="pres">
      <dgm:prSet presAssocID="{AA15D456-140D-49BC-8D9D-7E7454D2E88F}" presName="sibTrans" presStyleLbl="sibTrans2D1" presStyleIdx="6" presStyleCnt="9"/>
      <dgm:spPr/>
      <dgm:t>
        <a:bodyPr/>
        <a:lstStyle/>
        <a:p>
          <a:pPr rtl="1"/>
          <a:endParaRPr lang="fa-IR"/>
        </a:p>
      </dgm:t>
    </dgm:pt>
    <dgm:pt modelId="{36180335-8DEB-4FEC-8423-F41764FBED8B}" type="pres">
      <dgm:prSet presAssocID="{AB0EEA97-2383-4C9D-903B-F963626C22C5}" presName="node" presStyleLbl="node1" presStyleIdx="7" presStyleCnt="9" custRadScaleRad="102904" custRadScaleInc="-33864">
        <dgm:presLayoutVars>
          <dgm:bulletEnabled val="1"/>
        </dgm:presLayoutVars>
      </dgm:prSet>
      <dgm:spPr/>
      <dgm:t>
        <a:bodyPr/>
        <a:lstStyle/>
        <a:p>
          <a:pPr rtl="1"/>
          <a:endParaRPr lang="fa-IR"/>
        </a:p>
      </dgm:t>
    </dgm:pt>
    <dgm:pt modelId="{AC23EEBC-3CDB-457B-A9DC-77D0340321E8}" type="pres">
      <dgm:prSet presAssocID="{AB0EEA97-2383-4C9D-903B-F963626C22C5}" presName="dummy" presStyleCnt="0"/>
      <dgm:spPr/>
      <dgm:t>
        <a:bodyPr/>
        <a:lstStyle/>
        <a:p>
          <a:pPr rtl="1"/>
          <a:endParaRPr lang="fa-IR"/>
        </a:p>
      </dgm:t>
    </dgm:pt>
    <dgm:pt modelId="{C169FA0F-1ED4-45E4-B80C-E5094AD36ED8}" type="pres">
      <dgm:prSet presAssocID="{CCBAFBCD-6F8E-4B1F-89D8-A5CF144A316D}" presName="sibTrans" presStyleLbl="sibTrans2D1" presStyleIdx="7" presStyleCnt="9"/>
      <dgm:spPr/>
      <dgm:t>
        <a:bodyPr/>
        <a:lstStyle/>
        <a:p>
          <a:pPr rtl="1"/>
          <a:endParaRPr lang="fa-IR"/>
        </a:p>
      </dgm:t>
    </dgm:pt>
    <dgm:pt modelId="{1FBC2C9E-CA41-41D9-92B1-B17ADA098996}" type="pres">
      <dgm:prSet presAssocID="{BCA378A7-C957-4631-869C-74733B1A79A8}" presName="node" presStyleLbl="node1" presStyleIdx="8" presStyleCnt="9" custRadScaleRad="93715" custRadScaleInc="-29808">
        <dgm:presLayoutVars>
          <dgm:bulletEnabled val="1"/>
        </dgm:presLayoutVars>
      </dgm:prSet>
      <dgm:spPr/>
      <dgm:t>
        <a:bodyPr/>
        <a:lstStyle/>
        <a:p>
          <a:pPr rtl="1"/>
          <a:endParaRPr lang="fa-IR"/>
        </a:p>
      </dgm:t>
    </dgm:pt>
    <dgm:pt modelId="{131BD900-6C53-41AE-BDAA-CE1A3C186220}" type="pres">
      <dgm:prSet presAssocID="{BCA378A7-C957-4631-869C-74733B1A79A8}" presName="dummy" presStyleCnt="0"/>
      <dgm:spPr/>
      <dgm:t>
        <a:bodyPr/>
        <a:lstStyle/>
        <a:p>
          <a:pPr rtl="1"/>
          <a:endParaRPr lang="fa-IR"/>
        </a:p>
      </dgm:t>
    </dgm:pt>
    <dgm:pt modelId="{005DC2B6-DBC1-4CD9-A684-3DB5E619D01B}" type="pres">
      <dgm:prSet presAssocID="{8FAF081E-4584-46BE-9458-46C5382346D8}" presName="sibTrans" presStyleLbl="sibTrans2D1" presStyleIdx="8" presStyleCnt="9"/>
      <dgm:spPr/>
      <dgm:t>
        <a:bodyPr/>
        <a:lstStyle/>
        <a:p>
          <a:pPr rtl="1"/>
          <a:endParaRPr lang="fa-IR"/>
        </a:p>
      </dgm:t>
    </dgm:pt>
  </dgm:ptLst>
  <dgm:cxnLst>
    <dgm:cxn modelId="{BFCDBEA4-6CE4-40FB-8765-9CB5758A9FD7}" srcId="{4FF45FDF-C2F0-4576-9FA2-451113CE15DA}" destId="{BB436587-1A54-468B-909F-AF0AE4C50745}" srcOrd="5" destOrd="0" parTransId="{EC0A999B-96AD-4A65-B3E8-FEF0B3D46611}" sibTransId="{F8CA5A65-72A0-4125-826C-6B8E457DEA78}"/>
    <dgm:cxn modelId="{A8A5F5B0-9C14-470F-B3E3-AC48679BF57D}" type="presOf" srcId="{54125FF3-5B34-4D6E-AC41-7D3E801534A3}" destId="{2C89407A-5134-49B0-B7B5-797988387B30}" srcOrd="0" destOrd="0" presId="urn:microsoft.com/office/officeart/2005/8/layout/radial6"/>
    <dgm:cxn modelId="{1F5B3FC5-9BD7-493A-8119-7EA191B51A63}" type="presOf" srcId="{466B4C15-0DEF-4562-BC37-60A453DA180C}" destId="{6F2A97CD-FE4D-4C1A-974B-28A504D3583C}" srcOrd="0" destOrd="0" presId="urn:microsoft.com/office/officeart/2005/8/layout/radial6"/>
    <dgm:cxn modelId="{98BE8E87-38C2-4E77-9C93-7C001DCE797A}" type="presOf" srcId="{6AC1929C-7D46-4137-8AC5-8A75CE77DED7}" destId="{8C1CEECF-293D-407E-9B90-EA56CC923844}" srcOrd="0" destOrd="0" presId="urn:microsoft.com/office/officeart/2005/8/layout/radial6"/>
    <dgm:cxn modelId="{C9C33F25-B252-46B6-ADC2-655B1968A19F}" type="presOf" srcId="{19126AC4-D0E9-4BD2-ABB5-616126CC952D}" destId="{14A5F66B-1376-41F8-8F05-4283179335EA}" srcOrd="0" destOrd="0" presId="urn:microsoft.com/office/officeart/2005/8/layout/radial6"/>
    <dgm:cxn modelId="{4EB8AE12-913D-457E-9C56-1027E10293CA}" type="presOf" srcId="{4FF45FDF-C2F0-4576-9FA2-451113CE15DA}" destId="{40970A2A-5733-4130-9101-D5622632CA63}" srcOrd="0" destOrd="0" presId="urn:microsoft.com/office/officeart/2005/8/layout/radial6"/>
    <dgm:cxn modelId="{2B53592B-8422-4F4C-A502-9B8D6458C0EF}" type="presOf" srcId="{6ED8A3A1-6C46-4876-BA6E-64A75602358E}" destId="{E19D5AF6-EB7A-4724-88B6-12DEF5D79193}" srcOrd="0" destOrd="0" presId="urn:microsoft.com/office/officeart/2005/8/layout/radial6"/>
    <dgm:cxn modelId="{20D61F9E-5829-4BDE-AB3F-18BC849D5D10}" srcId="{4FF45FDF-C2F0-4576-9FA2-451113CE15DA}" destId="{CE9DC343-D5CB-4F0E-969C-C4B13FD57F25}" srcOrd="2" destOrd="0" parTransId="{81760827-9C83-470D-B7DB-570B33193817}" sibTransId="{7E2F785D-7366-419E-9FDE-DD6F1F673CC1}"/>
    <dgm:cxn modelId="{FC05000C-A7E2-478E-8F64-7B4E2786E0E0}" srcId="{4FF45FDF-C2F0-4576-9FA2-451113CE15DA}" destId="{AB0EEA97-2383-4C9D-903B-F963626C22C5}" srcOrd="7" destOrd="0" parTransId="{81814F18-DF2E-45E8-A271-5B0E749DE481}" sibTransId="{CCBAFBCD-6F8E-4B1F-89D8-A5CF144A316D}"/>
    <dgm:cxn modelId="{31F6C18B-F7E7-4035-840A-01D478C28801}" type="presOf" srcId="{24F58B8D-9269-4D06-85FD-7955F79C8C59}" destId="{0C9B3B77-3B35-4C0E-A780-98B6A8BF28DE}" srcOrd="0" destOrd="0" presId="urn:microsoft.com/office/officeart/2005/8/layout/radial6"/>
    <dgm:cxn modelId="{6760EC51-694D-4C2C-9250-F9A632B5307F}" type="presOf" srcId="{8FAF081E-4584-46BE-9458-46C5382346D8}" destId="{005DC2B6-DBC1-4CD9-A684-3DB5E619D01B}" srcOrd="0" destOrd="0" presId="urn:microsoft.com/office/officeart/2005/8/layout/radial6"/>
    <dgm:cxn modelId="{A89781FE-0C44-4BDA-B90C-84131A0D83E3}" type="presOf" srcId="{BCA378A7-C957-4631-869C-74733B1A79A8}" destId="{1FBC2C9E-CA41-41D9-92B1-B17ADA098996}" srcOrd="0" destOrd="0" presId="urn:microsoft.com/office/officeart/2005/8/layout/radial6"/>
    <dgm:cxn modelId="{6BC07BA5-069F-431F-9679-C0335D47FFA0}" srcId="{54125FF3-5B34-4D6E-AC41-7D3E801534A3}" destId="{4FF45FDF-C2F0-4576-9FA2-451113CE15DA}" srcOrd="0" destOrd="0" parTransId="{CD9C1D73-F648-4CF0-B7F2-D974F4419CE9}" sibTransId="{F7B94EBB-9A5C-488D-AD3F-36D4883A46E9}"/>
    <dgm:cxn modelId="{614DF0F8-B338-4522-9B3B-2EB6A6906A97}" srcId="{54125FF3-5B34-4D6E-AC41-7D3E801534A3}" destId="{E1831D92-13B1-4D66-A1EC-5FAF6A55D2DD}" srcOrd="3" destOrd="0" parTransId="{9DF80E5C-1766-455E-BEEC-51863AD8B359}" sibTransId="{03DDFD92-8336-48D7-B753-F00CE3E1687F}"/>
    <dgm:cxn modelId="{74E5829A-4469-49C7-99AE-86AB7C44DF14}" srcId="{4FF45FDF-C2F0-4576-9FA2-451113CE15DA}" destId="{6ED8A3A1-6C46-4876-BA6E-64A75602358E}" srcOrd="4" destOrd="0" parTransId="{79219F6D-2A78-4D40-AE13-B4C651521015}" sibTransId="{400C8126-C0FE-428F-ADAC-0C8A1AD3DB68}"/>
    <dgm:cxn modelId="{C875BE01-201A-473D-AD9C-970666AC5037}" srcId="{54125FF3-5B34-4D6E-AC41-7D3E801534A3}" destId="{51C14DFE-6014-4285-959A-BB44BDB44BAD}" srcOrd="1" destOrd="0" parTransId="{FF2C5CAC-2084-4CE1-9360-68C7D2C0695B}" sibTransId="{959038A6-BF15-41C4-BA8A-18777E42B8DD}"/>
    <dgm:cxn modelId="{F014F670-F63E-46B4-AE82-FE15036D6A92}" srcId="{4FF45FDF-C2F0-4576-9FA2-451113CE15DA}" destId="{4725ECB0-885D-4925-8219-531E92CCB0C0}" srcOrd="3" destOrd="0" parTransId="{95D7219E-5B2C-4D1F-B681-3E4C3D30EB4F}" sibTransId="{6AC1929C-7D46-4137-8AC5-8A75CE77DED7}"/>
    <dgm:cxn modelId="{4994B238-2BA3-4575-B9C4-C762336586F1}" srcId="{54125FF3-5B34-4D6E-AC41-7D3E801534A3}" destId="{8DFD0374-01B3-48C8-86FD-E6D661C88300}" srcOrd="2" destOrd="0" parTransId="{E4532DAB-F2A7-4F3C-9165-26F8F750434F}" sibTransId="{90B4B917-02E0-4D40-86CD-FB73A933111B}"/>
    <dgm:cxn modelId="{E2437ADF-001A-4C38-866F-A4429FE568F4}" type="presOf" srcId="{CCBAFBCD-6F8E-4B1F-89D8-A5CF144A316D}" destId="{C169FA0F-1ED4-45E4-B80C-E5094AD36ED8}" srcOrd="0" destOrd="0" presId="urn:microsoft.com/office/officeart/2005/8/layout/radial6"/>
    <dgm:cxn modelId="{C18DC336-EDE2-4DED-990A-C91B11EB384D}" type="presOf" srcId="{F8CA5A65-72A0-4125-826C-6B8E457DEA78}" destId="{3948D697-1B26-4978-A1B0-807E91D450BA}" srcOrd="0" destOrd="0" presId="urn:microsoft.com/office/officeart/2005/8/layout/radial6"/>
    <dgm:cxn modelId="{C2D11140-0268-42C1-9A5D-DBDBC60E5CBC}" srcId="{4FF45FDF-C2F0-4576-9FA2-451113CE15DA}" destId="{BCA378A7-C957-4631-869C-74733B1A79A8}" srcOrd="8" destOrd="0" parTransId="{CD810339-95BE-472F-8313-CB703BA7C9D4}" sibTransId="{8FAF081E-4584-46BE-9458-46C5382346D8}"/>
    <dgm:cxn modelId="{E10BDD1F-7A11-4336-B7A2-1BC891239C5F}" srcId="{4FF45FDF-C2F0-4576-9FA2-451113CE15DA}" destId="{24F58B8D-9269-4D06-85FD-7955F79C8C59}" srcOrd="1" destOrd="0" parTransId="{E1A9D372-85A1-45C7-85E5-511A6BA9549F}" sibTransId="{1C10F5FE-14F5-461E-8F31-B066D1F66284}"/>
    <dgm:cxn modelId="{C2E35F8E-28C9-4D37-A6C9-6637E5D6926E}" type="presOf" srcId="{1C10F5FE-14F5-461E-8F31-B066D1F66284}" destId="{43F046E7-3C0C-45D8-B8AE-74CB6B80A458}" srcOrd="0" destOrd="0" presId="urn:microsoft.com/office/officeart/2005/8/layout/radial6"/>
    <dgm:cxn modelId="{8FAC795A-35EB-4003-9614-87202CA1F752}" type="presOf" srcId="{D6700673-33D0-43DC-AF2A-FFEA1ABB40BF}" destId="{F8CE967D-DC1B-48E5-BC67-01C5B38572F2}" srcOrd="0" destOrd="0" presId="urn:microsoft.com/office/officeart/2005/8/layout/radial6"/>
    <dgm:cxn modelId="{5437963C-E8ED-4FAB-A936-79157C698ADF}" type="presOf" srcId="{AB0EEA97-2383-4C9D-903B-F963626C22C5}" destId="{36180335-8DEB-4FEC-8423-F41764FBED8B}" srcOrd="0" destOrd="0" presId="urn:microsoft.com/office/officeart/2005/8/layout/radial6"/>
    <dgm:cxn modelId="{1C5D1864-DD16-4054-949A-E39DF2369B25}" srcId="{4FF45FDF-C2F0-4576-9FA2-451113CE15DA}" destId="{D6700673-33D0-43DC-AF2A-FFEA1ABB40BF}" srcOrd="0" destOrd="0" parTransId="{8E63A764-054F-4B12-807E-011F3E4F1082}" sibTransId="{466B4C15-0DEF-4562-BC37-60A453DA180C}"/>
    <dgm:cxn modelId="{31014778-CDE3-4595-A0D1-179AF1A8054C}" type="presOf" srcId="{7E2F785D-7366-419E-9FDE-DD6F1F673CC1}" destId="{6520456B-FD09-49B0-8A9A-719557A539B5}" srcOrd="0" destOrd="0" presId="urn:microsoft.com/office/officeart/2005/8/layout/radial6"/>
    <dgm:cxn modelId="{C9C8DE36-EC3F-4719-A9AC-9E02840BCCC8}" type="presOf" srcId="{AA15D456-140D-49BC-8D9D-7E7454D2E88F}" destId="{543EE07B-685D-4D56-BEC6-0DF3B4D0087D}" srcOrd="0" destOrd="0" presId="urn:microsoft.com/office/officeart/2005/8/layout/radial6"/>
    <dgm:cxn modelId="{21A7836C-AD6D-45C9-8895-9A6AE3E9507F}" type="presOf" srcId="{BB436587-1A54-468B-909F-AF0AE4C50745}" destId="{74C9A5A3-DFFE-497D-9716-2A2C54EEF8D2}" srcOrd="0" destOrd="0" presId="urn:microsoft.com/office/officeart/2005/8/layout/radial6"/>
    <dgm:cxn modelId="{E69BC9C2-4A04-4347-8DC9-4F7FE56B39A2}" type="presOf" srcId="{4725ECB0-885D-4925-8219-531E92CCB0C0}" destId="{18B64BDC-E5B2-4622-9D90-786142902425}" srcOrd="0" destOrd="0" presId="urn:microsoft.com/office/officeart/2005/8/layout/radial6"/>
    <dgm:cxn modelId="{A9E0706F-EF62-496A-9C27-755A0F5F7889}" srcId="{4FF45FDF-C2F0-4576-9FA2-451113CE15DA}" destId="{19126AC4-D0E9-4BD2-ABB5-616126CC952D}" srcOrd="6" destOrd="0" parTransId="{97B50100-9724-43C6-9E3F-2569B4907EA5}" sibTransId="{AA15D456-140D-49BC-8D9D-7E7454D2E88F}"/>
    <dgm:cxn modelId="{EE4741DF-E90A-429E-ABA8-5F4496CAC2CF}" type="presOf" srcId="{400C8126-C0FE-428F-ADAC-0C8A1AD3DB68}" destId="{5D05436B-3838-474C-97C5-DA2477E3BC28}" srcOrd="0" destOrd="0" presId="urn:microsoft.com/office/officeart/2005/8/layout/radial6"/>
    <dgm:cxn modelId="{C5821F37-70A4-44EB-A9F4-DDAB7E14BF0A}" type="presOf" srcId="{CE9DC343-D5CB-4F0E-969C-C4B13FD57F25}" destId="{94B1F4CA-CBD5-46EA-83F5-0D8B06D98B49}" srcOrd="0" destOrd="0" presId="urn:microsoft.com/office/officeart/2005/8/layout/radial6"/>
    <dgm:cxn modelId="{5BD60A6C-51D7-42EE-9180-AB9946EB33EA}" type="presParOf" srcId="{2C89407A-5134-49B0-B7B5-797988387B30}" destId="{40970A2A-5733-4130-9101-D5622632CA63}" srcOrd="0" destOrd="0" presId="urn:microsoft.com/office/officeart/2005/8/layout/radial6"/>
    <dgm:cxn modelId="{61402C70-2E7E-4367-9364-AB71913454E8}" type="presParOf" srcId="{2C89407A-5134-49B0-B7B5-797988387B30}" destId="{F8CE967D-DC1B-48E5-BC67-01C5B38572F2}" srcOrd="1" destOrd="0" presId="urn:microsoft.com/office/officeart/2005/8/layout/radial6"/>
    <dgm:cxn modelId="{0530A6B1-EC85-4417-9CA4-72DCAC59309D}" type="presParOf" srcId="{2C89407A-5134-49B0-B7B5-797988387B30}" destId="{37B2A6B5-BF9A-4783-9C94-629D69409676}" srcOrd="2" destOrd="0" presId="urn:microsoft.com/office/officeart/2005/8/layout/radial6"/>
    <dgm:cxn modelId="{837E6F18-E91E-4AC3-BFB8-43E92F1C24C7}" type="presParOf" srcId="{2C89407A-5134-49B0-B7B5-797988387B30}" destId="{6F2A97CD-FE4D-4C1A-974B-28A504D3583C}" srcOrd="3" destOrd="0" presId="urn:microsoft.com/office/officeart/2005/8/layout/radial6"/>
    <dgm:cxn modelId="{13648454-52C5-4079-B15A-B993B26021F7}" type="presParOf" srcId="{2C89407A-5134-49B0-B7B5-797988387B30}" destId="{0C9B3B77-3B35-4C0E-A780-98B6A8BF28DE}" srcOrd="4" destOrd="0" presId="urn:microsoft.com/office/officeart/2005/8/layout/radial6"/>
    <dgm:cxn modelId="{36EF74D3-C7C5-4F6F-90D4-D9C2A34BDE2D}" type="presParOf" srcId="{2C89407A-5134-49B0-B7B5-797988387B30}" destId="{460CC4FE-D64E-49E0-BC76-17ABFA8C5115}" srcOrd="5" destOrd="0" presId="urn:microsoft.com/office/officeart/2005/8/layout/radial6"/>
    <dgm:cxn modelId="{4501D0F3-3839-44C5-94FF-2B0CEB750BA2}" type="presParOf" srcId="{2C89407A-5134-49B0-B7B5-797988387B30}" destId="{43F046E7-3C0C-45D8-B8AE-74CB6B80A458}" srcOrd="6" destOrd="0" presId="urn:microsoft.com/office/officeart/2005/8/layout/radial6"/>
    <dgm:cxn modelId="{C58B30C0-65D6-408D-B472-EBCF6501B8FA}" type="presParOf" srcId="{2C89407A-5134-49B0-B7B5-797988387B30}" destId="{94B1F4CA-CBD5-46EA-83F5-0D8B06D98B49}" srcOrd="7" destOrd="0" presId="urn:microsoft.com/office/officeart/2005/8/layout/radial6"/>
    <dgm:cxn modelId="{F6C876D3-C8AA-416A-BF9F-0F2BE6EA67B3}" type="presParOf" srcId="{2C89407A-5134-49B0-B7B5-797988387B30}" destId="{2382B8A8-FBED-4408-8113-1D057DEFB74E}" srcOrd="8" destOrd="0" presId="urn:microsoft.com/office/officeart/2005/8/layout/radial6"/>
    <dgm:cxn modelId="{8EA92F91-5EA3-41F6-8640-5CBD9AD45132}" type="presParOf" srcId="{2C89407A-5134-49B0-B7B5-797988387B30}" destId="{6520456B-FD09-49B0-8A9A-719557A539B5}" srcOrd="9" destOrd="0" presId="urn:microsoft.com/office/officeart/2005/8/layout/radial6"/>
    <dgm:cxn modelId="{FC490042-AC67-4837-974A-51C577293C94}" type="presParOf" srcId="{2C89407A-5134-49B0-B7B5-797988387B30}" destId="{18B64BDC-E5B2-4622-9D90-786142902425}" srcOrd="10" destOrd="0" presId="urn:microsoft.com/office/officeart/2005/8/layout/radial6"/>
    <dgm:cxn modelId="{19E38096-6490-4B67-A15F-786EFBE20ACB}" type="presParOf" srcId="{2C89407A-5134-49B0-B7B5-797988387B30}" destId="{63C097CD-C906-411A-A484-342B283228F9}" srcOrd="11" destOrd="0" presId="urn:microsoft.com/office/officeart/2005/8/layout/radial6"/>
    <dgm:cxn modelId="{9CA46233-79D8-4EDD-9AF1-AD362ED325DB}" type="presParOf" srcId="{2C89407A-5134-49B0-B7B5-797988387B30}" destId="{8C1CEECF-293D-407E-9B90-EA56CC923844}" srcOrd="12" destOrd="0" presId="urn:microsoft.com/office/officeart/2005/8/layout/radial6"/>
    <dgm:cxn modelId="{E6933618-E74D-4859-B21C-5BE9780B2F64}" type="presParOf" srcId="{2C89407A-5134-49B0-B7B5-797988387B30}" destId="{E19D5AF6-EB7A-4724-88B6-12DEF5D79193}" srcOrd="13" destOrd="0" presId="urn:microsoft.com/office/officeart/2005/8/layout/radial6"/>
    <dgm:cxn modelId="{F0827DAB-7C7B-4BFA-A95B-BFC36DB7386E}" type="presParOf" srcId="{2C89407A-5134-49B0-B7B5-797988387B30}" destId="{CFA7E115-FFE1-4F3B-82E5-7A5C9DDD7789}" srcOrd="14" destOrd="0" presId="urn:microsoft.com/office/officeart/2005/8/layout/radial6"/>
    <dgm:cxn modelId="{7CD1331F-47CD-4624-8766-C9C13ECE05BE}" type="presParOf" srcId="{2C89407A-5134-49B0-B7B5-797988387B30}" destId="{5D05436B-3838-474C-97C5-DA2477E3BC28}" srcOrd="15" destOrd="0" presId="urn:microsoft.com/office/officeart/2005/8/layout/radial6"/>
    <dgm:cxn modelId="{513318AE-FCB4-4DD3-A28C-73DB4F0C24CD}" type="presParOf" srcId="{2C89407A-5134-49B0-B7B5-797988387B30}" destId="{74C9A5A3-DFFE-497D-9716-2A2C54EEF8D2}" srcOrd="16" destOrd="0" presId="urn:microsoft.com/office/officeart/2005/8/layout/radial6"/>
    <dgm:cxn modelId="{2CFC8BDD-9DFE-4C28-BF7A-611817DC1787}" type="presParOf" srcId="{2C89407A-5134-49B0-B7B5-797988387B30}" destId="{17798709-9737-4C4B-92BD-C95E4BF67104}" srcOrd="17" destOrd="0" presId="urn:microsoft.com/office/officeart/2005/8/layout/radial6"/>
    <dgm:cxn modelId="{05509FBF-3E88-4D85-A1CC-1DF7E999C552}" type="presParOf" srcId="{2C89407A-5134-49B0-B7B5-797988387B30}" destId="{3948D697-1B26-4978-A1B0-807E91D450BA}" srcOrd="18" destOrd="0" presId="urn:microsoft.com/office/officeart/2005/8/layout/radial6"/>
    <dgm:cxn modelId="{F1E77BB4-FF74-4BC3-A65D-874B39E33607}" type="presParOf" srcId="{2C89407A-5134-49B0-B7B5-797988387B30}" destId="{14A5F66B-1376-41F8-8F05-4283179335EA}" srcOrd="19" destOrd="0" presId="urn:microsoft.com/office/officeart/2005/8/layout/radial6"/>
    <dgm:cxn modelId="{3A1C4422-5DC3-48CA-8C1C-4703A384145F}" type="presParOf" srcId="{2C89407A-5134-49B0-B7B5-797988387B30}" destId="{A421C2A0-3D24-4C7F-B04E-07ACD668FA00}" srcOrd="20" destOrd="0" presId="urn:microsoft.com/office/officeart/2005/8/layout/radial6"/>
    <dgm:cxn modelId="{AF5D33DD-0D87-4015-B05D-6220AD3241F1}" type="presParOf" srcId="{2C89407A-5134-49B0-B7B5-797988387B30}" destId="{543EE07B-685D-4D56-BEC6-0DF3B4D0087D}" srcOrd="21" destOrd="0" presId="urn:microsoft.com/office/officeart/2005/8/layout/radial6"/>
    <dgm:cxn modelId="{7C02896F-B424-4D6A-961A-A69C07E4B78C}" type="presParOf" srcId="{2C89407A-5134-49B0-B7B5-797988387B30}" destId="{36180335-8DEB-4FEC-8423-F41764FBED8B}" srcOrd="22" destOrd="0" presId="urn:microsoft.com/office/officeart/2005/8/layout/radial6"/>
    <dgm:cxn modelId="{793CDF4F-40A4-4988-A888-D18809F6BC32}" type="presParOf" srcId="{2C89407A-5134-49B0-B7B5-797988387B30}" destId="{AC23EEBC-3CDB-457B-A9DC-77D0340321E8}" srcOrd="23" destOrd="0" presId="urn:microsoft.com/office/officeart/2005/8/layout/radial6"/>
    <dgm:cxn modelId="{4092E06D-84DF-43E0-82C1-110C1A5DC3DE}" type="presParOf" srcId="{2C89407A-5134-49B0-B7B5-797988387B30}" destId="{C169FA0F-1ED4-45E4-B80C-E5094AD36ED8}" srcOrd="24" destOrd="0" presId="urn:microsoft.com/office/officeart/2005/8/layout/radial6"/>
    <dgm:cxn modelId="{95C4F184-A37F-422A-9B2C-1E21EEF75409}" type="presParOf" srcId="{2C89407A-5134-49B0-B7B5-797988387B30}" destId="{1FBC2C9E-CA41-41D9-92B1-B17ADA098996}" srcOrd="25" destOrd="0" presId="urn:microsoft.com/office/officeart/2005/8/layout/radial6"/>
    <dgm:cxn modelId="{3D727E26-F8C4-46C1-A1FA-0A0C79680F1F}" type="presParOf" srcId="{2C89407A-5134-49B0-B7B5-797988387B30}" destId="{131BD900-6C53-41AE-BDAA-CE1A3C186220}" srcOrd="26" destOrd="0" presId="urn:microsoft.com/office/officeart/2005/8/layout/radial6"/>
    <dgm:cxn modelId="{71B4570B-D731-44A8-872D-BD2B2B2DC666}" type="presParOf" srcId="{2C89407A-5134-49B0-B7B5-797988387B30}" destId="{005DC2B6-DBC1-4CD9-A684-3DB5E619D01B}"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AD9D8-F237-49F3-97AB-510823F611E4}" type="doc">
      <dgm:prSet loTypeId="urn:microsoft.com/office/officeart/2005/8/layout/cycle2" loCatId="cycle" qsTypeId="urn:microsoft.com/office/officeart/2005/8/quickstyle/simple1" qsCatId="simple" csTypeId="urn:microsoft.com/office/officeart/2005/8/colors/accent1_1" csCatId="accent1" phldr="1"/>
      <dgm:spPr/>
      <dgm:t>
        <a:bodyPr/>
        <a:lstStyle/>
        <a:p>
          <a:pPr rtl="1"/>
          <a:endParaRPr lang="fa-IR"/>
        </a:p>
      </dgm:t>
    </dgm:pt>
    <dgm:pt modelId="{53432067-2A67-4627-AB02-BA836D7DAC3C}">
      <dgm:prSet phldrT="[Text]"/>
      <dgm:spPr/>
      <dgm:t>
        <a:bodyPr/>
        <a:lstStyle/>
        <a:p>
          <a:pPr rtl="1"/>
          <a:r>
            <a:rPr lang="fa-IR" dirty="0" smtClean="0">
              <a:cs typeface="B Nazanin" pitchFamily="2" charset="-78"/>
            </a:rPr>
            <a:t>تنظیم سند راهبردی سازمان</a:t>
          </a:r>
          <a:endParaRPr lang="fa-IR" dirty="0">
            <a:cs typeface="B Nazanin" pitchFamily="2" charset="-78"/>
          </a:endParaRPr>
        </a:p>
      </dgm:t>
    </dgm:pt>
    <dgm:pt modelId="{DA90AB1B-5511-48DA-9FD6-576E3F6A5FA8}" type="parTrans" cxnId="{7578A6AC-0158-4BB2-83D4-6DA762E47A06}">
      <dgm:prSet/>
      <dgm:spPr/>
      <dgm:t>
        <a:bodyPr/>
        <a:lstStyle/>
        <a:p>
          <a:pPr rtl="1"/>
          <a:endParaRPr lang="fa-IR">
            <a:cs typeface="B Nazanin" pitchFamily="2" charset="-78"/>
          </a:endParaRPr>
        </a:p>
      </dgm:t>
    </dgm:pt>
    <dgm:pt modelId="{F3FE5B39-8D5D-419A-8D3D-A1FF8BBAB3BA}" type="sibTrans" cxnId="{7578A6AC-0158-4BB2-83D4-6DA762E47A06}">
      <dgm:prSet/>
      <dgm:spPr/>
      <dgm:t>
        <a:bodyPr/>
        <a:lstStyle/>
        <a:p>
          <a:pPr rtl="1"/>
          <a:endParaRPr lang="fa-IR">
            <a:solidFill>
              <a:srgbClr val="FF0000"/>
            </a:solidFill>
            <a:cs typeface="B Nazanin" pitchFamily="2" charset="-78"/>
          </a:endParaRPr>
        </a:p>
      </dgm:t>
    </dgm:pt>
    <dgm:pt modelId="{16B34D20-1D1C-45DB-812B-FA65A5B46D8D}">
      <dgm:prSet phldrT="[Text]"/>
      <dgm:spPr/>
      <dgm:t>
        <a:bodyPr/>
        <a:lstStyle/>
        <a:p>
          <a:pPr rtl="1"/>
          <a:r>
            <a:rPr lang="fa-IR" smtClean="0">
              <a:cs typeface="B Nazanin" pitchFamily="2" charset="-78"/>
            </a:rPr>
            <a:t>تبیین ماموریت و وظایف کلی سازمان</a:t>
          </a:r>
          <a:endParaRPr lang="fa-IR" dirty="0">
            <a:cs typeface="B Nazanin" pitchFamily="2" charset="-78"/>
          </a:endParaRPr>
        </a:p>
      </dgm:t>
    </dgm:pt>
    <dgm:pt modelId="{7B9CC1B7-0618-46FF-98AA-C03D09CA1CB9}" type="parTrans" cxnId="{2A54DED4-0DE8-4D27-B670-B156260C9BF3}">
      <dgm:prSet/>
      <dgm:spPr/>
      <dgm:t>
        <a:bodyPr/>
        <a:lstStyle/>
        <a:p>
          <a:pPr rtl="1"/>
          <a:endParaRPr lang="fa-IR">
            <a:cs typeface="B Nazanin" pitchFamily="2" charset="-78"/>
          </a:endParaRPr>
        </a:p>
      </dgm:t>
    </dgm:pt>
    <dgm:pt modelId="{1E0AD38D-A091-4F61-886D-186651AC7D5D}" type="sibTrans" cxnId="{2A54DED4-0DE8-4D27-B670-B156260C9BF3}">
      <dgm:prSet/>
      <dgm:spPr/>
      <dgm:t>
        <a:bodyPr/>
        <a:lstStyle/>
        <a:p>
          <a:pPr rtl="1"/>
          <a:endParaRPr lang="fa-IR">
            <a:solidFill>
              <a:srgbClr val="FF0000"/>
            </a:solidFill>
            <a:cs typeface="B Nazanin" pitchFamily="2" charset="-78"/>
          </a:endParaRPr>
        </a:p>
      </dgm:t>
    </dgm:pt>
    <dgm:pt modelId="{ED0CFB65-3CA1-471B-94B2-A3A79399B84C}">
      <dgm:prSet phldrT="[Text]"/>
      <dgm:spPr/>
      <dgm:t>
        <a:bodyPr/>
        <a:lstStyle/>
        <a:p>
          <a:pPr rtl="1"/>
          <a:r>
            <a:rPr lang="fa-IR" smtClean="0">
              <a:cs typeface="B Nazanin" pitchFamily="2" charset="-78"/>
            </a:rPr>
            <a:t>طراحی ساحتار کلی سازمان</a:t>
          </a:r>
          <a:endParaRPr lang="fa-IR" dirty="0">
            <a:cs typeface="B Nazanin" pitchFamily="2" charset="-78"/>
          </a:endParaRPr>
        </a:p>
      </dgm:t>
    </dgm:pt>
    <dgm:pt modelId="{5D1A01A2-86FE-4962-AEFD-1AF9F93FE8E6}" type="parTrans" cxnId="{F5E99E8F-FB62-4D70-81DA-0C7535A54964}">
      <dgm:prSet/>
      <dgm:spPr/>
      <dgm:t>
        <a:bodyPr/>
        <a:lstStyle/>
        <a:p>
          <a:pPr rtl="1"/>
          <a:endParaRPr lang="fa-IR">
            <a:cs typeface="B Nazanin" pitchFamily="2" charset="-78"/>
          </a:endParaRPr>
        </a:p>
      </dgm:t>
    </dgm:pt>
    <dgm:pt modelId="{57A56C27-EB98-4AAA-8D89-5E00D37ADB2A}" type="sibTrans" cxnId="{F5E99E8F-FB62-4D70-81DA-0C7535A54964}">
      <dgm:prSet/>
      <dgm:spPr/>
      <dgm:t>
        <a:bodyPr/>
        <a:lstStyle/>
        <a:p>
          <a:pPr rtl="1"/>
          <a:endParaRPr lang="fa-IR">
            <a:solidFill>
              <a:srgbClr val="FF0000"/>
            </a:solidFill>
            <a:cs typeface="B Nazanin" pitchFamily="2" charset="-78"/>
          </a:endParaRPr>
        </a:p>
      </dgm:t>
    </dgm:pt>
    <dgm:pt modelId="{B011AE19-A290-43B2-AB81-5E880AD28DA1}">
      <dgm:prSet phldrT="[Text]"/>
      <dgm:spPr/>
      <dgm:t>
        <a:bodyPr/>
        <a:lstStyle/>
        <a:p>
          <a:pPr rtl="1"/>
          <a:r>
            <a:rPr lang="fa-IR" smtClean="0">
              <a:cs typeface="B Nazanin" pitchFamily="2" charset="-78"/>
            </a:rPr>
            <a:t>تبیین ماموریت و وظایف زیر مجموعه</a:t>
          </a:r>
          <a:endParaRPr lang="fa-IR" dirty="0">
            <a:cs typeface="B Nazanin" pitchFamily="2" charset="-78"/>
          </a:endParaRPr>
        </a:p>
      </dgm:t>
    </dgm:pt>
    <dgm:pt modelId="{CE4B26AD-D6B8-4BE2-9B29-F957E436B5D5}" type="parTrans" cxnId="{2CDCF93C-0CB4-4373-AB87-645D1A71692B}">
      <dgm:prSet/>
      <dgm:spPr/>
      <dgm:t>
        <a:bodyPr/>
        <a:lstStyle/>
        <a:p>
          <a:pPr rtl="1"/>
          <a:endParaRPr lang="fa-IR">
            <a:cs typeface="B Nazanin" pitchFamily="2" charset="-78"/>
          </a:endParaRPr>
        </a:p>
      </dgm:t>
    </dgm:pt>
    <dgm:pt modelId="{16A6AD78-B376-4B9F-A183-DD01A20A1783}" type="sibTrans" cxnId="{2CDCF93C-0CB4-4373-AB87-645D1A71692B}">
      <dgm:prSet/>
      <dgm:spPr/>
      <dgm:t>
        <a:bodyPr/>
        <a:lstStyle/>
        <a:p>
          <a:pPr rtl="1"/>
          <a:endParaRPr lang="fa-IR">
            <a:solidFill>
              <a:srgbClr val="FF0000"/>
            </a:solidFill>
            <a:cs typeface="B Nazanin" pitchFamily="2" charset="-78"/>
          </a:endParaRPr>
        </a:p>
      </dgm:t>
    </dgm:pt>
    <dgm:pt modelId="{841255EA-5659-4F61-9C0F-C2764FC8F658}">
      <dgm:prSet phldrT="[Text]"/>
      <dgm:spPr/>
      <dgm:t>
        <a:bodyPr/>
        <a:lstStyle/>
        <a:p>
          <a:pPr rtl="1"/>
          <a:r>
            <a:rPr lang="fa-IR" smtClean="0">
              <a:cs typeface="B Nazanin" pitchFamily="2" charset="-78"/>
            </a:rPr>
            <a:t>تهیه جدول سازمان زیر مجموعه</a:t>
          </a:r>
          <a:endParaRPr lang="fa-IR" dirty="0">
            <a:cs typeface="B Nazanin" pitchFamily="2" charset="-78"/>
          </a:endParaRPr>
        </a:p>
      </dgm:t>
    </dgm:pt>
    <dgm:pt modelId="{619DF52D-7DDE-4396-B67D-8CD427E11ECE}" type="parTrans" cxnId="{4CF5E808-11FD-4DE7-BCA0-3E0FF5B8AEE0}">
      <dgm:prSet/>
      <dgm:spPr/>
      <dgm:t>
        <a:bodyPr/>
        <a:lstStyle/>
        <a:p>
          <a:pPr rtl="1"/>
          <a:endParaRPr lang="fa-IR">
            <a:cs typeface="B Nazanin" pitchFamily="2" charset="-78"/>
          </a:endParaRPr>
        </a:p>
      </dgm:t>
    </dgm:pt>
    <dgm:pt modelId="{9467D9E2-294E-4258-80FF-122FE39E8852}" type="sibTrans" cxnId="{4CF5E808-11FD-4DE7-BCA0-3E0FF5B8AEE0}">
      <dgm:prSet/>
      <dgm:spPr/>
      <dgm:t>
        <a:bodyPr/>
        <a:lstStyle/>
        <a:p>
          <a:pPr rtl="1"/>
          <a:endParaRPr lang="fa-IR">
            <a:solidFill>
              <a:srgbClr val="FF0000"/>
            </a:solidFill>
            <a:cs typeface="B Nazanin" pitchFamily="2" charset="-78"/>
          </a:endParaRPr>
        </a:p>
      </dgm:t>
    </dgm:pt>
    <dgm:pt modelId="{8B12D10B-539C-4245-9B15-C1C84CE7B494}">
      <dgm:prSet phldrT="[Text]"/>
      <dgm:spPr/>
      <dgm:t>
        <a:bodyPr/>
        <a:lstStyle/>
        <a:p>
          <a:pPr rtl="1"/>
          <a:r>
            <a:rPr lang="fa-IR" dirty="0" smtClean="0">
              <a:cs typeface="B Nazanin" pitchFamily="2" charset="-78"/>
            </a:rPr>
            <a:t>طراحی نمودار سازمانی ردهها</a:t>
          </a:r>
          <a:endParaRPr lang="fa-IR" dirty="0">
            <a:cs typeface="B Nazanin" pitchFamily="2" charset="-78"/>
          </a:endParaRPr>
        </a:p>
      </dgm:t>
    </dgm:pt>
    <dgm:pt modelId="{F1342650-C489-4DD8-AD1B-00289A661179}" type="parTrans" cxnId="{BB445CE8-B638-4D49-89FE-877F5964DE71}">
      <dgm:prSet/>
      <dgm:spPr/>
      <dgm:t>
        <a:bodyPr/>
        <a:lstStyle/>
        <a:p>
          <a:pPr rtl="1"/>
          <a:endParaRPr lang="fa-IR">
            <a:cs typeface="B Nazanin" pitchFamily="2" charset="-78"/>
          </a:endParaRPr>
        </a:p>
      </dgm:t>
    </dgm:pt>
    <dgm:pt modelId="{DE6B884C-1BE1-48CB-90DF-4A90EEAEFBFC}" type="sibTrans" cxnId="{BB445CE8-B638-4D49-89FE-877F5964DE71}">
      <dgm:prSet/>
      <dgm:spPr/>
      <dgm:t>
        <a:bodyPr/>
        <a:lstStyle/>
        <a:p>
          <a:pPr rtl="1"/>
          <a:endParaRPr lang="fa-IR">
            <a:solidFill>
              <a:srgbClr val="FF0000"/>
            </a:solidFill>
            <a:cs typeface="B Nazanin" pitchFamily="2" charset="-78"/>
          </a:endParaRPr>
        </a:p>
      </dgm:t>
    </dgm:pt>
    <dgm:pt modelId="{2D9CEA2D-CC6D-4CFC-98DA-0AB9EE6300E4}">
      <dgm:prSet phldrT="[Text]"/>
      <dgm:spPr/>
      <dgm:t>
        <a:bodyPr/>
        <a:lstStyle/>
        <a:p>
          <a:pPr rtl="1"/>
          <a:r>
            <a:rPr lang="fa-IR" dirty="0" smtClean="0">
              <a:cs typeface="B Nazanin" pitchFamily="2" charset="-78"/>
            </a:rPr>
            <a:t>تلفیق نتایج کار</a:t>
          </a:r>
          <a:endParaRPr lang="fa-IR" dirty="0">
            <a:cs typeface="B Nazanin" pitchFamily="2" charset="-78"/>
          </a:endParaRPr>
        </a:p>
      </dgm:t>
    </dgm:pt>
    <dgm:pt modelId="{1CE79F10-AFC8-4451-823B-B9F0E86BD1A1}" type="parTrans" cxnId="{5F1C45CE-EDA8-4198-86C3-8C527FFEC991}">
      <dgm:prSet/>
      <dgm:spPr/>
      <dgm:t>
        <a:bodyPr/>
        <a:lstStyle/>
        <a:p>
          <a:pPr rtl="1"/>
          <a:endParaRPr lang="fa-IR">
            <a:cs typeface="B Nazanin" pitchFamily="2" charset="-78"/>
          </a:endParaRPr>
        </a:p>
      </dgm:t>
    </dgm:pt>
    <dgm:pt modelId="{E4ABD444-87BE-4AF4-9825-DD476CD2AB7C}" type="sibTrans" cxnId="{5F1C45CE-EDA8-4198-86C3-8C527FFEC991}">
      <dgm:prSet/>
      <dgm:spPr/>
      <dgm:t>
        <a:bodyPr/>
        <a:lstStyle/>
        <a:p>
          <a:pPr rtl="1"/>
          <a:endParaRPr lang="fa-IR">
            <a:solidFill>
              <a:srgbClr val="FF0000"/>
            </a:solidFill>
            <a:cs typeface="B Nazanin" pitchFamily="2" charset="-78"/>
          </a:endParaRPr>
        </a:p>
      </dgm:t>
    </dgm:pt>
    <dgm:pt modelId="{44A154B7-1AE4-45B7-A04A-0FBB93551F6C}" type="pres">
      <dgm:prSet presAssocID="{1D4AD9D8-F237-49F3-97AB-510823F611E4}" presName="cycle" presStyleCnt="0">
        <dgm:presLayoutVars>
          <dgm:dir/>
          <dgm:resizeHandles val="exact"/>
        </dgm:presLayoutVars>
      </dgm:prSet>
      <dgm:spPr/>
      <dgm:t>
        <a:bodyPr/>
        <a:lstStyle/>
        <a:p>
          <a:pPr rtl="1"/>
          <a:endParaRPr lang="fa-IR"/>
        </a:p>
      </dgm:t>
    </dgm:pt>
    <dgm:pt modelId="{8273A40C-9AA0-427F-AC38-AAB873210356}" type="pres">
      <dgm:prSet presAssocID="{53432067-2A67-4627-AB02-BA836D7DAC3C}" presName="node" presStyleLbl="node1" presStyleIdx="0" presStyleCnt="7" custRadScaleRad="108644" custRadScaleInc="-89488">
        <dgm:presLayoutVars>
          <dgm:bulletEnabled val="1"/>
        </dgm:presLayoutVars>
      </dgm:prSet>
      <dgm:spPr/>
      <dgm:t>
        <a:bodyPr/>
        <a:lstStyle/>
        <a:p>
          <a:pPr rtl="1"/>
          <a:endParaRPr lang="fa-IR"/>
        </a:p>
      </dgm:t>
    </dgm:pt>
    <dgm:pt modelId="{C550EC3D-88B8-45D8-95B9-8910C74FD43E}" type="pres">
      <dgm:prSet presAssocID="{F3FE5B39-8D5D-419A-8D3D-A1FF8BBAB3BA}" presName="sibTrans" presStyleLbl="sibTrans2D1" presStyleIdx="0" presStyleCnt="7"/>
      <dgm:spPr/>
      <dgm:t>
        <a:bodyPr/>
        <a:lstStyle/>
        <a:p>
          <a:pPr rtl="1"/>
          <a:endParaRPr lang="fa-IR"/>
        </a:p>
      </dgm:t>
    </dgm:pt>
    <dgm:pt modelId="{62DB54CD-2095-40C2-90D0-36C5475DD5D3}" type="pres">
      <dgm:prSet presAssocID="{F3FE5B39-8D5D-419A-8D3D-A1FF8BBAB3BA}" presName="connectorText" presStyleLbl="sibTrans2D1" presStyleIdx="0" presStyleCnt="7"/>
      <dgm:spPr/>
      <dgm:t>
        <a:bodyPr/>
        <a:lstStyle/>
        <a:p>
          <a:pPr rtl="1"/>
          <a:endParaRPr lang="fa-IR"/>
        </a:p>
      </dgm:t>
    </dgm:pt>
    <dgm:pt modelId="{6F0401F6-E23E-41F7-95C2-DCECD4F21A2D}" type="pres">
      <dgm:prSet presAssocID="{16B34D20-1D1C-45DB-812B-FA65A5B46D8D}" presName="node" presStyleLbl="node1" presStyleIdx="1" presStyleCnt="7" custRadScaleRad="71852" custRadScaleInc="-84098">
        <dgm:presLayoutVars>
          <dgm:bulletEnabled val="1"/>
        </dgm:presLayoutVars>
      </dgm:prSet>
      <dgm:spPr/>
      <dgm:t>
        <a:bodyPr/>
        <a:lstStyle/>
        <a:p>
          <a:pPr rtl="1"/>
          <a:endParaRPr lang="fa-IR"/>
        </a:p>
      </dgm:t>
    </dgm:pt>
    <dgm:pt modelId="{B2E20E62-EE13-4576-A8F5-E42CB41561C4}" type="pres">
      <dgm:prSet presAssocID="{1E0AD38D-A091-4F61-886D-186651AC7D5D}" presName="sibTrans" presStyleLbl="sibTrans2D1" presStyleIdx="1" presStyleCnt="7"/>
      <dgm:spPr/>
      <dgm:t>
        <a:bodyPr/>
        <a:lstStyle/>
        <a:p>
          <a:pPr rtl="1"/>
          <a:endParaRPr lang="fa-IR"/>
        </a:p>
      </dgm:t>
    </dgm:pt>
    <dgm:pt modelId="{00006A2F-F052-4244-9CD4-E6CE51826232}" type="pres">
      <dgm:prSet presAssocID="{1E0AD38D-A091-4F61-886D-186651AC7D5D}" presName="connectorText" presStyleLbl="sibTrans2D1" presStyleIdx="1" presStyleCnt="7"/>
      <dgm:spPr/>
      <dgm:t>
        <a:bodyPr/>
        <a:lstStyle/>
        <a:p>
          <a:pPr rtl="1"/>
          <a:endParaRPr lang="fa-IR"/>
        </a:p>
      </dgm:t>
    </dgm:pt>
    <dgm:pt modelId="{B3EFE0B2-A109-48D3-9834-FDC0A549B0EA}" type="pres">
      <dgm:prSet presAssocID="{ED0CFB65-3CA1-471B-94B2-A3A79399B84C}" presName="node" presStyleLbl="node1" presStyleIdx="2" presStyleCnt="7" custRadScaleRad="59354" custRadScaleInc="35630">
        <dgm:presLayoutVars>
          <dgm:bulletEnabled val="1"/>
        </dgm:presLayoutVars>
      </dgm:prSet>
      <dgm:spPr/>
      <dgm:t>
        <a:bodyPr/>
        <a:lstStyle/>
        <a:p>
          <a:pPr rtl="1"/>
          <a:endParaRPr lang="fa-IR"/>
        </a:p>
      </dgm:t>
    </dgm:pt>
    <dgm:pt modelId="{378B56B4-7AE7-4DCB-9B20-E27F0E6AD090}" type="pres">
      <dgm:prSet presAssocID="{57A56C27-EB98-4AAA-8D89-5E00D37ADB2A}" presName="sibTrans" presStyleLbl="sibTrans2D1" presStyleIdx="2" presStyleCnt="7"/>
      <dgm:spPr/>
      <dgm:t>
        <a:bodyPr/>
        <a:lstStyle/>
        <a:p>
          <a:pPr rtl="1"/>
          <a:endParaRPr lang="fa-IR"/>
        </a:p>
      </dgm:t>
    </dgm:pt>
    <dgm:pt modelId="{6D9F2485-0BD3-4709-B826-E85A7D1A23B9}" type="pres">
      <dgm:prSet presAssocID="{57A56C27-EB98-4AAA-8D89-5E00D37ADB2A}" presName="connectorText" presStyleLbl="sibTrans2D1" presStyleIdx="2" presStyleCnt="7"/>
      <dgm:spPr/>
      <dgm:t>
        <a:bodyPr/>
        <a:lstStyle/>
        <a:p>
          <a:pPr rtl="1"/>
          <a:endParaRPr lang="fa-IR"/>
        </a:p>
      </dgm:t>
    </dgm:pt>
    <dgm:pt modelId="{A43AFC15-E50B-42FE-AC63-0AA8F8F0687B}" type="pres">
      <dgm:prSet presAssocID="{B011AE19-A290-43B2-AB81-5E880AD28DA1}" presName="node" presStyleLbl="node1" presStyleIdx="3" presStyleCnt="7" custRadScaleRad="90103" custRadScaleInc="97728">
        <dgm:presLayoutVars>
          <dgm:bulletEnabled val="1"/>
        </dgm:presLayoutVars>
      </dgm:prSet>
      <dgm:spPr/>
      <dgm:t>
        <a:bodyPr/>
        <a:lstStyle/>
        <a:p>
          <a:pPr rtl="1"/>
          <a:endParaRPr lang="fa-IR"/>
        </a:p>
      </dgm:t>
    </dgm:pt>
    <dgm:pt modelId="{167D1B26-FC62-443A-8097-F4371DAECE4D}" type="pres">
      <dgm:prSet presAssocID="{16A6AD78-B376-4B9F-A183-DD01A20A1783}" presName="sibTrans" presStyleLbl="sibTrans2D1" presStyleIdx="3" presStyleCnt="7"/>
      <dgm:spPr/>
      <dgm:t>
        <a:bodyPr/>
        <a:lstStyle/>
        <a:p>
          <a:pPr rtl="1"/>
          <a:endParaRPr lang="fa-IR"/>
        </a:p>
      </dgm:t>
    </dgm:pt>
    <dgm:pt modelId="{F49C2DA2-56B2-446F-828C-0A76B5F488CB}" type="pres">
      <dgm:prSet presAssocID="{16A6AD78-B376-4B9F-A183-DD01A20A1783}" presName="connectorText" presStyleLbl="sibTrans2D1" presStyleIdx="3" presStyleCnt="7"/>
      <dgm:spPr/>
      <dgm:t>
        <a:bodyPr/>
        <a:lstStyle/>
        <a:p>
          <a:pPr rtl="1"/>
          <a:endParaRPr lang="fa-IR"/>
        </a:p>
      </dgm:t>
    </dgm:pt>
    <dgm:pt modelId="{59B96CAF-B103-40AD-A261-54389AD15C07}" type="pres">
      <dgm:prSet presAssocID="{841255EA-5659-4F61-9C0F-C2764FC8F658}" presName="node" presStyleLbl="node1" presStyleIdx="4" presStyleCnt="7" custRadScaleRad="124456" custRadScaleInc="69634">
        <dgm:presLayoutVars>
          <dgm:bulletEnabled val="1"/>
        </dgm:presLayoutVars>
      </dgm:prSet>
      <dgm:spPr/>
      <dgm:t>
        <a:bodyPr/>
        <a:lstStyle/>
        <a:p>
          <a:pPr rtl="1"/>
          <a:endParaRPr lang="fa-IR"/>
        </a:p>
      </dgm:t>
    </dgm:pt>
    <dgm:pt modelId="{17D10F61-874C-427D-A79B-212C8791E18E}" type="pres">
      <dgm:prSet presAssocID="{9467D9E2-294E-4258-80FF-122FE39E8852}" presName="sibTrans" presStyleLbl="sibTrans2D1" presStyleIdx="4" presStyleCnt="7"/>
      <dgm:spPr/>
      <dgm:t>
        <a:bodyPr/>
        <a:lstStyle/>
        <a:p>
          <a:pPr rtl="1"/>
          <a:endParaRPr lang="fa-IR"/>
        </a:p>
      </dgm:t>
    </dgm:pt>
    <dgm:pt modelId="{5AE97397-FE36-4D8E-8877-3495D7AA10D0}" type="pres">
      <dgm:prSet presAssocID="{9467D9E2-294E-4258-80FF-122FE39E8852}" presName="connectorText" presStyleLbl="sibTrans2D1" presStyleIdx="4" presStyleCnt="7"/>
      <dgm:spPr/>
      <dgm:t>
        <a:bodyPr/>
        <a:lstStyle/>
        <a:p>
          <a:pPr rtl="1"/>
          <a:endParaRPr lang="fa-IR"/>
        </a:p>
      </dgm:t>
    </dgm:pt>
    <dgm:pt modelId="{4FE013D1-BDC6-4893-B2D6-2FEDD2863A8E}" type="pres">
      <dgm:prSet presAssocID="{8B12D10B-539C-4245-9B15-C1C84CE7B494}" presName="node" presStyleLbl="node1" presStyleIdx="5" presStyleCnt="7" custRadScaleRad="139466" custRadScaleInc="14296">
        <dgm:presLayoutVars>
          <dgm:bulletEnabled val="1"/>
        </dgm:presLayoutVars>
      </dgm:prSet>
      <dgm:spPr/>
      <dgm:t>
        <a:bodyPr/>
        <a:lstStyle/>
        <a:p>
          <a:pPr rtl="1"/>
          <a:endParaRPr lang="fa-IR"/>
        </a:p>
      </dgm:t>
    </dgm:pt>
    <dgm:pt modelId="{768BDDE3-1F69-4D2B-A995-A7D310901C26}" type="pres">
      <dgm:prSet presAssocID="{DE6B884C-1BE1-48CB-90DF-4A90EEAEFBFC}" presName="sibTrans" presStyleLbl="sibTrans2D1" presStyleIdx="5" presStyleCnt="7"/>
      <dgm:spPr/>
      <dgm:t>
        <a:bodyPr/>
        <a:lstStyle/>
        <a:p>
          <a:pPr rtl="1"/>
          <a:endParaRPr lang="fa-IR"/>
        </a:p>
      </dgm:t>
    </dgm:pt>
    <dgm:pt modelId="{5F119BDF-C556-415C-AE15-C70959C2C854}" type="pres">
      <dgm:prSet presAssocID="{DE6B884C-1BE1-48CB-90DF-4A90EEAEFBFC}" presName="connectorText" presStyleLbl="sibTrans2D1" presStyleIdx="5" presStyleCnt="7"/>
      <dgm:spPr/>
      <dgm:t>
        <a:bodyPr/>
        <a:lstStyle/>
        <a:p>
          <a:pPr rtl="1"/>
          <a:endParaRPr lang="fa-IR"/>
        </a:p>
      </dgm:t>
    </dgm:pt>
    <dgm:pt modelId="{FE1B1D1F-3D8C-4731-8420-317366AE4622}" type="pres">
      <dgm:prSet presAssocID="{2D9CEA2D-CC6D-4CFC-98DA-0AB9EE6300E4}" presName="node" presStyleLbl="node1" presStyleIdx="6" presStyleCnt="7" custRadScaleRad="135811" custRadScaleInc="-43724">
        <dgm:presLayoutVars>
          <dgm:bulletEnabled val="1"/>
        </dgm:presLayoutVars>
      </dgm:prSet>
      <dgm:spPr/>
      <dgm:t>
        <a:bodyPr/>
        <a:lstStyle/>
        <a:p>
          <a:pPr rtl="1"/>
          <a:endParaRPr lang="fa-IR"/>
        </a:p>
      </dgm:t>
    </dgm:pt>
    <dgm:pt modelId="{CC78D061-65BB-4F6A-9446-EDF94E92F900}" type="pres">
      <dgm:prSet presAssocID="{E4ABD444-87BE-4AF4-9825-DD476CD2AB7C}" presName="sibTrans" presStyleLbl="sibTrans2D1" presStyleIdx="6" presStyleCnt="7"/>
      <dgm:spPr/>
      <dgm:t>
        <a:bodyPr/>
        <a:lstStyle/>
        <a:p>
          <a:pPr rtl="1"/>
          <a:endParaRPr lang="fa-IR"/>
        </a:p>
      </dgm:t>
    </dgm:pt>
    <dgm:pt modelId="{15ACDAAC-DFAB-44E4-AE49-7BCE7E115F7A}" type="pres">
      <dgm:prSet presAssocID="{E4ABD444-87BE-4AF4-9825-DD476CD2AB7C}" presName="connectorText" presStyleLbl="sibTrans2D1" presStyleIdx="6" presStyleCnt="7"/>
      <dgm:spPr/>
      <dgm:t>
        <a:bodyPr/>
        <a:lstStyle/>
        <a:p>
          <a:pPr rtl="1"/>
          <a:endParaRPr lang="fa-IR"/>
        </a:p>
      </dgm:t>
    </dgm:pt>
  </dgm:ptLst>
  <dgm:cxnLst>
    <dgm:cxn modelId="{0C58962E-16B0-44A5-903A-59C6D8CD6A46}" type="presOf" srcId="{9467D9E2-294E-4258-80FF-122FE39E8852}" destId="{17D10F61-874C-427D-A79B-212C8791E18E}" srcOrd="0" destOrd="0" presId="urn:microsoft.com/office/officeart/2005/8/layout/cycle2"/>
    <dgm:cxn modelId="{4CF5E808-11FD-4DE7-BCA0-3E0FF5B8AEE0}" srcId="{1D4AD9D8-F237-49F3-97AB-510823F611E4}" destId="{841255EA-5659-4F61-9C0F-C2764FC8F658}" srcOrd="4" destOrd="0" parTransId="{619DF52D-7DDE-4396-B67D-8CD427E11ECE}" sibTransId="{9467D9E2-294E-4258-80FF-122FE39E8852}"/>
    <dgm:cxn modelId="{190A2464-5D71-49F0-931E-F68A028E6199}" type="presOf" srcId="{E4ABD444-87BE-4AF4-9825-DD476CD2AB7C}" destId="{15ACDAAC-DFAB-44E4-AE49-7BCE7E115F7A}" srcOrd="1" destOrd="0" presId="urn:microsoft.com/office/officeart/2005/8/layout/cycle2"/>
    <dgm:cxn modelId="{06FD7B46-2012-4DFD-B5AD-9D0D3A901789}" type="presOf" srcId="{ED0CFB65-3CA1-471B-94B2-A3A79399B84C}" destId="{B3EFE0B2-A109-48D3-9834-FDC0A549B0EA}" srcOrd="0" destOrd="0" presId="urn:microsoft.com/office/officeart/2005/8/layout/cycle2"/>
    <dgm:cxn modelId="{0CF45F22-2989-4D2B-A433-AB5ACE494B65}" type="presOf" srcId="{B011AE19-A290-43B2-AB81-5E880AD28DA1}" destId="{A43AFC15-E50B-42FE-AC63-0AA8F8F0687B}" srcOrd="0" destOrd="0" presId="urn:microsoft.com/office/officeart/2005/8/layout/cycle2"/>
    <dgm:cxn modelId="{DD30C794-76C6-4E6C-99B3-63DF9464A60B}" type="presOf" srcId="{57A56C27-EB98-4AAA-8D89-5E00D37ADB2A}" destId="{6D9F2485-0BD3-4709-B826-E85A7D1A23B9}" srcOrd="1" destOrd="0" presId="urn:microsoft.com/office/officeart/2005/8/layout/cycle2"/>
    <dgm:cxn modelId="{A2F111F0-948D-427B-AD35-14F8A35F9144}" type="presOf" srcId="{E4ABD444-87BE-4AF4-9825-DD476CD2AB7C}" destId="{CC78D061-65BB-4F6A-9446-EDF94E92F900}" srcOrd="0" destOrd="0" presId="urn:microsoft.com/office/officeart/2005/8/layout/cycle2"/>
    <dgm:cxn modelId="{26A42D8F-0B50-4088-8AE4-552539CCE7E0}" type="presOf" srcId="{57A56C27-EB98-4AAA-8D89-5E00D37ADB2A}" destId="{378B56B4-7AE7-4DCB-9B20-E27F0E6AD090}" srcOrd="0" destOrd="0" presId="urn:microsoft.com/office/officeart/2005/8/layout/cycle2"/>
    <dgm:cxn modelId="{DFF36CF4-E63A-41D1-882F-12E055EF6C49}" type="presOf" srcId="{16B34D20-1D1C-45DB-812B-FA65A5B46D8D}" destId="{6F0401F6-E23E-41F7-95C2-DCECD4F21A2D}" srcOrd="0" destOrd="0" presId="urn:microsoft.com/office/officeart/2005/8/layout/cycle2"/>
    <dgm:cxn modelId="{2A54DED4-0DE8-4D27-B670-B156260C9BF3}" srcId="{1D4AD9D8-F237-49F3-97AB-510823F611E4}" destId="{16B34D20-1D1C-45DB-812B-FA65A5B46D8D}" srcOrd="1" destOrd="0" parTransId="{7B9CC1B7-0618-46FF-98AA-C03D09CA1CB9}" sibTransId="{1E0AD38D-A091-4F61-886D-186651AC7D5D}"/>
    <dgm:cxn modelId="{72511EC3-3426-4A72-846E-64EEDF1E7939}" type="presOf" srcId="{F3FE5B39-8D5D-419A-8D3D-A1FF8BBAB3BA}" destId="{C550EC3D-88B8-45D8-95B9-8910C74FD43E}" srcOrd="0" destOrd="0" presId="urn:microsoft.com/office/officeart/2005/8/layout/cycle2"/>
    <dgm:cxn modelId="{76A29EFB-E07F-44B9-83F5-98E16F33C86C}" type="presOf" srcId="{8B12D10B-539C-4245-9B15-C1C84CE7B494}" destId="{4FE013D1-BDC6-4893-B2D6-2FEDD2863A8E}" srcOrd="0" destOrd="0" presId="urn:microsoft.com/office/officeart/2005/8/layout/cycle2"/>
    <dgm:cxn modelId="{FCEBCED0-4580-44B6-94A0-AA2CC465067F}" type="presOf" srcId="{841255EA-5659-4F61-9C0F-C2764FC8F658}" destId="{59B96CAF-B103-40AD-A261-54389AD15C07}" srcOrd="0" destOrd="0" presId="urn:microsoft.com/office/officeart/2005/8/layout/cycle2"/>
    <dgm:cxn modelId="{5F1C45CE-EDA8-4198-86C3-8C527FFEC991}" srcId="{1D4AD9D8-F237-49F3-97AB-510823F611E4}" destId="{2D9CEA2D-CC6D-4CFC-98DA-0AB9EE6300E4}" srcOrd="6" destOrd="0" parTransId="{1CE79F10-AFC8-4451-823B-B9F0E86BD1A1}" sibTransId="{E4ABD444-87BE-4AF4-9825-DD476CD2AB7C}"/>
    <dgm:cxn modelId="{1D664034-AF65-4C7A-9460-593B080D9611}" type="presOf" srcId="{16A6AD78-B376-4B9F-A183-DD01A20A1783}" destId="{F49C2DA2-56B2-446F-828C-0A76B5F488CB}" srcOrd="1" destOrd="0" presId="urn:microsoft.com/office/officeart/2005/8/layout/cycle2"/>
    <dgm:cxn modelId="{4A9B32EB-A1B6-49BD-BF14-C5560267DFB6}" type="presOf" srcId="{2D9CEA2D-CC6D-4CFC-98DA-0AB9EE6300E4}" destId="{FE1B1D1F-3D8C-4731-8420-317366AE4622}" srcOrd="0" destOrd="0" presId="urn:microsoft.com/office/officeart/2005/8/layout/cycle2"/>
    <dgm:cxn modelId="{7578A6AC-0158-4BB2-83D4-6DA762E47A06}" srcId="{1D4AD9D8-F237-49F3-97AB-510823F611E4}" destId="{53432067-2A67-4627-AB02-BA836D7DAC3C}" srcOrd="0" destOrd="0" parTransId="{DA90AB1B-5511-48DA-9FD6-576E3F6A5FA8}" sibTransId="{F3FE5B39-8D5D-419A-8D3D-A1FF8BBAB3BA}"/>
    <dgm:cxn modelId="{AF9D43AD-AA0B-4173-9AA0-F75BAC49CC9E}" type="presOf" srcId="{1D4AD9D8-F237-49F3-97AB-510823F611E4}" destId="{44A154B7-1AE4-45B7-A04A-0FBB93551F6C}" srcOrd="0" destOrd="0" presId="urn:microsoft.com/office/officeart/2005/8/layout/cycle2"/>
    <dgm:cxn modelId="{D46E3722-B528-4DB0-8E07-9296B9B83127}" type="presOf" srcId="{F3FE5B39-8D5D-419A-8D3D-A1FF8BBAB3BA}" destId="{62DB54CD-2095-40C2-90D0-36C5475DD5D3}" srcOrd="1" destOrd="0" presId="urn:microsoft.com/office/officeart/2005/8/layout/cycle2"/>
    <dgm:cxn modelId="{4B5F7331-236D-47E4-9BBB-B534486AE463}" type="presOf" srcId="{DE6B884C-1BE1-48CB-90DF-4A90EEAEFBFC}" destId="{5F119BDF-C556-415C-AE15-C70959C2C854}" srcOrd="1" destOrd="0" presId="urn:microsoft.com/office/officeart/2005/8/layout/cycle2"/>
    <dgm:cxn modelId="{BB445CE8-B638-4D49-89FE-877F5964DE71}" srcId="{1D4AD9D8-F237-49F3-97AB-510823F611E4}" destId="{8B12D10B-539C-4245-9B15-C1C84CE7B494}" srcOrd="5" destOrd="0" parTransId="{F1342650-C489-4DD8-AD1B-00289A661179}" sibTransId="{DE6B884C-1BE1-48CB-90DF-4A90EEAEFBFC}"/>
    <dgm:cxn modelId="{F5E99E8F-FB62-4D70-81DA-0C7535A54964}" srcId="{1D4AD9D8-F237-49F3-97AB-510823F611E4}" destId="{ED0CFB65-3CA1-471B-94B2-A3A79399B84C}" srcOrd="2" destOrd="0" parTransId="{5D1A01A2-86FE-4962-AEFD-1AF9F93FE8E6}" sibTransId="{57A56C27-EB98-4AAA-8D89-5E00D37ADB2A}"/>
    <dgm:cxn modelId="{7163989A-7AF4-48A2-BE70-D6B4573F5B9B}" type="presOf" srcId="{1E0AD38D-A091-4F61-886D-186651AC7D5D}" destId="{00006A2F-F052-4244-9CD4-E6CE51826232}" srcOrd="1" destOrd="0" presId="urn:microsoft.com/office/officeart/2005/8/layout/cycle2"/>
    <dgm:cxn modelId="{90DE606F-596D-4991-A7ED-6B4DC4A2FB63}" type="presOf" srcId="{9467D9E2-294E-4258-80FF-122FE39E8852}" destId="{5AE97397-FE36-4D8E-8877-3495D7AA10D0}" srcOrd="1" destOrd="0" presId="urn:microsoft.com/office/officeart/2005/8/layout/cycle2"/>
    <dgm:cxn modelId="{C902752F-E27F-492A-9A9E-38092CBDE9BE}" type="presOf" srcId="{16A6AD78-B376-4B9F-A183-DD01A20A1783}" destId="{167D1B26-FC62-443A-8097-F4371DAECE4D}" srcOrd="0" destOrd="0" presId="urn:microsoft.com/office/officeart/2005/8/layout/cycle2"/>
    <dgm:cxn modelId="{025546E2-7BF2-4344-8615-F493752EC477}" type="presOf" srcId="{53432067-2A67-4627-AB02-BA836D7DAC3C}" destId="{8273A40C-9AA0-427F-AC38-AAB873210356}" srcOrd="0" destOrd="0" presId="urn:microsoft.com/office/officeart/2005/8/layout/cycle2"/>
    <dgm:cxn modelId="{1304D8A6-70EE-4BB4-A285-3CDD1E1777E0}" type="presOf" srcId="{DE6B884C-1BE1-48CB-90DF-4A90EEAEFBFC}" destId="{768BDDE3-1F69-4D2B-A995-A7D310901C26}" srcOrd="0" destOrd="0" presId="urn:microsoft.com/office/officeart/2005/8/layout/cycle2"/>
    <dgm:cxn modelId="{2CDCF93C-0CB4-4373-AB87-645D1A71692B}" srcId="{1D4AD9D8-F237-49F3-97AB-510823F611E4}" destId="{B011AE19-A290-43B2-AB81-5E880AD28DA1}" srcOrd="3" destOrd="0" parTransId="{CE4B26AD-D6B8-4BE2-9B29-F957E436B5D5}" sibTransId="{16A6AD78-B376-4B9F-A183-DD01A20A1783}"/>
    <dgm:cxn modelId="{B9BB3775-09F7-41D0-911E-90929B120AC0}" type="presOf" srcId="{1E0AD38D-A091-4F61-886D-186651AC7D5D}" destId="{B2E20E62-EE13-4576-A8F5-E42CB41561C4}" srcOrd="0" destOrd="0" presId="urn:microsoft.com/office/officeart/2005/8/layout/cycle2"/>
    <dgm:cxn modelId="{A35D3D3C-F03C-494C-866E-4AF0CB8C570B}" type="presParOf" srcId="{44A154B7-1AE4-45B7-A04A-0FBB93551F6C}" destId="{8273A40C-9AA0-427F-AC38-AAB873210356}" srcOrd="0" destOrd="0" presId="urn:microsoft.com/office/officeart/2005/8/layout/cycle2"/>
    <dgm:cxn modelId="{EE535569-5374-4E0A-A7D5-414FC5F38489}" type="presParOf" srcId="{44A154B7-1AE4-45B7-A04A-0FBB93551F6C}" destId="{C550EC3D-88B8-45D8-95B9-8910C74FD43E}" srcOrd="1" destOrd="0" presId="urn:microsoft.com/office/officeart/2005/8/layout/cycle2"/>
    <dgm:cxn modelId="{2A78ABEA-2D3D-4999-8FBC-F57EBB182EEC}" type="presParOf" srcId="{C550EC3D-88B8-45D8-95B9-8910C74FD43E}" destId="{62DB54CD-2095-40C2-90D0-36C5475DD5D3}" srcOrd="0" destOrd="0" presId="urn:microsoft.com/office/officeart/2005/8/layout/cycle2"/>
    <dgm:cxn modelId="{2790094D-99F3-4BA8-AE1B-475F4DFF5914}" type="presParOf" srcId="{44A154B7-1AE4-45B7-A04A-0FBB93551F6C}" destId="{6F0401F6-E23E-41F7-95C2-DCECD4F21A2D}" srcOrd="2" destOrd="0" presId="urn:microsoft.com/office/officeart/2005/8/layout/cycle2"/>
    <dgm:cxn modelId="{C62D709F-509E-466D-9DB1-28303F8B444E}" type="presParOf" srcId="{44A154B7-1AE4-45B7-A04A-0FBB93551F6C}" destId="{B2E20E62-EE13-4576-A8F5-E42CB41561C4}" srcOrd="3" destOrd="0" presId="urn:microsoft.com/office/officeart/2005/8/layout/cycle2"/>
    <dgm:cxn modelId="{A64B62B5-26F3-4EC2-99E6-579AD023609F}" type="presParOf" srcId="{B2E20E62-EE13-4576-A8F5-E42CB41561C4}" destId="{00006A2F-F052-4244-9CD4-E6CE51826232}" srcOrd="0" destOrd="0" presId="urn:microsoft.com/office/officeart/2005/8/layout/cycle2"/>
    <dgm:cxn modelId="{EAE9BC0A-F37E-4CAA-951A-07336BFC87C8}" type="presParOf" srcId="{44A154B7-1AE4-45B7-A04A-0FBB93551F6C}" destId="{B3EFE0B2-A109-48D3-9834-FDC0A549B0EA}" srcOrd="4" destOrd="0" presId="urn:microsoft.com/office/officeart/2005/8/layout/cycle2"/>
    <dgm:cxn modelId="{C4B90F2B-9D35-4EBF-B259-94314C6BE1B0}" type="presParOf" srcId="{44A154B7-1AE4-45B7-A04A-0FBB93551F6C}" destId="{378B56B4-7AE7-4DCB-9B20-E27F0E6AD090}" srcOrd="5" destOrd="0" presId="urn:microsoft.com/office/officeart/2005/8/layout/cycle2"/>
    <dgm:cxn modelId="{61FC3BE9-443D-4F69-BD81-1CE2DB60D061}" type="presParOf" srcId="{378B56B4-7AE7-4DCB-9B20-E27F0E6AD090}" destId="{6D9F2485-0BD3-4709-B826-E85A7D1A23B9}" srcOrd="0" destOrd="0" presId="urn:microsoft.com/office/officeart/2005/8/layout/cycle2"/>
    <dgm:cxn modelId="{C9D5B536-C4E2-48A4-83AF-7B0C075E11E8}" type="presParOf" srcId="{44A154B7-1AE4-45B7-A04A-0FBB93551F6C}" destId="{A43AFC15-E50B-42FE-AC63-0AA8F8F0687B}" srcOrd="6" destOrd="0" presId="urn:microsoft.com/office/officeart/2005/8/layout/cycle2"/>
    <dgm:cxn modelId="{E245D43F-C14C-4F16-89DD-A0B1FDF4B2B5}" type="presParOf" srcId="{44A154B7-1AE4-45B7-A04A-0FBB93551F6C}" destId="{167D1B26-FC62-443A-8097-F4371DAECE4D}" srcOrd="7" destOrd="0" presId="urn:microsoft.com/office/officeart/2005/8/layout/cycle2"/>
    <dgm:cxn modelId="{35059C35-30B2-48B8-96FC-057B310035B5}" type="presParOf" srcId="{167D1B26-FC62-443A-8097-F4371DAECE4D}" destId="{F49C2DA2-56B2-446F-828C-0A76B5F488CB}" srcOrd="0" destOrd="0" presId="urn:microsoft.com/office/officeart/2005/8/layout/cycle2"/>
    <dgm:cxn modelId="{E9F1BED9-EE44-49F4-B45F-2433E4B371DC}" type="presParOf" srcId="{44A154B7-1AE4-45B7-A04A-0FBB93551F6C}" destId="{59B96CAF-B103-40AD-A261-54389AD15C07}" srcOrd="8" destOrd="0" presId="urn:microsoft.com/office/officeart/2005/8/layout/cycle2"/>
    <dgm:cxn modelId="{B998B9A1-9A62-4549-A88D-97FF1E8A0E5E}" type="presParOf" srcId="{44A154B7-1AE4-45B7-A04A-0FBB93551F6C}" destId="{17D10F61-874C-427D-A79B-212C8791E18E}" srcOrd="9" destOrd="0" presId="urn:microsoft.com/office/officeart/2005/8/layout/cycle2"/>
    <dgm:cxn modelId="{448CAE4D-63E9-47AC-B63D-021E95F07C7D}" type="presParOf" srcId="{17D10F61-874C-427D-A79B-212C8791E18E}" destId="{5AE97397-FE36-4D8E-8877-3495D7AA10D0}" srcOrd="0" destOrd="0" presId="urn:microsoft.com/office/officeart/2005/8/layout/cycle2"/>
    <dgm:cxn modelId="{98A9FC85-AD3E-4DE9-B6AB-452F9C2B3D3C}" type="presParOf" srcId="{44A154B7-1AE4-45B7-A04A-0FBB93551F6C}" destId="{4FE013D1-BDC6-4893-B2D6-2FEDD2863A8E}" srcOrd="10" destOrd="0" presId="urn:microsoft.com/office/officeart/2005/8/layout/cycle2"/>
    <dgm:cxn modelId="{2F6DC580-16ED-4D2F-8CC4-1D2B3047E57F}" type="presParOf" srcId="{44A154B7-1AE4-45B7-A04A-0FBB93551F6C}" destId="{768BDDE3-1F69-4D2B-A995-A7D310901C26}" srcOrd="11" destOrd="0" presId="urn:microsoft.com/office/officeart/2005/8/layout/cycle2"/>
    <dgm:cxn modelId="{E7EFBCF2-5351-4A4D-854D-88B5EE2489C0}" type="presParOf" srcId="{768BDDE3-1F69-4D2B-A995-A7D310901C26}" destId="{5F119BDF-C556-415C-AE15-C70959C2C854}" srcOrd="0" destOrd="0" presId="urn:microsoft.com/office/officeart/2005/8/layout/cycle2"/>
    <dgm:cxn modelId="{77E5115B-C67C-429B-8DD9-D84C90FED264}" type="presParOf" srcId="{44A154B7-1AE4-45B7-A04A-0FBB93551F6C}" destId="{FE1B1D1F-3D8C-4731-8420-317366AE4622}" srcOrd="12" destOrd="0" presId="urn:microsoft.com/office/officeart/2005/8/layout/cycle2"/>
    <dgm:cxn modelId="{58930AE8-05AA-430E-A3E4-FE8C2C175D02}" type="presParOf" srcId="{44A154B7-1AE4-45B7-A04A-0FBB93551F6C}" destId="{CC78D061-65BB-4F6A-9446-EDF94E92F900}" srcOrd="13" destOrd="0" presId="urn:microsoft.com/office/officeart/2005/8/layout/cycle2"/>
    <dgm:cxn modelId="{270EFAF9-3D23-4A6C-AE24-D54789FFE622}" type="presParOf" srcId="{CC78D061-65BB-4F6A-9446-EDF94E92F900}" destId="{15ACDAAC-DFAB-44E4-AE49-7BCE7E115F7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A00C33D-2AD1-497F-AC39-39E57C8CE82E}" type="datetimeFigureOut">
              <a:rPr lang="fa-IR" smtClean="0"/>
              <a:pPr/>
              <a:t>05/07/1437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8C172B9-D88A-4F44-B251-ADDD6BE19B84}" type="slidenum">
              <a:rPr lang="fa-IR" smtClean="0"/>
              <a:pPr/>
              <a:t>‹#›</a:t>
            </a:fld>
            <a:endParaRPr lang="fa-IR"/>
          </a:p>
        </p:txBody>
      </p:sp>
    </p:spTree>
    <p:extLst>
      <p:ext uri="{BB962C8B-B14F-4D97-AF65-F5344CB8AC3E}">
        <p14:creationId xmlns:p14="http://schemas.microsoft.com/office/powerpoint/2010/main" val="29651590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502D2-3BD4-4AC6-8F3C-2B54835A016C}" type="slidenum">
              <a:rPr lang="en-US"/>
              <a:pPr/>
              <a:t>1</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56359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5A46E-442E-4392-88BD-1C20F648290B}" type="slidenum">
              <a:rPr lang="en-US"/>
              <a:pPr/>
              <a:t>2</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27887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B7DCD-1F24-435F-AAAA-D61121029622}" type="slidenum">
              <a:rPr lang="en-US"/>
              <a:pPr/>
              <a:t>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26696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B7DCD-1F24-435F-AAAA-D61121029622}" type="slidenum">
              <a:rPr lang="en-US"/>
              <a:pPr/>
              <a:t>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166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B7DCD-1F24-435F-AAAA-D61121029622}" type="slidenum">
              <a:rPr lang="en-US"/>
              <a:pPr/>
              <a:t>19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91531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BC4FC7-3AB7-43E6-AA06-A6E221D91433}" type="slidenum">
              <a:rPr lang="en-US"/>
              <a:pPr/>
              <a:t>41</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02334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D77D0-D63F-42AF-B760-1EA2FC3C3F13}" type="slidenum">
              <a:rPr lang="en-US"/>
              <a:pPr/>
              <a:t>44</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425123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FCCDB-B33D-4780-B0E4-D2746CD24B44}" type="slidenum">
              <a:rPr lang="en-US"/>
              <a:pPr/>
              <a:t>45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57279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54" name="Freeform 58"/>
          <p:cNvSpPr>
            <a:spLocks/>
          </p:cNvSpPr>
          <p:nvPr/>
        </p:nvSpPr>
        <p:spPr bwMode="auto">
          <a:xfrm>
            <a:off x="-33338" y="-33338"/>
            <a:ext cx="9577388" cy="6818313"/>
          </a:xfrm>
          <a:custGeom>
            <a:avLst/>
            <a:gdLst/>
            <a:ahLst/>
            <a:cxnLst>
              <a:cxn ang="0">
                <a:pos x="5" y="0"/>
              </a:cxn>
              <a:cxn ang="0">
                <a:pos x="5802" y="14"/>
              </a:cxn>
              <a:cxn ang="0">
                <a:pos x="5802" y="3905"/>
              </a:cxn>
              <a:cxn ang="0">
                <a:pos x="5066" y="2352"/>
              </a:cxn>
              <a:cxn ang="0">
                <a:pos x="0" y="3106"/>
              </a:cxn>
              <a:cxn ang="0">
                <a:pos x="5" y="0"/>
              </a:cxn>
            </a:cxnLst>
            <a:rect l="0" t="0" r="r" b="b"/>
            <a:pathLst>
              <a:path w="6033" h="4295">
                <a:moveTo>
                  <a:pt x="5" y="0"/>
                </a:moveTo>
                <a:lnTo>
                  <a:pt x="5802" y="14"/>
                </a:lnTo>
                <a:lnTo>
                  <a:pt x="5802" y="3905"/>
                </a:lnTo>
                <a:cubicBezTo>
                  <a:pt x="5679" y="4295"/>
                  <a:pt x="6033" y="2484"/>
                  <a:pt x="5066" y="2352"/>
                </a:cubicBezTo>
                <a:cubicBezTo>
                  <a:pt x="4099" y="2221"/>
                  <a:pt x="843" y="3497"/>
                  <a:pt x="0" y="3106"/>
                </a:cubicBezTo>
                <a:lnTo>
                  <a:pt x="5" y="0"/>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fa-IR"/>
          </a:p>
        </p:txBody>
      </p:sp>
      <p:sp>
        <p:nvSpPr>
          <p:cNvPr id="4102" name="Rectangle 6"/>
          <p:cNvSpPr>
            <a:spLocks noGrp="1" noChangeArrowheads="1"/>
          </p:cNvSpPr>
          <p:nvPr>
            <p:ph type="ctrTitle"/>
          </p:nvPr>
        </p:nvSpPr>
        <p:spPr>
          <a:xfrm>
            <a:off x="792163" y="1881188"/>
            <a:ext cx="5580062" cy="1655762"/>
          </a:xfrm>
        </p:spPr>
        <p:txBody>
          <a:bodyPr/>
          <a:lstStyle>
            <a:lvl1pPr>
              <a:defRPr/>
            </a:lvl1pPr>
          </a:lstStyle>
          <a:p>
            <a:r>
              <a:rPr lang="en-US" smtClean="0"/>
              <a:t>Click to edit Master title style</a:t>
            </a:r>
            <a:endParaRPr lang="en-US"/>
          </a:p>
        </p:txBody>
      </p:sp>
      <p:sp>
        <p:nvSpPr>
          <p:cNvPr id="4103" name="Rectangle 7"/>
          <p:cNvSpPr>
            <a:spLocks noGrp="1" noChangeArrowheads="1"/>
          </p:cNvSpPr>
          <p:nvPr>
            <p:ph type="subTitle" idx="1"/>
          </p:nvPr>
        </p:nvSpPr>
        <p:spPr>
          <a:xfrm>
            <a:off x="4500563" y="4689475"/>
            <a:ext cx="4319587" cy="1355725"/>
          </a:xfrm>
          <a:prstGeom prst="rect">
            <a:avLst/>
          </a:prstGeom>
          <a:noFill/>
          <a:ln>
            <a:miter lim="800000"/>
          </a:ln>
        </p:spPr>
        <p:txBody>
          <a:bodyPr/>
          <a:lstStyle>
            <a:lvl1pPr marL="0" indent="0">
              <a:buFontTx/>
              <a:buNone/>
              <a:defRPr sz="2000"/>
            </a:lvl1pPr>
          </a:lstStyle>
          <a:p>
            <a:r>
              <a:rPr lang="en-US" smtClean="0"/>
              <a:t>Click to edit Master subtitle style</a:t>
            </a:r>
            <a:endParaRPr lang="en-US"/>
          </a:p>
        </p:txBody>
      </p:sp>
      <p:sp>
        <p:nvSpPr>
          <p:cNvPr id="4107" name="Rectangle 11"/>
          <p:cNvSpPr>
            <a:spLocks noGrp="1" noChangeArrowheads="1"/>
          </p:cNvSpPr>
          <p:nvPr>
            <p:ph type="dt" sz="half" idx="2"/>
          </p:nvPr>
        </p:nvSpPr>
        <p:spPr>
          <a:xfrm>
            <a:off x="457200" y="6605588"/>
            <a:ext cx="2133600" cy="279400"/>
          </a:xfrm>
        </p:spPr>
        <p:txBody>
          <a:bodyPr/>
          <a:lstStyle>
            <a:lvl1pPr>
              <a:defRPr/>
            </a:lvl1pPr>
          </a:lstStyle>
          <a:p>
            <a:fld id="{248437D2-5134-47C1-9237-822A06A6EC5E}" type="datetimeFigureOut">
              <a:rPr lang="fa-IR" smtClean="0"/>
              <a:pPr/>
              <a:t>05/07/1437</a:t>
            </a:fld>
            <a:endParaRPr lang="fa-IR"/>
          </a:p>
        </p:txBody>
      </p:sp>
      <p:sp>
        <p:nvSpPr>
          <p:cNvPr id="4108" name="Rectangle 12"/>
          <p:cNvSpPr>
            <a:spLocks noGrp="1" noChangeArrowheads="1"/>
          </p:cNvSpPr>
          <p:nvPr>
            <p:ph type="ftr" sz="quarter" idx="3"/>
          </p:nvPr>
        </p:nvSpPr>
        <p:spPr bwMode="auto">
          <a:xfrm>
            <a:off x="3124200" y="6605588"/>
            <a:ext cx="2895600" cy="279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fa-IR"/>
          </a:p>
        </p:txBody>
      </p:sp>
      <p:sp>
        <p:nvSpPr>
          <p:cNvPr id="4109" name="Rectangle 13"/>
          <p:cNvSpPr>
            <a:spLocks noGrp="1" noChangeArrowheads="1"/>
          </p:cNvSpPr>
          <p:nvPr>
            <p:ph type="sldNum" sz="quarter" idx="4"/>
          </p:nvPr>
        </p:nvSpPr>
        <p:spPr>
          <a:xfrm>
            <a:off x="6877050" y="6605588"/>
            <a:ext cx="2133600" cy="279400"/>
          </a:xfrm>
        </p:spPr>
        <p:txBody>
          <a:bodyPr/>
          <a:lstStyle>
            <a:lvl1pPr>
              <a:defRPr/>
            </a:lvl1pPr>
          </a:lstStyle>
          <a:p>
            <a:fld id="{4CF93296-E08E-49B3-A57A-20300F02ECA0}" type="slidenum">
              <a:rPr lang="fa-IR" smtClean="0"/>
              <a:pPr/>
              <a:t>‹#›</a:t>
            </a:fld>
            <a:endParaRPr lang="fa-IR"/>
          </a:p>
        </p:txBody>
      </p:sp>
      <p:grpSp>
        <p:nvGrpSpPr>
          <p:cNvPr id="2" name="Group 93"/>
          <p:cNvGrpSpPr>
            <a:grpSpLocks/>
          </p:cNvGrpSpPr>
          <p:nvPr/>
        </p:nvGrpSpPr>
        <p:grpSpPr bwMode="auto">
          <a:xfrm>
            <a:off x="6076950" y="152400"/>
            <a:ext cx="2846388" cy="3313113"/>
            <a:chOff x="3107" y="1003"/>
            <a:chExt cx="2495" cy="2903"/>
          </a:xfrm>
        </p:grpSpPr>
        <p:grpSp>
          <p:nvGrpSpPr>
            <p:cNvPr id="3" name="Group 84"/>
            <p:cNvGrpSpPr>
              <a:grpSpLocks/>
            </p:cNvGrpSpPr>
            <p:nvPr userDrawn="1"/>
          </p:nvGrpSpPr>
          <p:grpSpPr bwMode="auto">
            <a:xfrm>
              <a:off x="3107" y="2001"/>
              <a:ext cx="1905" cy="1905"/>
              <a:chOff x="1655" y="3067"/>
              <a:chExt cx="975" cy="975"/>
            </a:xfrm>
          </p:grpSpPr>
          <p:sp>
            <p:nvSpPr>
              <p:cNvPr id="4181" name="AutoShape 85"/>
              <p:cNvSpPr>
                <a:spLocks noChangeArrowheads="1"/>
              </p:cNvSpPr>
              <p:nvPr userDrawn="1"/>
            </p:nvSpPr>
            <p:spPr bwMode="auto">
              <a:xfrm>
                <a:off x="1655" y="3067"/>
                <a:ext cx="975" cy="975"/>
              </a:xfrm>
              <a:custGeom>
                <a:avLst/>
                <a:gdLst>
                  <a:gd name="G0" fmla="+- 2918 0 0"/>
                  <a:gd name="G1" fmla="+- 21600 0 2918"/>
                  <a:gd name="G2" fmla="+- 21600 0 291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noFill/>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sp3d>
            </p:spPr>
            <p:txBody>
              <a:bodyPr wrap="none" anchor="ctr">
                <a:flatTx/>
              </a:bodyPr>
              <a:lstStyle/>
              <a:p>
                <a:endParaRPr lang="fa-IR"/>
              </a:p>
            </p:txBody>
          </p:sp>
          <p:sp>
            <p:nvSpPr>
              <p:cNvPr id="4182" name="AutoShape 86"/>
              <p:cNvSpPr>
                <a:spLocks noChangeArrowheads="1"/>
              </p:cNvSpPr>
              <p:nvPr userDrawn="1"/>
            </p:nvSpPr>
            <p:spPr bwMode="auto">
              <a:xfrm>
                <a:off x="1868" y="3280"/>
                <a:ext cx="549" cy="549"/>
              </a:xfrm>
              <a:custGeom>
                <a:avLst/>
                <a:gdLst>
                  <a:gd name="G0" fmla="+- 2918 0 0"/>
                  <a:gd name="G1" fmla="+- 21600 0 2918"/>
                  <a:gd name="G2" fmla="+- 21600 0 291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noFill/>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sp3d>
            </p:spPr>
            <p:txBody>
              <a:bodyPr wrap="none" anchor="ctr">
                <a:flatTx/>
              </a:bodyPr>
              <a:lstStyle/>
              <a:p>
                <a:endParaRPr lang="fa-IR"/>
              </a:p>
            </p:txBody>
          </p:sp>
        </p:grpSp>
        <p:grpSp>
          <p:nvGrpSpPr>
            <p:cNvPr id="4" name="Group 87"/>
            <p:cNvGrpSpPr>
              <a:grpSpLocks/>
            </p:cNvGrpSpPr>
            <p:nvPr userDrawn="1"/>
          </p:nvGrpSpPr>
          <p:grpSpPr bwMode="auto">
            <a:xfrm>
              <a:off x="4921" y="2228"/>
              <a:ext cx="567" cy="567"/>
              <a:chOff x="1655" y="3067"/>
              <a:chExt cx="975" cy="975"/>
            </a:xfrm>
          </p:grpSpPr>
          <p:sp>
            <p:nvSpPr>
              <p:cNvPr id="4184" name="AutoShape 88"/>
              <p:cNvSpPr>
                <a:spLocks noChangeArrowheads="1"/>
              </p:cNvSpPr>
              <p:nvPr userDrawn="1"/>
            </p:nvSpPr>
            <p:spPr bwMode="auto">
              <a:xfrm>
                <a:off x="1655" y="3067"/>
                <a:ext cx="975" cy="975"/>
              </a:xfrm>
              <a:custGeom>
                <a:avLst/>
                <a:gdLst>
                  <a:gd name="G0" fmla="+- 2918 0 0"/>
                  <a:gd name="G1" fmla="+- 21600 0 2918"/>
                  <a:gd name="G2" fmla="+- 21600 0 291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noFill/>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sp3d>
            </p:spPr>
            <p:txBody>
              <a:bodyPr wrap="none" anchor="ctr">
                <a:flatTx/>
              </a:bodyPr>
              <a:lstStyle/>
              <a:p>
                <a:endParaRPr lang="fa-IR"/>
              </a:p>
            </p:txBody>
          </p:sp>
          <p:sp>
            <p:nvSpPr>
              <p:cNvPr id="4185" name="AutoShape 89"/>
              <p:cNvSpPr>
                <a:spLocks noChangeArrowheads="1"/>
              </p:cNvSpPr>
              <p:nvPr userDrawn="1"/>
            </p:nvSpPr>
            <p:spPr bwMode="auto">
              <a:xfrm>
                <a:off x="1868" y="3280"/>
                <a:ext cx="549" cy="549"/>
              </a:xfrm>
              <a:custGeom>
                <a:avLst/>
                <a:gdLst>
                  <a:gd name="G0" fmla="+- 2918 0 0"/>
                  <a:gd name="G1" fmla="+- 21600 0 2918"/>
                  <a:gd name="G2" fmla="+- 21600 0 291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noFill/>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sp3d>
            </p:spPr>
            <p:txBody>
              <a:bodyPr wrap="none" anchor="ctr">
                <a:flatTx/>
              </a:bodyPr>
              <a:lstStyle/>
              <a:p>
                <a:endParaRPr lang="fa-IR"/>
              </a:p>
            </p:txBody>
          </p:sp>
        </p:grpSp>
        <p:grpSp>
          <p:nvGrpSpPr>
            <p:cNvPr id="5" name="Group 90"/>
            <p:cNvGrpSpPr>
              <a:grpSpLocks/>
            </p:cNvGrpSpPr>
            <p:nvPr userDrawn="1"/>
          </p:nvGrpSpPr>
          <p:grpSpPr bwMode="auto">
            <a:xfrm>
              <a:off x="4309" y="1003"/>
              <a:ext cx="1293" cy="1293"/>
              <a:chOff x="1655" y="3067"/>
              <a:chExt cx="975" cy="975"/>
            </a:xfrm>
          </p:grpSpPr>
          <p:sp>
            <p:nvSpPr>
              <p:cNvPr id="4187" name="AutoShape 91"/>
              <p:cNvSpPr>
                <a:spLocks noChangeArrowheads="1"/>
              </p:cNvSpPr>
              <p:nvPr userDrawn="1"/>
            </p:nvSpPr>
            <p:spPr bwMode="auto">
              <a:xfrm>
                <a:off x="1655" y="3067"/>
                <a:ext cx="975" cy="975"/>
              </a:xfrm>
              <a:custGeom>
                <a:avLst/>
                <a:gdLst>
                  <a:gd name="G0" fmla="+- 2918 0 0"/>
                  <a:gd name="G1" fmla="+- 21600 0 2918"/>
                  <a:gd name="G2" fmla="+- 21600 0 291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noFill/>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sp3d>
            </p:spPr>
            <p:txBody>
              <a:bodyPr wrap="none" anchor="ctr">
                <a:flatTx/>
              </a:bodyPr>
              <a:lstStyle/>
              <a:p>
                <a:endParaRPr lang="fa-IR"/>
              </a:p>
            </p:txBody>
          </p:sp>
          <p:sp>
            <p:nvSpPr>
              <p:cNvPr id="4188" name="AutoShape 92"/>
              <p:cNvSpPr>
                <a:spLocks noChangeArrowheads="1"/>
              </p:cNvSpPr>
              <p:nvPr userDrawn="1"/>
            </p:nvSpPr>
            <p:spPr bwMode="auto">
              <a:xfrm>
                <a:off x="1868" y="3280"/>
                <a:ext cx="549" cy="549"/>
              </a:xfrm>
              <a:custGeom>
                <a:avLst/>
                <a:gdLst>
                  <a:gd name="G0" fmla="+- 2918 0 0"/>
                  <a:gd name="G1" fmla="+- 21600 0 2918"/>
                  <a:gd name="G2" fmla="+- 21600 0 291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accent1"/>
              </a:solidFill>
              <a:ln w="9525">
                <a:noFill/>
                <a:round/>
                <a:headEnd/>
                <a:tailEnd/>
              </a:ln>
              <a:effectLst/>
              <a:scene3d>
                <a:camera prst="legacyPerspectiveFront">
                  <a:rot lat="1500000" lon="1500000" rev="0"/>
                </a:camera>
                <a:lightRig rig="legacyFlat1" dir="t"/>
              </a:scene3d>
              <a:sp3d extrusionH="100000" prstMaterial="legacyPlastic">
                <a:bevelT w="13500" h="13500" prst="angle"/>
                <a:bevelB w="13500" h="13500" prst="angle"/>
                <a:extrusionClr>
                  <a:schemeClr val="accent1"/>
                </a:extrusionClr>
              </a:sp3d>
            </p:spPr>
            <p:txBody>
              <a:bodyPr wrap="none" anchor="ctr">
                <a:flatTx/>
              </a:bodyPr>
              <a:lstStyle/>
              <a:p>
                <a:endParaRPr lang="fa-IR"/>
              </a:p>
            </p:txBody>
          </p:sp>
        </p:grpSp>
      </p:gr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248437D2-5134-47C1-9237-822A06A6EC5E}" type="datetimeFigureOut">
              <a:rPr lang="fa-IR" smtClean="0"/>
              <a:pPr/>
              <a:t>05/07/1437</a:t>
            </a:fld>
            <a:endParaRPr lang="fa-IR"/>
          </a:p>
        </p:txBody>
      </p:sp>
      <p:sp>
        <p:nvSpPr>
          <p:cNvPr id="5" name="Slide Number Placeholder 4"/>
          <p:cNvSpPr>
            <a:spLocks noGrp="1"/>
          </p:cNvSpPr>
          <p:nvPr>
            <p:ph type="sldNum" sz="quarter" idx="11"/>
          </p:nvPr>
        </p:nvSpPr>
        <p:spPr/>
        <p:txBody>
          <a:bodyPr/>
          <a:lstStyle>
            <a:lvl1pPr>
              <a:defRPr/>
            </a:lvl1pPr>
          </a:lstStyle>
          <a:p>
            <a:fld id="{4CF93296-E08E-49B3-A57A-20300F02ECA0}" type="slidenum">
              <a:rPr lang="fa-IR" smtClean="0"/>
              <a:pPr/>
              <a:t>‹#›</a:t>
            </a:fld>
            <a:endParaRPr lang="fa-I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188913"/>
            <a:ext cx="2071688" cy="5437187"/>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188913"/>
            <a:ext cx="6067425" cy="5437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248437D2-5134-47C1-9237-822A06A6EC5E}" type="datetimeFigureOut">
              <a:rPr lang="fa-IR" smtClean="0"/>
              <a:pPr/>
              <a:t>05/07/1437</a:t>
            </a:fld>
            <a:endParaRPr lang="fa-IR"/>
          </a:p>
        </p:txBody>
      </p:sp>
      <p:sp>
        <p:nvSpPr>
          <p:cNvPr id="5" name="Slide Number Placeholder 4"/>
          <p:cNvSpPr>
            <a:spLocks noGrp="1"/>
          </p:cNvSpPr>
          <p:nvPr>
            <p:ph type="sldNum" sz="quarter" idx="11"/>
          </p:nvPr>
        </p:nvSpPr>
        <p:spPr/>
        <p:txBody>
          <a:bodyPr/>
          <a:lstStyle>
            <a:lvl1pPr>
              <a:defRPr/>
            </a:lvl1pPr>
          </a:lstStyle>
          <a:p>
            <a:fld id="{4CF93296-E08E-49B3-A57A-20300F02ECA0}" type="slidenum">
              <a:rPr lang="fa-IR" smtClean="0"/>
              <a:pPr/>
              <a:t>‹#›</a:t>
            </a:fld>
            <a:endParaRPr lang="fa-I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916113"/>
            <a:ext cx="8291513" cy="3709987"/>
          </a:xfrm>
        </p:spPr>
        <p:txBody>
          <a:bodyPr/>
          <a:lstStyle/>
          <a:p>
            <a:r>
              <a:rPr lang="en-US" smtClean="0"/>
              <a:t>Click icon to add table</a:t>
            </a:r>
            <a:endParaRPr lang="fa-IR"/>
          </a:p>
        </p:txBody>
      </p:sp>
      <p:sp>
        <p:nvSpPr>
          <p:cNvPr id="4" name="Date Placeholder 3"/>
          <p:cNvSpPr>
            <a:spLocks noGrp="1"/>
          </p:cNvSpPr>
          <p:nvPr>
            <p:ph type="dt" sz="half" idx="10"/>
          </p:nvPr>
        </p:nvSpPr>
        <p:spPr>
          <a:xfrm>
            <a:off x="277813" y="6497638"/>
            <a:ext cx="2133600" cy="279400"/>
          </a:xfrm>
        </p:spPr>
        <p:txBody>
          <a:bodyPr/>
          <a:lstStyle>
            <a:lvl1pPr>
              <a:defRPr/>
            </a:lvl1pPr>
          </a:lstStyle>
          <a:p>
            <a:fld id="{DA82A912-8D9C-4E76-943B-151F0C05EEA6}" type="datetimeFigureOut">
              <a:rPr lang="fa-IR" smtClean="0"/>
              <a:pPr/>
              <a:t>05/07/1437</a:t>
            </a:fld>
            <a:endParaRPr lang="fa-IR"/>
          </a:p>
        </p:txBody>
      </p:sp>
      <p:sp>
        <p:nvSpPr>
          <p:cNvPr id="5" name="Slide Number Placeholder 4"/>
          <p:cNvSpPr>
            <a:spLocks noGrp="1"/>
          </p:cNvSpPr>
          <p:nvPr>
            <p:ph type="sldNum" sz="quarter" idx="11"/>
          </p:nvPr>
        </p:nvSpPr>
        <p:spPr>
          <a:xfrm>
            <a:off x="6794500" y="6497638"/>
            <a:ext cx="2133600" cy="279400"/>
          </a:xfrm>
        </p:spPr>
        <p:txBody>
          <a:bodyPr/>
          <a:lstStyle>
            <a:lvl1pPr>
              <a:defRPr/>
            </a:lvl1pPr>
          </a:lstStyle>
          <a:p>
            <a:fld id="{51C61340-C5C8-4787-8D27-3F59927EBEFF}" type="slidenum">
              <a:rPr lang="en-US" smtClean="0"/>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457200" y="1916113"/>
            <a:ext cx="8291513" cy="3709987"/>
          </a:xfrm>
        </p:spPr>
        <p:txBody>
          <a:bodyPr/>
          <a:lstStyle/>
          <a:p>
            <a:r>
              <a:rPr lang="en-US" smtClean="0"/>
              <a:t>Click icon to add chart</a:t>
            </a:r>
            <a:endParaRPr lang="fa-IR"/>
          </a:p>
        </p:txBody>
      </p:sp>
      <p:sp>
        <p:nvSpPr>
          <p:cNvPr id="4" name="Date Placeholder 3"/>
          <p:cNvSpPr>
            <a:spLocks noGrp="1"/>
          </p:cNvSpPr>
          <p:nvPr>
            <p:ph type="dt" sz="half" idx="10"/>
          </p:nvPr>
        </p:nvSpPr>
        <p:spPr>
          <a:xfrm>
            <a:off x="277813" y="6497638"/>
            <a:ext cx="2133600" cy="279400"/>
          </a:xfrm>
        </p:spPr>
        <p:txBody>
          <a:bodyPr/>
          <a:lstStyle>
            <a:lvl1pPr>
              <a:defRPr/>
            </a:lvl1pPr>
          </a:lstStyle>
          <a:p>
            <a:fld id="{248437D2-5134-47C1-9237-822A06A6EC5E}" type="datetimeFigureOut">
              <a:rPr lang="fa-IR" smtClean="0"/>
              <a:pPr/>
              <a:t>05/07/1437</a:t>
            </a:fld>
            <a:endParaRPr lang="fa-IR"/>
          </a:p>
        </p:txBody>
      </p:sp>
      <p:sp>
        <p:nvSpPr>
          <p:cNvPr id="5" name="Slide Number Placeholder 4"/>
          <p:cNvSpPr>
            <a:spLocks noGrp="1"/>
          </p:cNvSpPr>
          <p:nvPr>
            <p:ph type="sldNum" sz="quarter" idx="11"/>
          </p:nvPr>
        </p:nvSpPr>
        <p:spPr>
          <a:xfrm>
            <a:off x="6794500" y="6497638"/>
            <a:ext cx="2133600" cy="279400"/>
          </a:xfrm>
        </p:spPr>
        <p:txBody>
          <a:bodyPr/>
          <a:lstStyle>
            <a:lvl1pPr>
              <a:defRPr/>
            </a:lvl1pPr>
          </a:lstStyle>
          <a:p>
            <a:fld id="{4CF93296-E08E-49B3-A57A-20300F02ECA0}" type="slidenum">
              <a:rPr lang="fa-IR" smtClean="0"/>
              <a:pPr/>
              <a:t>‹#›</a:t>
            </a:fld>
            <a:endParaRPr lang="fa-I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916113"/>
            <a:ext cx="4068763"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78363" y="1916113"/>
            <a:ext cx="4070350"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277813" y="6497638"/>
            <a:ext cx="2133600" cy="279400"/>
          </a:xfrm>
        </p:spPr>
        <p:txBody>
          <a:bodyPr/>
          <a:lstStyle>
            <a:lvl1pPr>
              <a:defRPr/>
            </a:lvl1pPr>
          </a:lstStyle>
          <a:p>
            <a:fld id="{248437D2-5134-47C1-9237-822A06A6EC5E}" type="datetimeFigureOut">
              <a:rPr lang="fa-IR" smtClean="0"/>
              <a:pPr/>
              <a:t>05/07/1437</a:t>
            </a:fld>
            <a:endParaRPr lang="fa-IR"/>
          </a:p>
        </p:txBody>
      </p:sp>
      <p:sp>
        <p:nvSpPr>
          <p:cNvPr id="6" name="Slide Number Placeholder 5"/>
          <p:cNvSpPr>
            <a:spLocks noGrp="1"/>
          </p:cNvSpPr>
          <p:nvPr>
            <p:ph type="sldNum" sz="quarter" idx="11"/>
          </p:nvPr>
        </p:nvSpPr>
        <p:spPr>
          <a:xfrm>
            <a:off x="6794500" y="6497638"/>
            <a:ext cx="2133600" cy="279400"/>
          </a:xfrm>
        </p:spPr>
        <p:txBody>
          <a:bodyPr/>
          <a:lstStyle>
            <a:lvl1pPr>
              <a:defRPr/>
            </a:lvl1pPr>
          </a:lstStyle>
          <a:p>
            <a:fld id="{4CF93296-E08E-49B3-A57A-20300F02ECA0}" type="slidenum">
              <a:rPr lang="fa-IR" smtClean="0"/>
              <a:pPr/>
              <a:t>‹#›</a:t>
            </a:fld>
            <a:endParaRPr lang="fa-I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248437D2-5134-47C1-9237-822A06A6EC5E}" type="datetimeFigureOut">
              <a:rPr lang="fa-IR" smtClean="0"/>
              <a:pPr/>
              <a:t>05/07/1437</a:t>
            </a:fld>
            <a:endParaRPr lang="fa-IR"/>
          </a:p>
        </p:txBody>
      </p:sp>
      <p:sp>
        <p:nvSpPr>
          <p:cNvPr id="5" name="Slide Number Placeholder 4"/>
          <p:cNvSpPr>
            <a:spLocks noGrp="1"/>
          </p:cNvSpPr>
          <p:nvPr>
            <p:ph type="sldNum" sz="quarter" idx="11"/>
          </p:nvPr>
        </p:nvSpPr>
        <p:spPr/>
        <p:txBody>
          <a:bodyPr/>
          <a:lstStyle>
            <a:lvl1pPr>
              <a:defRPr/>
            </a:lvl1pPr>
          </a:lstStyle>
          <a:p>
            <a:fld id="{4CF93296-E08E-49B3-A57A-20300F02ECA0}" type="slidenum">
              <a:rPr lang="fa-IR" smtClean="0"/>
              <a:pPr/>
              <a:t>‹#›</a:t>
            </a:fld>
            <a:endParaRPr lang="fa-I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48437D2-5134-47C1-9237-822A06A6EC5E}" type="datetimeFigureOut">
              <a:rPr lang="fa-IR" smtClean="0"/>
              <a:pPr/>
              <a:t>05/07/1437</a:t>
            </a:fld>
            <a:endParaRPr lang="fa-IR"/>
          </a:p>
        </p:txBody>
      </p:sp>
      <p:sp>
        <p:nvSpPr>
          <p:cNvPr id="5" name="Slide Number Placeholder 4"/>
          <p:cNvSpPr>
            <a:spLocks noGrp="1"/>
          </p:cNvSpPr>
          <p:nvPr>
            <p:ph type="sldNum" sz="quarter" idx="11"/>
          </p:nvPr>
        </p:nvSpPr>
        <p:spPr/>
        <p:txBody>
          <a:bodyPr/>
          <a:lstStyle>
            <a:lvl1pPr>
              <a:defRPr/>
            </a:lvl1pPr>
          </a:lstStyle>
          <a:p>
            <a:fld id="{4CF93296-E08E-49B3-A57A-20300F02ECA0}" type="slidenum">
              <a:rPr lang="fa-IR" smtClean="0"/>
              <a:pPr/>
              <a:t>‹#›</a:t>
            </a:fld>
            <a:endParaRPr lang="fa-I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16113"/>
            <a:ext cx="4068763" cy="3709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78363" y="1916113"/>
            <a:ext cx="4070350" cy="3709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248437D2-5134-47C1-9237-822A06A6EC5E}" type="datetimeFigureOut">
              <a:rPr lang="fa-IR" smtClean="0"/>
              <a:pPr/>
              <a:t>05/07/1437</a:t>
            </a:fld>
            <a:endParaRPr lang="fa-IR"/>
          </a:p>
        </p:txBody>
      </p:sp>
      <p:sp>
        <p:nvSpPr>
          <p:cNvPr id="6" name="Slide Number Placeholder 5"/>
          <p:cNvSpPr>
            <a:spLocks noGrp="1"/>
          </p:cNvSpPr>
          <p:nvPr>
            <p:ph type="sldNum" sz="quarter" idx="11"/>
          </p:nvPr>
        </p:nvSpPr>
        <p:spPr/>
        <p:txBody>
          <a:bodyPr/>
          <a:lstStyle>
            <a:lvl1pPr>
              <a:defRPr/>
            </a:lvl1pPr>
          </a:lstStyle>
          <a:p>
            <a:fld id="{4CF93296-E08E-49B3-A57A-20300F02ECA0}" type="slidenum">
              <a:rPr lang="fa-IR" smtClean="0"/>
              <a:pPr/>
              <a:t>‹#›</a:t>
            </a:fld>
            <a:endParaRPr lang="fa-I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248437D2-5134-47C1-9237-822A06A6EC5E}" type="datetimeFigureOut">
              <a:rPr lang="fa-IR" smtClean="0"/>
              <a:pPr/>
              <a:t>05/07/1437</a:t>
            </a:fld>
            <a:endParaRPr lang="fa-IR"/>
          </a:p>
        </p:txBody>
      </p:sp>
      <p:sp>
        <p:nvSpPr>
          <p:cNvPr id="8" name="Slide Number Placeholder 7"/>
          <p:cNvSpPr>
            <a:spLocks noGrp="1"/>
          </p:cNvSpPr>
          <p:nvPr>
            <p:ph type="sldNum" sz="quarter" idx="11"/>
          </p:nvPr>
        </p:nvSpPr>
        <p:spPr/>
        <p:txBody>
          <a:bodyPr/>
          <a:lstStyle>
            <a:lvl1pPr>
              <a:defRPr/>
            </a:lvl1pPr>
          </a:lstStyle>
          <a:p>
            <a:fld id="{4CF93296-E08E-49B3-A57A-20300F02ECA0}" type="slidenum">
              <a:rPr lang="fa-IR" smtClean="0"/>
              <a:pPr/>
              <a:t>‹#›</a:t>
            </a:fld>
            <a:endParaRPr lang="fa-I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248437D2-5134-47C1-9237-822A06A6EC5E}" type="datetimeFigureOut">
              <a:rPr lang="fa-IR" smtClean="0"/>
              <a:pPr/>
              <a:t>05/07/1437</a:t>
            </a:fld>
            <a:endParaRPr lang="fa-IR"/>
          </a:p>
        </p:txBody>
      </p:sp>
      <p:sp>
        <p:nvSpPr>
          <p:cNvPr id="4" name="Slide Number Placeholder 3"/>
          <p:cNvSpPr>
            <a:spLocks noGrp="1"/>
          </p:cNvSpPr>
          <p:nvPr>
            <p:ph type="sldNum" sz="quarter" idx="11"/>
          </p:nvPr>
        </p:nvSpPr>
        <p:spPr/>
        <p:txBody>
          <a:bodyPr/>
          <a:lstStyle>
            <a:lvl1pPr>
              <a:defRPr/>
            </a:lvl1pPr>
          </a:lstStyle>
          <a:p>
            <a:fld id="{4CF93296-E08E-49B3-A57A-20300F02ECA0}" type="slidenum">
              <a:rPr lang="fa-IR" smtClean="0"/>
              <a:pPr/>
              <a:t>‹#›</a:t>
            </a:fld>
            <a:endParaRPr lang="fa-I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48437D2-5134-47C1-9237-822A06A6EC5E}" type="datetimeFigureOut">
              <a:rPr lang="fa-IR" smtClean="0"/>
              <a:pPr/>
              <a:t>05/07/1437</a:t>
            </a:fld>
            <a:endParaRPr lang="fa-IR"/>
          </a:p>
        </p:txBody>
      </p:sp>
      <p:sp>
        <p:nvSpPr>
          <p:cNvPr id="3" name="Slide Number Placeholder 2"/>
          <p:cNvSpPr>
            <a:spLocks noGrp="1"/>
          </p:cNvSpPr>
          <p:nvPr>
            <p:ph type="sldNum" sz="quarter" idx="11"/>
          </p:nvPr>
        </p:nvSpPr>
        <p:spPr/>
        <p:txBody>
          <a:bodyPr/>
          <a:lstStyle>
            <a:lvl1pPr>
              <a:defRPr/>
            </a:lvl1pPr>
          </a:lstStyle>
          <a:p>
            <a:fld id="{4CF93296-E08E-49B3-A57A-20300F02ECA0}" type="slidenum">
              <a:rPr lang="fa-IR" smtClean="0"/>
              <a:pPr/>
              <a:t>‹#›</a:t>
            </a:fld>
            <a:endParaRPr lang="fa-I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48437D2-5134-47C1-9237-822A06A6EC5E}" type="datetimeFigureOut">
              <a:rPr lang="fa-IR" smtClean="0"/>
              <a:pPr/>
              <a:t>05/07/1437</a:t>
            </a:fld>
            <a:endParaRPr lang="fa-IR"/>
          </a:p>
        </p:txBody>
      </p:sp>
      <p:sp>
        <p:nvSpPr>
          <p:cNvPr id="6" name="Slide Number Placeholder 5"/>
          <p:cNvSpPr>
            <a:spLocks noGrp="1"/>
          </p:cNvSpPr>
          <p:nvPr>
            <p:ph type="sldNum" sz="quarter" idx="11"/>
          </p:nvPr>
        </p:nvSpPr>
        <p:spPr/>
        <p:txBody>
          <a:bodyPr/>
          <a:lstStyle>
            <a:lvl1pPr>
              <a:defRPr/>
            </a:lvl1pPr>
          </a:lstStyle>
          <a:p>
            <a:fld id="{4CF93296-E08E-49B3-A57A-20300F02ECA0}" type="slidenum">
              <a:rPr lang="fa-IR" smtClean="0"/>
              <a:pPr/>
              <a:t>‹#›</a:t>
            </a:fld>
            <a:endParaRPr lang="fa-I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48437D2-5134-47C1-9237-822A06A6EC5E}" type="datetimeFigureOut">
              <a:rPr lang="fa-IR" smtClean="0"/>
              <a:pPr/>
              <a:t>05/07/1437</a:t>
            </a:fld>
            <a:endParaRPr lang="fa-IR"/>
          </a:p>
        </p:txBody>
      </p:sp>
      <p:sp>
        <p:nvSpPr>
          <p:cNvPr id="6" name="Slide Number Placeholder 5"/>
          <p:cNvSpPr>
            <a:spLocks noGrp="1"/>
          </p:cNvSpPr>
          <p:nvPr>
            <p:ph type="sldNum" sz="quarter" idx="11"/>
          </p:nvPr>
        </p:nvSpPr>
        <p:spPr/>
        <p:txBody>
          <a:bodyPr/>
          <a:lstStyle>
            <a:lvl1pPr>
              <a:defRPr/>
            </a:lvl1pPr>
          </a:lstStyle>
          <a:p>
            <a:fld id="{4CF93296-E08E-49B3-A57A-20300F02ECA0}" type="slidenum">
              <a:rPr lang="fa-IR" smtClean="0"/>
              <a:pPr/>
              <a:t>‹#›</a:t>
            </a:fld>
            <a:endParaRPr lang="fa-I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 name="Freeform 112"/>
          <p:cNvSpPr>
            <a:spLocks/>
          </p:cNvSpPr>
          <p:nvPr/>
        </p:nvSpPr>
        <p:spPr bwMode="auto">
          <a:xfrm>
            <a:off x="-17463" y="6223000"/>
            <a:ext cx="9172576" cy="661988"/>
          </a:xfrm>
          <a:custGeom>
            <a:avLst/>
            <a:gdLst/>
            <a:ahLst/>
            <a:cxnLst>
              <a:cxn ang="0">
                <a:pos x="5771" y="403"/>
              </a:cxn>
              <a:cxn ang="0">
                <a:pos x="4" y="417"/>
              </a:cxn>
              <a:cxn ang="0">
                <a:pos x="0" y="24"/>
              </a:cxn>
              <a:cxn ang="0">
                <a:pos x="2218" y="272"/>
              </a:cxn>
              <a:cxn ang="0">
                <a:pos x="5778" y="91"/>
              </a:cxn>
              <a:cxn ang="0">
                <a:pos x="5771" y="403"/>
              </a:cxn>
            </a:cxnLst>
            <a:rect l="0" t="0" r="r" b="b"/>
            <a:pathLst>
              <a:path w="5778" h="417">
                <a:moveTo>
                  <a:pt x="5771" y="403"/>
                </a:moveTo>
                <a:lnTo>
                  <a:pt x="4" y="417"/>
                </a:lnTo>
                <a:lnTo>
                  <a:pt x="0" y="24"/>
                </a:lnTo>
                <a:cubicBezTo>
                  <a:pt x="369" y="0"/>
                  <a:pt x="1255" y="261"/>
                  <a:pt x="2218" y="272"/>
                </a:cubicBezTo>
                <a:cubicBezTo>
                  <a:pt x="3181" y="283"/>
                  <a:pt x="5186" y="69"/>
                  <a:pt x="5778" y="91"/>
                </a:cubicBezTo>
                <a:lnTo>
                  <a:pt x="5771" y="403"/>
                </a:lnTo>
                <a:close/>
              </a:path>
            </a:pathLst>
          </a:custGeom>
          <a:solidFill>
            <a:schemeClr val="accent1"/>
          </a:solidFill>
          <a:ln w="9525">
            <a:solidFill>
              <a:schemeClr val="accent1"/>
            </a:solidFill>
            <a:round/>
            <a:headEnd/>
            <a:tailEnd/>
          </a:ln>
          <a:effectLst/>
        </p:spPr>
        <p:txBody>
          <a:bodyPr/>
          <a:lstStyle/>
          <a:p>
            <a:endParaRPr lang="fa-IR"/>
          </a:p>
        </p:txBody>
      </p:sp>
      <p:sp>
        <p:nvSpPr>
          <p:cNvPr id="1135" name="Freeform 111"/>
          <p:cNvSpPr>
            <a:spLocks/>
          </p:cNvSpPr>
          <p:nvPr/>
        </p:nvSpPr>
        <p:spPr bwMode="auto">
          <a:xfrm>
            <a:off x="-33338" y="-44450"/>
            <a:ext cx="9580563" cy="2173288"/>
          </a:xfrm>
          <a:custGeom>
            <a:avLst/>
            <a:gdLst/>
            <a:ahLst/>
            <a:cxnLst>
              <a:cxn ang="0">
                <a:pos x="5" y="7"/>
              </a:cxn>
              <a:cxn ang="0">
                <a:pos x="5816" y="0"/>
              </a:cxn>
              <a:cxn ang="0">
                <a:pos x="5816" y="1249"/>
              </a:cxn>
              <a:cxn ang="0">
                <a:pos x="5066" y="722"/>
              </a:cxn>
              <a:cxn ang="0">
                <a:pos x="0" y="951"/>
              </a:cxn>
              <a:cxn ang="0">
                <a:pos x="5" y="7"/>
              </a:cxn>
            </a:cxnLst>
            <a:rect l="0" t="0" r="r" b="b"/>
            <a:pathLst>
              <a:path w="6035" h="1369">
                <a:moveTo>
                  <a:pt x="5" y="7"/>
                </a:moveTo>
                <a:lnTo>
                  <a:pt x="5816" y="0"/>
                </a:lnTo>
                <a:lnTo>
                  <a:pt x="5816" y="1249"/>
                </a:lnTo>
                <a:cubicBezTo>
                  <a:pt x="5691" y="1369"/>
                  <a:pt x="6035" y="772"/>
                  <a:pt x="5066" y="722"/>
                </a:cubicBezTo>
                <a:cubicBezTo>
                  <a:pt x="4097" y="672"/>
                  <a:pt x="843" y="1070"/>
                  <a:pt x="0" y="951"/>
                </a:cubicBezTo>
                <a:lnTo>
                  <a:pt x="5" y="7"/>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fa-IR"/>
          </a:p>
        </p:txBody>
      </p:sp>
      <p:sp>
        <p:nvSpPr>
          <p:cNvPr id="1026" name="Rectangle 2"/>
          <p:cNvSpPr>
            <a:spLocks noGrp="1" noChangeArrowheads="1"/>
          </p:cNvSpPr>
          <p:nvPr>
            <p:ph type="title"/>
          </p:nvPr>
        </p:nvSpPr>
        <p:spPr bwMode="auto">
          <a:xfrm>
            <a:off x="457200" y="188913"/>
            <a:ext cx="8110538"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277813" y="6497638"/>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48437D2-5134-47C1-9237-822A06A6EC5E}" type="datetimeFigureOut">
              <a:rPr lang="fa-IR" smtClean="0"/>
              <a:pPr/>
              <a:t>05/07/1437</a:t>
            </a:fld>
            <a:endParaRPr lang="fa-IR"/>
          </a:p>
        </p:txBody>
      </p:sp>
      <p:sp>
        <p:nvSpPr>
          <p:cNvPr id="1030" name="Rectangle 6"/>
          <p:cNvSpPr>
            <a:spLocks noGrp="1" noChangeArrowheads="1"/>
          </p:cNvSpPr>
          <p:nvPr>
            <p:ph type="sldNum" sz="quarter" idx="4"/>
          </p:nvPr>
        </p:nvSpPr>
        <p:spPr bwMode="auto">
          <a:xfrm>
            <a:off x="6794500" y="6497638"/>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CF93296-E08E-49B3-A57A-20300F02ECA0}" type="slidenum">
              <a:rPr lang="fa-IR" smtClean="0"/>
              <a:pPr/>
              <a:t>‹#›</a:t>
            </a:fld>
            <a:endParaRPr lang="fa-IR"/>
          </a:p>
        </p:txBody>
      </p:sp>
      <p:grpSp>
        <p:nvGrpSpPr>
          <p:cNvPr id="2" name="Group 122"/>
          <p:cNvGrpSpPr>
            <a:grpSpLocks/>
          </p:cNvGrpSpPr>
          <p:nvPr/>
        </p:nvGrpSpPr>
        <p:grpSpPr bwMode="auto">
          <a:xfrm>
            <a:off x="7696200" y="5192713"/>
            <a:ext cx="1236663" cy="1439862"/>
            <a:chOff x="3107" y="1003"/>
            <a:chExt cx="2495" cy="2903"/>
          </a:xfrm>
        </p:grpSpPr>
        <p:grpSp>
          <p:nvGrpSpPr>
            <p:cNvPr id="3" name="Group 113"/>
            <p:cNvGrpSpPr>
              <a:grpSpLocks/>
            </p:cNvGrpSpPr>
            <p:nvPr userDrawn="1"/>
          </p:nvGrpSpPr>
          <p:grpSpPr bwMode="auto">
            <a:xfrm>
              <a:off x="3107" y="2001"/>
              <a:ext cx="1905" cy="1905"/>
              <a:chOff x="1655" y="3067"/>
              <a:chExt cx="975" cy="975"/>
            </a:xfrm>
          </p:grpSpPr>
          <p:sp>
            <p:nvSpPr>
              <p:cNvPr id="1138" name="AutoShape 114"/>
              <p:cNvSpPr>
                <a:spLocks noChangeArrowheads="1"/>
              </p:cNvSpPr>
              <p:nvPr userDrawn="1"/>
            </p:nvSpPr>
            <p:spPr bwMode="auto">
              <a:xfrm>
                <a:off x="1655" y="3067"/>
                <a:ext cx="975" cy="975"/>
              </a:xfrm>
              <a:custGeom>
                <a:avLst/>
                <a:gdLst>
                  <a:gd name="G0" fmla="+- 2918 0 0"/>
                  <a:gd name="G1" fmla="+- 21600 0 2918"/>
                  <a:gd name="G2" fmla="+- 21600 0 291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noFill/>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sp3d>
            </p:spPr>
            <p:txBody>
              <a:bodyPr wrap="none" anchor="ctr">
                <a:flatTx/>
              </a:bodyPr>
              <a:lstStyle/>
              <a:p>
                <a:endParaRPr lang="fa-IR"/>
              </a:p>
            </p:txBody>
          </p:sp>
          <p:sp>
            <p:nvSpPr>
              <p:cNvPr id="1139" name="AutoShape 115"/>
              <p:cNvSpPr>
                <a:spLocks noChangeArrowheads="1"/>
              </p:cNvSpPr>
              <p:nvPr userDrawn="1"/>
            </p:nvSpPr>
            <p:spPr bwMode="auto">
              <a:xfrm>
                <a:off x="1868" y="3280"/>
                <a:ext cx="549" cy="549"/>
              </a:xfrm>
              <a:custGeom>
                <a:avLst/>
                <a:gdLst>
                  <a:gd name="G0" fmla="+- 2918 0 0"/>
                  <a:gd name="G1" fmla="+- 21600 0 2918"/>
                  <a:gd name="G2" fmla="+- 21600 0 291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noFill/>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sp3d>
            </p:spPr>
            <p:txBody>
              <a:bodyPr wrap="none" anchor="ctr">
                <a:flatTx/>
              </a:bodyPr>
              <a:lstStyle/>
              <a:p>
                <a:endParaRPr lang="fa-IR"/>
              </a:p>
            </p:txBody>
          </p:sp>
        </p:grpSp>
        <p:grpSp>
          <p:nvGrpSpPr>
            <p:cNvPr id="4" name="Group 116"/>
            <p:cNvGrpSpPr>
              <a:grpSpLocks/>
            </p:cNvGrpSpPr>
            <p:nvPr userDrawn="1"/>
          </p:nvGrpSpPr>
          <p:grpSpPr bwMode="auto">
            <a:xfrm>
              <a:off x="4921" y="2228"/>
              <a:ext cx="567" cy="567"/>
              <a:chOff x="1655" y="3067"/>
              <a:chExt cx="975" cy="975"/>
            </a:xfrm>
          </p:grpSpPr>
          <p:sp>
            <p:nvSpPr>
              <p:cNvPr id="1141" name="AutoShape 117"/>
              <p:cNvSpPr>
                <a:spLocks noChangeArrowheads="1"/>
              </p:cNvSpPr>
              <p:nvPr userDrawn="1"/>
            </p:nvSpPr>
            <p:spPr bwMode="auto">
              <a:xfrm>
                <a:off x="1655" y="3067"/>
                <a:ext cx="975" cy="975"/>
              </a:xfrm>
              <a:custGeom>
                <a:avLst/>
                <a:gdLst>
                  <a:gd name="G0" fmla="+- 2918 0 0"/>
                  <a:gd name="G1" fmla="+- 21600 0 2918"/>
                  <a:gd name="G2" fmla="+- 21600 0 291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noFill/>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sp3d>
            </p:spPr>
            <p:txBody>
              <a:bodyPr wrap="none" anchor="ctr">
                <a:flatTx/>
              </a:bodyPr>
              <a:lstStyle/>
              <a:p>
                <a:endParaRPr lang="fa-IR"/>
              </a:p>
            </p:txBody>
          </p:sp>
          <p:sp>
            <p:nvSpPr>
              <p:cNvPr id="1142" name="AutoShape 118"/>
              <p:cNvSpPr>
                <a:spLocks noChangeArrowheads="1"/>
              </p:cNvSpPr>
              <p:nvPr userDrawn="1"/>
            </p:nvSpPr>
            <p:spPr bwMode="auto">
              <a:xfrm>
                <a:off x="1868" y="3280"/>
                <a:ext cx="549" cy="549"/>
              </a:xfrm>
              <a:custGeom>
                <a:avLst/>
                <a:gdLst>
                  <a:gd name="G0" fmla="+- 2918 0 0"/>
                  <a:gd name="G1" fmla="+- 21600 0 2918"/>
                  <a:gd name="G2" fmla="+- 21600 0 291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noFill/>
                <a:round/>
                <a:headEnd/>
                <a:tailEnd/>
              </a:ln>
              <a:effectLst/>
              <a:scene3d>
                <a:camera prst="legacyPerspectiveFront">
                  <a:rot lat="1500000" lon="1500000" rev="0"/>
                </a:camera>
                <a:lightRig rig="legacyFlat1" dir="t"/>
              </a:scene3d>
              <a:sp3d extrusionH="61900" prstMaterial="legacyMatte">
                <a:bevelT w="13500" h="13500" prst="angle"/>
                <a:bevelB w="13500" h="13500" prst="angle"/>
                <a:extrusionClr>
                  <a:schemeClr val="bg1"/>
                </a:extrusionClr>
              </a:sp3d>
            </p:spPr>
            <p:txBody>
              <a:bodyPr wrap="none" anchor="ctr">
                <a:flatTx/>
              </a:bodyPr>
              <a:lstStyle/>
              <a:p>
                <a:endParaRPr lang="fa-IR"/>
              </a:p>
            </p:txBody>
          </p:sp>
        </p:grpSp>
        <p:grpSp>
          <p:nvGrpSpPr>
            <p:cNvPr id="5" name="Group 119"/>
            <p:cNvGrpSpPr>
              <a:grpSpLocks/>
            </p:cNvGrpSpPr>
            <p:nvPr userDrawn="1"/>
          </p:nvGrpSpPr>
          <p:grpSpPr bwMode="auto">
            <a:xfrm>
              <a:off x="4309" y="1003"/>
              <a:ext cx="1293" cy="1293"/>
              <a:chOff x="1655" y="3067"/>
              <a:chExt cx="975" cy="975"/>
            </a:xfrm>
          </p:grpSpPr>
          <p:sp>
            <p:nvSpPr>
              <p:cNvPr id="1144" name="AutoShape 120"/>
              <p:cNvSpPr>
                <a:spLocks noChangeArrowheads="1"/>
              </p:cNvSpPr>
              <p:nvPr userDrawn="1"/>
            </p:nvSpPr>
            <p:spPr bwMode="auto">
              <a:xfrm>
                <a:off x="1655" y="3067"/>
                <a:ext cx="975" cy="975"/>
              </a:xfrm>
              <a:custGeom>
                <a:avLst/>
                <a:gdLst>
                  <a:gd name="G0" fmla="+- 2918 0 0"/>
                  <a:gd name="G1" fmla="+- 21600 0 2918"/>
                  <a:gd name="G2" fmla="+- 21600 0 291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noFill/>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sp3d>
            </p:spPr>
            <p:txBody>
              <a:bodyPr wrap="none" anchor="ctr">
                <a:flatTx/>
              </a:bodyPr>
              <a:lstStyle/>
              <a:p>
                <a:endParaRPr lang="fa-IR"/>
              </a:p>
            </p:txBody>
          </p:sp>
          <p:sp>
            <p:nvSpPr>
              <p:cNvPr id="1145" name="AutoShape 121"/>
              <p:cNvSpPr>
                <a:spLocks noChangeArrowheads="1"/>
              </p:cNvSpPr>
              <p:nvPr userDrawn="1"/>
            </p:nvSpPr>
            <p:spPr bwMode="auto">
              <a:xfrm>
                <a:off x="1868" y="3280"/>
                <a:ext cx="549" cy="549"/>
              </a:xfrm>
              <a:custGeom>
                <a:avLst/>
                <a:gdLst>
                  <a:gd name="G0" fmla="+- 2918 0 0"/>
                  <a:gd name="G1" fmla="+- 21600 0 2918"/>
                  <a:gd name="G2" fmla="+- 21600 0 291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18" y="10800"/>
                    </a:moveTo>
                    <a:cubicBezTo>
                      <a:pt x="2918" y="15153"/>
                      <a:pt x="6447" y="18682"/>
                      <a:pt x="10800" y="18682"/>
                    </a:cubicBezTo>
                    <a:cubicBezTo>
                      <a:pt x="15153" y="18682"/>
                      <a:pt x="18682" y="15153"/>
                      <a:pt x="18682" y="10800"/>
                    </a:cubicBezTo>
                    <a:cubicBezTo>
                      <a:pt x="18682" y="6447"/>
                      <a:pt x="15153" y="2918"/>
                      <a:pt x="10800" y="2918"/>
                    </a:cubicBezTo>
                    <a:cubicBezTo>
                      <a:pt x="6447" y="2918"/>
                      <a:pt x="2918" y="6447"/>
                      <a:pt x="2918" y="10800"/>
                    </a:cubicBezTo>
                    <a:close/>
                  </a:path>
                </a:pathLst>
              </a:custGeom>
              <a:solidFill>
                <a:schemeClr val="bg1"/>
              </a:solidFill>
              <a:ln w="9525">
                <a:noFill/>
                <a:round/>
                <a:headEnd/>
                <a:tailEnd/>
              </a:ln>
              <a:effectLst/>
              <a:scene3d>
                <a:camera prst="legacyPerspectiveFront">
                  <a:rot lat="1500000" lon="1500000" rev="0"/>
                </a:camera>
                <a:lightRig rig="legacyFlat1" dir="t"/>
              </a:scene3d>
              <a:sp3d extrusionH="100000" prstMaterial="legacyMatte">
                <a:bevelT w="13500" h="13500" prst="angle"/>
                <a:bevelB w="13500" h="13500" prst="angle"/>
                <a:extrusionClr>
                  <a:schemeClr val="bg1"/>
                </a:extrusionClr>
              </a:sp3d>
            </p:spPr>
            <p:txBody>
              <a:bodyPr wrap="none" anchor="ctr">
                <a:flatTx/>
              </a:bodyPr>
              <a:lstStyle/>
              <a:p>
                <a:endParaRPr lang="fa-IR"/>
              </a:p>
            </p:txBody>
          </p:sp>
        </p:grpSp>
      </p:grpSp>
      <p:sp>
        <p:nvSpPr>
          <p:cNvPr id="1027" name="AutoShape 3"/>
          <p:cNvSpPr>
            <a:spLocks noGrp="1" noChangeArrowheads="1"/>
          </p:cNvSpPr>
          <p:nvPr>
            <p:ph type="body" idx="1"/>
          </p:nvPr>
        </p:nvSpPr>
        <p:spPr bwMode="auto">
          <a:xfrm>
            <a:off x="457200" y="1916113"/>
            <a:ext cx="8291513" cy="3709987"/>
          </a:xfrm>
          <a:prstGeom prst="roundRect">
            <a:avLst>
              <a:gd name="adj" fmla="val 16667"/>
            </a:avLst>
          </a:prstGeom>
          <a:solidFill>
            <a:schemeClr val="accent1">
              <a:alpha val="3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ransition>
    <p:wipe dir="r"/>
  </p:transition>
  <p:timing>
    <p:tnLst>
      <p:par>
        <p:cTn id="1" dur="indefinite" restart="never" nodeType="tmRoot"/>
      </p:par>
    </p:tnLst>
  </p:timing>
  <p:txStyles>
    <p:titleStyle>
      <a:lvl1pPr algn="l" rtl="1" eaLnBrk="1" fontAlgn="base" hangingPunct="1">
        <a:spcBef>
          <a:spcPct val="0"/>
        </a:spcBef>
        <a:spcAft>
          <a:spcPct val="0"/>
        </a:spcAft>
        <a:defRPr sz="3600">
          <a:solidFill>
            <a:schemeClr val="tx2"/>
          </a:solidFill>
          <a:latin typeface="+mj-lt"/>
          <a:ea typeface="+mj-ea"/>
          <a:cs typeface="+mj-cs"/>
        </a:defRPr>
      </a:lvl1pPr>
      <a:lvl2pPr algn="l" rtl="1" eaLnBrk="1" fontAlgn="base" hangingPunct="1">
        <a:spcBef>
          <a:spcPct val="0"/>
        </a:spcBef>
        <a:spcAft>
          <a:spcPct val="0"/>
        </a:spcAft>
        <a:defRPr sz="3600">
          <a:solidFill>
            <a:schemeClr val="tx2"/>
          </a:solidFill>
          <a:latin typeface="Arial" pitchFamily="34" charset="0"/>
          <a:cs typeface="Arial" pitchFamily="34" charset="0"/>
        </a:defRPr>
      </a:lvl2pPr>
      <a:lvl3pPr algn="l" rtl="1" eaLnBrk="1" fontAlgn="base" hangingPunct="1">
        <a:spcBef>
          <a:spcPct val="0"/>
        </a:spcBef>
        <a:spcAft>
          <a:spcPct val="0"/>
        </a:spcAft>
        <a:defRPr sz="3600">
          <a:solidFill>
            <a:schemeClr val="tx2"/>
          </a:solidFill>
          <a:latin typeface="Arial" pitchFamily="34" charset="0"/>
          <a:cs typeface="Arial" pitchFamily="34" charset="0"/>
        </a:defRPr>
      </a:lvl3pPr>
      <a:lvl4pPr algn="l" rtl="1" eaLnBrk="1" fontAlgn="base" hangingPunct="1">
        <a:spcBef>
          <a:spcPct val="0"/>
        </a:spcBef>
        <a:spcAft>
          <a:spcPct val="0"/>
        </a:spcAft>
        <a:defRPr sz="3600">
          <a:solidFill>
            <a:schemeClr val="tx2"/>
          </a:solidFill>
          <a:latin typeface="Arial" pitchFamily="34" charset="0"/>
          <a:cs typeface="Arial" pitchFamily="34" charset="0"/>
        </a:defRPr>
      </a:lvl4pPr>
      <a:lvl5pPr algn="l" rtl="1" eaLnBrk="1" fontAlgn="base" hangingPunct="1">
        <a:spcBef>
          <a:spcPct val="0"/>
        </a:spcBef>
        <a:spcAft>
          <a:spcPct val="0"/>
        </a:spcAft>
        <a:defRPr sz="3600">
          <a:solidFill>
            <a:schemeClr val="tx2"/>
          </a:solidFill>
          <a:latin typeface="Arial" pitchFamily="34" charset="0"/>
          <a:cs typeface="Arial" pitchFamily="34" charset="0"/>
        </a:defRPr>
      </a:lvl5pPr>
      <a:lvl6pPr marL="457200" algn="l" rtl="1" eaLnBrk="1" fontAlgn="base" hangingPunct="1">
        <a:spcBef>
          <a:spcPct val="0"/>
        </a:spcBef>
        <a:spcAft>
          <a:spcPct val="0"/>
        </a:spcAft>
        <a:defRPr sz="3600">
          <a:solidFill>
            <a:schemeClr val="tx2"/>
          </a:solidFill>
          <a:latin typeface="Arial" pitchFamily="34" charset="0"/>
          <a:cs typeface="Arial" pitchFamily="34" charset="0"/>
        </a:defRPr>
      </a:lvl6pPr>
      <a:lvl7pPr marL="914400" algn="l" rtl="1" eaLnBrk="1" fontAlgn="base" hangingPunct="1">
        <a:spcBef>
          <a:spcPct val="0"/>
        </a:spcBef>
        <a:spcAft>
          <a:spcPct val="0"/>
        </a:spcAft>
        <a:defRPr sz="3600">
          <a:solidFill>
            <a:schemeClr val="tx2"/>
          </a:solidFill>
          <a:latin typeface="Arial" pitchFamily="34" charset="0"/>
          <a:cs typeface="Arial" pitchFamily="34" charset="0"/>
        </a:defRPr>
      </a:lvl7pPr>
      <a:lvl8pPr marL="1371600" algn="l" rtl="1" eaLnBrk="1" fontAlgn="base" hangingPunct="1">
        <a:spcBef>
          <a:spcPct val="0"/>
        </a:spcBef>
        <a:spcAft>
          <a:spcPct val="0"/>
        </a:spcAft>
        <a:defRPr sz="3600">
          <a:solidFill>
            <a:schemeClr val="tx2"/>
          </a:solidFill>
          <a:latin typeface="Arial" pitchFamily="34" charset="0"/>
          <a:cs typeface="Arial" pitchFamily="34" charset="0"/>
        </a:defRPr>
      </a:lvl8pPr>
      <a:lvl9pPr marL="1828800" algn="l" rtl="1" eaLnBrk="1" fontAlgn="base" hangingPunct="1">
        <a:spcBef>
          <a:spcPct val="0"/>
        </a:spcBef>
        <a:spcAft>
          <a:spcPct val="0"/>
        </a:spcAft>
        <a:defRPr sz="36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1.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2069135"/>
            <a:ext cx="6572264" cy="1877437"/>
          </a:xfrm>
          <a:prstGeom prst="rect">
            <a:avLst/>
          </a:prstGeom>
        </p:spPr>
        <p:txBody>
          <a:bodyPr wrap="square">
            <a:spAutoFit/>
          </a:bodyPr>
          <a:lstStyle/>
          <a:p>
            <a:pPr algn="ctr"/>
            <a:r>
              <a:rPr lang="fa-IR" sz="4000" b="1" dirty="0" smtClean="0">
                <a:ln w="1905"/>
                <a:effectLst>
                  <a:innerShdw blurRad="63500" dist="50800" dir="18900000">
                    <a:prstClr val="black">
                      <a:alpha val="50000"/>
                    </a:prstClr>
                  </a:innerShdw>
                </a:effectLst>
                <a:cs typeface="B Jadid" pitchFamily="2" charset="-78"/>
              </a:rPr>
              <a:t>     طرح نظارت راهبردی</a:t>
            </a:r>
          </a:p>
          <a:p>
            <a:pPr algn="ctr"/>
            <a:r>
              <a:rPr lang="fa-IR" sz="4000" b="1" dirty="0" smtClean="0">
                <a:ln w="1905"/>
                <a:effectLst>
                  <a:innerShdw blurRad="63500" dist="50800" dir="18900000">
                    <a:prstClr val="black">
                      <a:alpha val="50000"/>
                    </a:prstClr>
                  </a:innerShdw>
                </a:effectLst>
                <a:cs typeface="B Jadid" pitchFamily="2" charset="-78"/>
              </a:rPr>
              <a:t>    (اشراف راهبردی و مدیریتی)</a:t>
            </a:r>
          </a:p>
          <a:p>
            <a:pPr algn="just"/>
            <a:endParaRPr lang="fa-IR" sz="3600" b="1" dirty="0" smtClean="0">
              <a:ln w="1905"/>
              <a:effectLst>
                <a:innerShdw blurRad="63500" dist="50800" dir="18900000">
                  <a:prstClr val="black">
                    <a:alpha val="50000"/>
                  </a:prstClr>
                </a:innerShdw>
              </a:effectLst>
              <a:cs typeface="B Jadid" pitchFamily="2" charset="-78"/>
            </a:endParaRPr>
          </a:p>
        </p:txBody>
      </p:sp>
      <p:sp>
        <p:nvSpPr>
          <p:cNvPr id="4" name="Rectangle 3"/>
          <p:cNvSpPr/>
          <p:nvPr/>
        </p:nvSpPr>
        <p:spPr>
          <a:xfrm>
            <a:off x="2843808" y="5765194"/>
            <a:ext cx="3096344" cy="707886"/>
          </a:xfrm>
          <a:prstGeom prst="rect">
            <a:avLst/>
          </a:prstGeom>
        </p:spPr>
        <p:txBody>
          <a:bodyPr wrap="square">
            <a:spAutoFit/>
          </a:bodyPr>
          <a:lstStyle/>
          <a:p>
            <a:r>
              <a:rPr lang="fa-IR" sz="2000" b="1" spc="50" dirty="0" smtClean="0">
                <a:ln w="12700" cmpd="sng">
                  <a:solidFill>
                    <a:sysClr val="windowText" lastClr="000000"/>
                  </a:solidFill>
                  <a:prstDash val="solid"/>
                </a:ln>
                <a:solidFill>
                  <a:schemeClr val="accent6">
                    <a:tint val="1000"/>
                  </a:schemeClr>
                </a:solidFill>
                <a:effectLst>
                  <a:glow rad="53100">
                    <a:schemeClr val="accent6">
                      <a:satMod val="180000"/>
                      <a:alpha val="30000"/>
                    </a:schemeClr>
                  </a:glow>
                </a:effectLst>
                <a:cs typeface="B Titr" pitchFamily="2" charset="-78"/>
              </a:rPr>
              <a:t>  تهیه کننده: احمدرضا </a:t>
            </a:r>
            <a:r>
              <a:rPr lang="fa-IR" sz="2000" b="1" spc="50" dirty="0" smtClean="0">
                <a:ln w="12700" cmpd="sng">
                  <a:solidFill>
                    <a:sysClr val="windowText" lastClr="000000"/>
                  </a:solidFill>
                  <a:prstDash val="solid"/>
                </a:ln>
                <a:solidFill>
                  <a:schemeClr val="accent6">
                    <a:tint val="1000"/>
                  </a:schemeClr>
                </a:solidFill>
                <a:effectLst>
                  <a:glow rad="53100">
                    <a:schemeClr val="accent6">
                      <a:satMod val="180000"/>
                      <a:alpha val="30000"/>
                    </a:schemeClr>
                  </a:glow>
                </a:effectLst>
                <a:cs typeface="B Titr" pitchFamily="2" charset="-78"/>
              </a:rPr>
              <a:t>هدایتی</a:t>
            </a:r>
          </a:p>
          <a:p>
            <a:pPr algn="ctr"/>
            <a:r>
              <a:rPr lang="fa-IR" sz="2000" b="1" spc="50" dirty="0" smtClean="0">
                <a:ln w="12700" cmpd="sng">
                  <a:solidFill>
                    <a:sysClr val="windowText" lastClr="000000"/>
                  </a:solidFill>
                  <a:prstDash val="solid"/>
                </a:ln>
                <a:solidFill>
                  <a:srgbClr val="FF0000"/>
                </a:solidFill>
                <a:effectLst>
                  <a:glow rad="53100">
                    <a:schemeClr val="accent6">
                      <a:satMod val="180000"/>
                      <a:alpha val="30000"/>
                    </a:schemeClr>
                  </a:glow>
                </a:effectLst>
                <a:cs typeface="B Ferdosi" panose="00000400000000000000" pitchFamily="2" charset="-78"/>
              </a:rPr>
              <a:t>بهار 1391</a:t>
            </a:r>
            <a:endParaRPr lang="fa-IR" sz="2000" b="1" spc="50" dirty="0">
              <a:ln w="12700" cmpd="sng">
                <a:solidFill>
                  <a:sysClr val="windowText" lastClr="000000"/>
                </a:solidFill>
                <a:prstDash val="solid"/>
              </a:ln>
              <a:solidFill>
                <a:srgbClr val="FF0000"/>
              </a:solidFill>
              <a:effectLst>
                <a:glow rad="53100">
                  <a:schemeClr val="accent6">
                    <a:satMod val="180000"/>
                    <a:alpha val="30000"/>
                  </a:schemeClr>
                </a:glow>
              </a:effectLst>
              <a:cs typeface="B Ferdosi" panose="00000400000000000000" pitchFamily="2" charset="-78"/>
            </a:endParaRPr>
          </a:p>
        </p:txBody>
      </p:sp>
      <p:pic>
        <p:nvPicPr>
          <p:cNvPr id="6" name="Picture 4" descr="C:\Users\User\Desktop\Powerpoint\Procurement\Procurement_Outsourcing_Service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a:xfrm>
            <a:off x="6143636" y="4429132"/>
            <a:ext cx="2571735" cy="235743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تعریف واژه ها:</a:t>
            </a:r>
            <a:endParaRPr lang="fa-IR" dirty="0"/>
          </a:p>
        </p:txBody>
      </p:sp>
      <p:pic>
        <p:nvPicPr>
          <p:cNvPr id="4" name="Picture 6" descr="3"/>
          <p:cNvPicPr>
            <a:picLocks noGrp="1" noChangeAspect="1" noChangeArrowheads="1"/>
          </p:cNvPicPr>
          <p:nvPr>
            <p:ph type="tbl" idx="1"/>
          </p:nvPr>
        </p:nvPicPr>
        <p:blipFill>
          <a:blip r:embed="rId2">
            <a:clrChange>
              <a:clrFrom>
                <a:srgbClr val="92C41B"/>
              </a:clrFrom>
              <a:clrTo>
                <a:srgbClr val="92C41B">
                  <a:alpha val="0"/>
                </a:srgbClr>
              </a:clrTo>
            </a:clrChange>
          </a:blip>
          <a:srcRect/>
          <a:stretch>
            <a:fillRect/>
          </a:stretch>
        </p:blipFill>
        <p:spPr bwMode="auto">
          <a:xfrm>
            <a:off x="142844" y="1916113"/>
            <a:ext cx="2286016" cy="4156093"/>
          </a:xfrm>
          <a:prstGeom prst="rect">
            <a:avLst/>
          </a:prstGeom>
          <a:noFill/>
          <a:ln w="9525">
            <a:noFill/>
            <a:miter lim="800000"/>
            <a:headEnd/>
            <a:tailEnd/>
          </a:ln>
        </p:spPr>
      </p:pic>
      <p:sp>
        <p:nvSpPr>
          <p:cNvPr id="5" name="Rectangle 4"/>
          <p:cNvSpPr/>
          <p:nvPr/>
        </p:nvSpPr>
        <p:spPr>
          <a:xfrm>
            <a:off x="1357290" y="1357298"/>
            <a:ext cx="7500990" cy="1200329"/>
          </a:xfrm>
          <a:prstGeom prst="rect">
            <a:avLst/>
          </a:prstGeom>
        </p:spPr>
        <p:txBody>
          <a:bodyPr wrap="square">
            <a:spAutoFit/>
          </a:bodyPr>
          <a:lstStyle/>
          <a:p>
            <a:r>
              <a:rPr lang="fa-IR" sz="3600" dirty="0" smtClean="0">
                <a:solidFill>
                  <a:srgbClr val="00B050"/>
                </a:solidFill>
                <a:cs typeface="B Nazanin" pitchFamily="2" charset="-78"/>
              </a:rPr>
              <a:t>نظارت (پایش) راهبردی:</a:t>
            </a:r>
          </a:p>
          <a:p>
            <a:r>
              <a:rPr lang="fa-IR" sz="3600" dirty="0" smtClean="0">
                <a:solidFill>
                  <a:srgbClr val="00B050"/>
                </a:solidFill>
                <a:cs typeface="B Nazanin" pitchFamily="2" charset="-78"/>
              </a:rPr>
              <a:t>     </a:t>
            </a:r>
            <a:endParaRPr lang="fa-IR" dirty="0">
              <a:solidFill>
                <a:srgbClr val="00B050"/>
              </a:solidFill>
            </a:endParaRPr>
          </a:p>
        </p:txBody>
      </p:sp>
      <p:sp>
        <p:nvSpPr>
          <p:cNvPr id="6" name="Rectangle 5"/>
          <p:cNvSpPr/>
          <p:nvPr/>
        </p:nvSpPr>
        <p:spPr>
          <a:xfrm>
            <a:off x="2500298" y="1928802"/>
            <a:ext cx="6357950" cy="4401205"/>
          </a:xfrm>
          <a:prstGeom prst="rect">
            <a:avLst/>
          </a:prstGeom>
        </p:spPr>
        <p:txBody>
          <a:bodyPr wrap="square">
            <a:spAutoFit/>
          </a:bodyPr>
          <a:lstStyle/>
          <a:p>
            <a:pPr algn="just"/>
            <a:r>
              <a:rPr lang="fa-IR" sz="4000" dirty="0" smtClean="0">
                <a:solidFill>
                  <a:srgbClr val="00B050"/>
                </a:solidFill>
                <a:cs typeface="B Nazanin" pitchFamily="2" charset="-78"/>
              </a:rPr>
              <a:t>تلاشی است </a:t>
            </a:r>
            <a:r>
              <a:rPr lang="fa-IR" sz="4000" dirty="0" smtClean="0">
                <a:solidFill>
                  <a:srgbClr val="FF0000"/>
                </a:solidFill>
                <a:cs typeface="B Nazanin" pitchFamily="2" charset="-78"/>
              </a:rPr>
              <a:t>منظم، </a:t>
            </a:r>
            <a:r>
              <a:rPr lang="fa-IR" sz="4000" dirty="0" smtClean="0">
                <a:solidFill>
                  <a:srgbClr val="00B050"/>
                </a:solidFill>
                <a:cs typeface="B Nazanin" pitchFamily="2" charset="-78"/>
              </a:rPr>
              <a:t>در جهت کسب</a:t>
            </a:r>
            <a:r>
              <a:rPr lang="fa-IR" sz="4000" dirty="0" smtClean="0">
                <a:solidFill>
                  <a:srgbClr val="FF0000"/>
                </a:solidFill>
                <a:cs typeface="B Nazanin" pitchFamily="2" charset="-78"/>
              </a:rPr>
              <a:t> اشرافیت اطلاعاتی </a:t>
            </a:r>
            <a:r>
              <a:rPr lang="fa-IR" sz="4000" dirty="0" smtClean="0">
                <a:solidFill>
                  <a:srgbClr val="00B050"/>
                </a:solidFill>
                <a:cs typeface="B Nazanin" pitchFamily="2" charset="-78"/>
              </a:rPr>
              <a:t>در مورد </a:t>
            </a:r>
            <a:r>
              <a:rPr lang="fa-IR" sz="4000" dirty="0" smtClean="0">
                <a:solidFill>
                  <a:srgbClr val="FF0000"/>
                </a:solidFill>
                <a:cs typeface="B Nazanin" pitchFamily="2" charset="-78"/>
              </a:rPr>
              <a:t>عملکرد و فعالیت های </a:t>
            </a:r>
            <a:r>
              <a:rPr lang="fa-IR" sz="4000" dirty="0" smtClean="0">
                <a:solidFill>
                  <a:srgbClr val="00B050"/>
                </a:solidFill>
                <a:cs typeface="B Nazanin" pitchFamily="2" charset="-78"/>
              </a:rPr>
              <a:t>کلی و کلان سازمان مورد نظارت</a:t>
            </a:r>
            <a:r>
              <a:rPr lang="fa-IR" sz="4000" dirty="0" smtClean="0">
                <a:solidFill>
                  <a:srgbClr val="FF0000"/>
                </a:solidFill>
                <a:cs typeface="B Nazanin" pitchFamily="2" charset="-78"/>
              </a:rPr>
              <a:t> به منظور شناسایی </a:t>
            </a:r>
            <a:r>
              <a:rPr lang="fa-IR" sz="4000" dirty="0" smtClean="0">
                <a:solidFill>
                  <a:srgbClr val="00B050"/>
                </a:solidFill>
                <a:cs typeface="B Nazanin" pitchFamily="2" charset="-78"/>
              </a:rPr>
              <a:t>و</a:t>
            </a:r>
            <a:r>
              <a:rPr lang="fa-IR" sz="4000" dirty="0" smtClean="0">
                <a:solidFill>
                  <a:srgbClr val="FF0000"/>
                </a:solidFill>
                <a:cs typeface="B Nazanin" pitchFamily="2" charset="-78"/>
              </a:rPr>
              <a:t> کشف گلوگاه ها</a:t>
            </a:r>
            <a:r>
              <a:rPr lang="fa-IR" sz="4000" dirty="0" smtClean="0">
                <a:solidFill>
                  <a:srgbClr val="00B050"/>
                </a:solidFill>
                <a:cs typeface="B Nazanin" pitchFamily="2" charset="-78"/>
              </a:rPr>
              <a:t>،</a:t>
            </a:r>
            <a:r>
              <a:rPr lang="fa-IR" sz="4000" dirty="0" smtClean="0">
                <a:solidFill>
                  <a:srgbClr val="FF0000"/>
                </a:solidFill>
                <a:cs typeface="B Nazanin" pitchFamily="2" charset="-78"/>
              </a:rPr>
              <a:t> نقاط ضعف و قوت</a:t>
            </a:r>
            <a:r>
              <a:rPr lang="fa-IR" sz="4000" dirty="0" smtClean="0">
                <a:solidFill>
                  <a:srgbClr val="00B050"/>
                </a:solidFill>
                <a:cs typeface="B Nazanin" pitchFamily="2" charset="-78"/>
              </a:rPr>
              <a:t>،</a:t>
            </a:r>
            <a:r>
              <a:rPr lang="fa-IR" sz="4000" dirty="0" smtClean="0">
                <a:solidFill>
                  <a:srgbClr val="FF0000"/>
                </a:solidFill>
                <a:cs typeface="B Nazanin" pitchFamily="2" charset="-78"/>
              </a:rPr>
              <a:t> فرصت ها </a:t>
            </a:r>
            <a:r>
              <a:rPr lang="fa-IR" sz="4000" dirty="0" smtClean="0">
                <a:solidFill>
                  <a:srgbClr val="00B050"/>
                </a:solidFill>
                <a:cs typeface="B Nazanin" pitchFamily="2" charset="-78"/>
              </a:rPr>
              <a:t>و</a:t>
            </a:r>
            <a:r>
              <a:rPr lang="fa-IR" sz="4000" dirty="0" smtClean="0">
                <a:solidFill>
                  <a:srgbClr val="FF0000"/>
                </a:solidFill>
                <a:cs typeface="B Nazanin" pitchFamily="2" charset="-78"/>
              </a:rPr>
              <a:t> تهدیدات </a:t>
            </a:r>
            <a:r>
              <a:rPr lang="fa-IR" sz="4000" dirty="0" smtClean="0">
                <a:solidFill>
                  <a:srgbClr val="00B050"/>
                </a:solidFill>
                <a:cs typeface="B Nazanin" pitchFamily="2" charset="-78"/>
              </a:rPr>
              <a:t>و</a:t>
            </a:r>
            <a:r>
              <a:rPr lang="fa-IR" sz="4000" dirty="0" smtClean="0">
                <a:solidFill>
                  <a:srgbClr val="FF0000"/>
                </a:solidFill>
                <a:cs typeface="B Nazanin" pitchFamily="2" charset="-78"/>
              </a:rPr>
              <a:t> سایر آسیب پذیری های سازمان </a:t>
            </a:r>
            <a:r>
              <a:rPr lang="fa-IR" sz="4000" dirty="0" smtClean="0">
                <a:solidFill>
                  <a:srgbClr val="00B050"/>
                </a:solidFill>
                <a:cs typeface="B Nazanin" pitchFamily="2" charset="-78"/>
              </a:rPr>
              <a:t>در جهت</a:t>
            </a:r>
            <a:r>
              <a:rPr lang="fa-IR" sz="4000" dirty="0" smtClean="0">
                <a:solidFill>
                  <a:srgbClr val="FF0000"/>
                </a:solidFill>
                <a:cs typeface="B Nazanin" pitchFamily="2" charset="-78"/>
              </a:rPr>
              <a:t> ارائه راهبردهای </a:t>
            </a:r>
            <a:r>
              <a:rPr lang="fa-IR" sz="4000" dirty="0" smtClean="0">
                <a:solidFill>
                  <a:srgbClr val="00B050"/>
                </a:solidFill>
                <a:cs typeface="B Nazanin" pitchFamily="2" charset="-78"/>
              </a:rPr>
              <a:t>لازم.</a:t>
            </a:r>
            <a:endParaRPr lang="fa-IR" sz="4000" dirty="0">
              <a:solidFill>
                <a:srgbClr val="00B05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تعریف واژه ها:</a:t>
            </a:r>
            <a:endParaRPr lang="fa-IR" dirty="0"/>
          </a:p>
        </p:txBody>
      </p:sp>
      <p:pic>
        <p:nvPicPr>
          <p:cNvPr id="4" name="Picture 6" descr="3"/>
          <p:cNvPicPr>
            <a:picLocks noGrp="1" noChangeAspect="1" noChangeArrowheads="1"/>
          </p:cNvPicPr>
          <p:nvPr>
            <p:ph type="tbl" idx="1"/>
          </p:nvPr>
        </p:nvPicPr>
        <p:blipFill>
          <a:blip r:embed="rId2">
            <a:clrChange>
              <a:clrFrom>
                <a:srgbClr val="92C41B"/>
              </a:clrFrom>
              <a:clrTo>
                <a:srgbClr val="92C41B">
                  <a:alpha val="0"/>
                </a:srgbClr>
              </a:clrTo>
            </a:clrChange>
          </a:blip>
          <a:srcRect/>
          <a:stretch>
            <a:fillRect/>
          </a:stretch>
        </p:blipFill>
        <p:spPr bwMode="auto">
          <a:xfrm>
            <a:off x="142844" y="1916113"/>
            <a:ext cx="2286016" cy="4156093"/>
          </a:xfrm>
          <a:prstGeom prst="rect">
            <a:avLst/>
          </a:prstGeom>
          <a:noFill/>
          <a:ln w="9525">
            <a:noFill/>
            <a:miter lim="800000"/>
            <a:headEnd/>
            <a:tailEnd/>
          </a:ln>
        </p:spPr>
      </p:pic>
      <p:sp>
        <p:nvSpPr>
          <p:cNvPr id="5" name="Rectangle 4"/>
          <p:cNvSpPr/>
          <p:nvPr/>
        </p:nvSpPr>
        <p:spPr>
          <a:xfrm>
            <a:off x="1357290" y="1357298"/>
            <a:ext cx="7500990" cy="1200329"/>
          </a:xfrm>
          <a:prstGeom prst="rect">
            <a:avLst/>
          </a:prstGeom>
        </p:spPr>
        <p:txBody>
          <a:bodyPr wrap="square">
            <a:spAutoFit/>
          </a:bodyPr>
          <a:lstStyle/>
          <a:p>
            <a:r>
              <a:rPr lang="fa-IR" sz="3600" dirty="0" smtClean="0">
                <a:solidFill>
                  <a:srgbClr val="00B050"/>
                </a:solidFill>
                <a:cs typeface="B Nazanin" pitchFamily="2" charset="-78"/>
              </a:rPr>
              <a:t>نظارت (پایش) راهبردی:</a:t>
            </a:r>
          </a:p>
          <a:p>
            <a:r>
              <a:rPr lang="fa-IR" sz="3600" dirty="0" smtClean="0">
                <a:solidFill>
                  <a:srgbClr val="00B050"/>
                </a:solidFill>
                <a:cs typeface="B Nazanin" pitchFamily="2" charset="-78"/>
              </a:rPr>
              <a:t>     </a:t>
            </a:r>
            <a:endParaRPr lang="fa-IR" dirty="0">
              <a:solidFill>
                <a:srgbClr val="00B050"/>
              </a:solidFill>
            </a:endParaRPr>
          </a:p>
        </p:txBody>
      </p:sp>
      <p:sp>
        <p:nvSpPr>
          <p:cNvPr id="6" name="Rectangle 5"/>
          <p:cNvSpPr/>
          <p:nvPr/>
        </p:nvSpPr>
        <p:spPr>
          <a:xfrm>
            <a:off x="2500298" y="1928802"/>
            <a:ext cx="6357950" cy="4524315"/>
          </a:xfrm>
          <a:prstGeom prst="rect">
            <a:avLst/>
          </a:prstGeom>
        </p:spPr>
        <p:txBody>
          <a:bodyPr wrap="square">
            <a:spAutoFit/>
          </a:bodyPr>
          <a:lstStyle/>
          <a:p>
            <a:pPr algn="just"/>
            <a:r>
              <a:rPr lang="fa-IR" sz="4000" b="1" dirty="0" smtClean="0">
                <a:solidFill>
                  <a:srgbClr val="FF0000"/>
                </a:solidFill>
                <a:cs typeface="B Nazanin" pitchFamily="2" charset="-78"/>
              </a:rPr>
              <a:t>     </a:t>
            </a:r>
            <a:r>
              <a:rPr lang="fa-IR" sz="4800" b="1" dirty="0" smtClean="0">
                <a:solidFill>
                  <a:srgbClr val="00B050"/>
                </a:solidFill>
                <a:cs typeface="B Nazanin" pitchFamily="2" charset="-78"/>
              </a:rPr>
              <a:t>نظارت استراتژيک براي</a:t>
            </a:r>
            <a:r>
              <a:rPr lang="fa-IR" sz="4800" b="1" dirty="0" smtClean="0">
                <a:solidFill>
                  <a:srgbClr val="FF0000"/>
                </a:solidFill>
                <a:cs typeface="B Nazanin" pitchFamily="2" charset="-78"/>
              </a:rPr>
              <a:t> زير نظر گرفتن بخش وسيعي از رخدادهاي درون و بيرون </a:t>
            </a:r>
            <a:r>
              <a:rPr lang="fa-IR" sz="4800" b="1" dirty="0" smtClean="0">
                <a:solidFill>
                  <a:srgbClr val="00B050"/>
                </a:solidFill>
                <a:cs typeface="B Nazanin" pitchFamily="2" charset="-78"/>
              </a:rPr>
              <a:t>شرکت (سازمان) </a:t>
            </a:r>
            <a:r>
              <a:rPr lang="fa-IR" sz="4800" b="1" dirty="0" smtClean="0">
                <a:solidFill>
                  <a:srgbClr val="FF0000"/>
                </a:solidFill>
                <a:cs typeface="B Nazanin" pitchFamily="2" charset="-78"/>
              </a:rPr>
              <a:t>که پيشرفت استراتژيک </a:t>
            </a:r>
            <a:r>
              <a:rPr lang="fa-IR" sz="4800" b="1" dirty="0" smtClean="0">
                <a:solidFill>
                  <a:srgbClr val="00B050"/>
                </a:solidFill>
                <a:cs typeface="B Nazanin" pitchFamily="2" charset="-78"/>
              </a:rPr>
              <a:t>مؤسسه را </a:t>
            </a:r>
            <a:r>
              <a:rPr lang="fa-IR" sz="4800" b="1" dirty="0" smtClean="0">
                <a:solidFill>
                  <a:srgbClr val="FF0000"/>
                </a:solidFill>
                <a:cs typeface="B Nazanin" pitchFamily="2" charset="-78"/>
              </a:rPr>
              <a:t>تهديد مي کند </a:t>
            </a:r>
            <a:r>
              <a:rPr lang="fa-IR" sz="4800" b="1" dirty="0" smtClean="0">
                <a:solidFill>
                  <a:srgbClr val="00B050"/>
                </a:solidFill>
                <a:cs typeface="B Nazanin" pitchFamily="2" charset="-78"/>
              </a:rPr>
              <a:t>تدوين مي شود</a:t>
            </a:r>
            <a:r>
              <a:rPr lang="fa-IR" sz="4800" b="1" dirty="0" smtClean="0">
                <a:solidFill>
                  <a:srgbClr val="FF0000"/>
                </a:solidFill>
                <a:cs typeface="B Nazanin" pitchFamily="2" charset="-78"/>
              </a:rPr>
              <a:t>. </a:t>
            </a:r>
            <a:endParaRPr lang="fa-IR" sz="4800" dirty="0">
              <a:solidFill>
                <a:srgbClr val="00B05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0298" y="357166"/>
            <a:ext cx="6357982" cy="646331"/>
          </a:xfrm>
          <a:prstGeom prst="rect">
            <a:avLst/>
          </a:prstGeom>
          <a:noFill/>
        </p:spPr>
        <p:txBody>
          <a:bodyPr wrap="square" rtlCol="1">
            <a:spAutoFit/>
          </a:bodyPr>
          <a:lstStyle/>
          <a:p>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تعریف واژه ها:</a:t>
            </a:r>
            <a:endParaRPr lang="fa-IR"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endParaRPr>
          </a:p>
        </p:txBody>
      </p:sp>
      <p:sp>
        <p:nvSpPr>
          <p:cNvPr id="4" name="Rectangle 3"/>
          <p:cNvSpPr/>
          <p:nvPr/>
        </p:nvSpPr>
        <p:spPr>
          <a:xfrm>
            <a:off x="2928926" y="1428736"/>
            <a:ext cx="5929354" cy="4955203"/>
          </a:xfrm>
          <a:prstGeom prst="rect">
            <a:avLst/>
          </a:prstGeom>
        </p:spPr>
        <p:txBody>
          <a:bodyPr wrap="square">
            <a:spAutoFit/>
          </a:bodyPr>
          <a:lstStyle/>
          <a:p>
            <a:r>
              <a:rPr lang="fa-IR" sz="3600" dirty="0" smtClean="0">
                <a:solidFill>
                  <a:srgbClr val="7030A0"/>
                </a:solidFill>
                <a:cs typeface="B Nazanin" pitchFamily="2" charset="-78"/>
              </a:rPr>
              <a:t>کنترل:</a:t>
            </a:r>
          </a:p>
          <a:p>
            <a:pPr algn="just"/>
            <a:r>
              <a:rPr lang="fa-IR" sz="3600" dirty="0" smtClean="0">
                <a:solidFill>
                  <a:srgbClr val="7030A0"/>
                </a:solidFill>
                <a:cs typeface="B Nazanin" pitchFamily="2" charset="-78"/>
              </a:rPr>
              <a:t>     </a:t>
            </a:r>
            <a:r>
              <a:rPr lang="fa-IR" sz="4000" dirty="0" smtClean="0">
                <a:solidFill>
                  <a:srgbClr val="7030A0"/>
                </a:solidFill>
                <a:cs typeface="B Nazanin" pitchFamily="2" charset="-78"/>
              </a:rPr>
              <a:t>کنترل </a:t>
            </a:r>
            <a:r>
              <a:rPr lang="fa-IR" sz="4000" dirty="0" smtClean="0">
                <a:solidFill>
                  <a:srgbClr val="FF0000"/>
                </a:solidFill>
                <a:cs typeface="B Nazanin" pitchFamily="2" charset="-78"/>
              </a:rPr>
              <a:t>فرایندی مستمر </a:t>
            </a:r>
            <a:r>
              <a:rPr lang="fa-IR" sz="4000" dirty="0" smtClean="0">
                <a:solidFill>
                  <a:srgbClr val="7030A0"/>
                </a:solidFill>
                <a:cs typeface="B Nazanin" pitchFamily="2" charset="-78"/>
              </a:rPr>
              <a:t>برای اطمینان از </a:t>
            </a:r>
            <a:r>
              <a:rPr lang="fa-IR" sz="4000" dirty="0" smtClean="0">
                <a:solidFill>
                  <a:srgbClr val="FF0000"/>
                </a:solidFill>
                <a:cs typeface="B Nazanin" pitchFamily="2" charset="-78"/>
              </a:rPr>
              <a:t>انطباق</a:t>
            </a:r>
            <a:r>
              <a:rPr lang="fa-IR" sz="4000" dirty="0" smtClean="0">
                <a:solidFill>
                  <a:srgbClr val="7030A0"/>
                </a:solidFill>
                <a:cs typeface="B Nazanin" pitchFamily="2" charset="-78"/>
              </a:rPr>
              <a:t> </a:t>
            </a:r>
            <a:r>
              <a:rPr lang="fa-IR" sz="4000" dirty="0" smtClean="0">
                <a:solidFill>
                  <a:srgbClr val="FF0000"/>
                </a:solidFill>
                <a:cs typeface="B Nazanin" pitchFamily="2" charset="-78"/>
              </a:rPr>
              <a:t>نتایج</a:t>
            </a:r>
            <a:r>
              <a:rPr lang="fa-IR" sz="4000" dirty="0" smtClean="0">
                <a:solidFill>
                  <a:srgbClr val="7030A0"/>
                </a:solidFill>
                <a:cs typeface="B Nazanin" pitchFamily="2" charset="-78"/>
              </a:rPr>
              <a:t> واقعی با برنامه های پیش بینی شده است.</a:t>
            </a:r>
          </a:p>
          <a:p>
            <a:pPr algn="just"/>
            <a:r>
              <a:rPr lang="fa-IR" sz="4000" dirty="0" smtClean="0">
                <a:solidFill>
                  <a:srgbClr val="7030A0"/>
                </a:solidFill>
                <a:cs typeface="B Nazanin" pitchFamily="2" charset="-78"/>
              </a:rPr>
              <a:t>کنترل </a:t>
            </a:r>
            <a:r>
              <a:rPr lang="fa-IR" sz="4000" dirty="0" smtClean="0">
                <a:solidFill>
                  <a:srgbClr val="FF0000"/>
                </a:solidFill>
                <a:cs typeface="B Nazanin" pitchFamily="2" charset="-78"/>
              </a:rPr>
              <a:t>ابزاری</a:t>
            </a:r>
            <a:r>
              <a:rPr lang="fa-IR" sz="4000" dirty="0" smtClean="0">
                <a:solidFill>
                  <a:srgbClr val="7030A0"/>
                </a:solidFill>
                <a:cs typeface="B Nazanin" pitchFamily="2" charset="-78"/>
              </a:rPr>
              <a:t> برای ارزیابی اثربخشی و کارایی سایر فعالیت های مدیریت، یعنی برنامه ریزی، سازماندهی، تأمین نیروی انسانی و رهبری است.</a:t>
            </a:r>
            <a:endParaRPr lang="fa-IR" sz="3600" dirty="0">
              <a:solidFill>
                <a:srgbClr val="7030A0"/>
              </a:solidFill>
              <a:cs typeface="B Nazanin" pitchFamily="2" charset="-78"/>
            </a:endParaRPr>
          </a:p>
        </p:txBody>
      </p:sp>
      <p:sp>
        <p:nvSpPr>
          <p:cNvPr id="7" name="Rectangle 6"/>
          <p:cNvSpPr/>
          <p:nvPr/>
        </p:nvSpPr>
        <p:spPr>
          <a:xfrm>
            <a:off x="2285984" y="6560130"/>
            <a:ext cx="6572280" cy="369332"/>
          </a:xfrm>
          <a:prstGeom prst="rect">
            <a:avLst/>
          </a:prstGeom>
        </p:spPr>
        <p:txBody>
          <a:bodyPr wrap="square">
            <a:spAutoFit/>
          </a:bodyPr>
          <a:lstStyle/>
          <a:p>
            <a:r>
              <a:rPr lang="fa-IR" dirty="0" smtClean="0">
                <a:solidFill>
                  <a:srgbClr val="7030A0"/>
                </a:solidFill>
              </a:rPr>
              <a:t>ماهنامه تدبیر- مریم طبیب زاده:دانشجوی مهندسی صنایع دانشگاه صنعتی شریف </a:t>
            </a:r>
            <a:endParaRPr lang="fa-IR" dirty="0">
              <a:solidFill>
                <a:srgbClr val="7030A0"/>
              </a:solidFill>
            </a:endParaRPr>
          </a:p>
        </p:txBody>
      </p:sp>
      <p:pic>
        <p:nvPicPr>
          <p:cNvPr id="8" name="Picture 3" descr="321735533_we_are_a_teamwork"/>
          <p:cNvPicPr>
            <a:picLocks noChangeAspect="1" noChangeArrowheads="1"/>
          </p:cNvPicPr>
          <p:nvPr/>
        </p:nvPicPr>
        <p:blipFill>
          <a:blip r:embed="rId2"/>
          <a:srcRect/>
          <a:stretch>
            <a:fillRect/>
          </a:stretch>
        </p:blipFill>
        <p:spPr bwMode="auto">
          <a:xfrm>
            <a:off x="214282" y="2214554"/>
            <a:ext cx="2428865" cy="3429024"/>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تعریف واژه ها:</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2000232" y="1214422"/>
            <a:ext cx="6786610" cy="5262979"/>
          </a:xfrm>
          <a:prstGeom prst="rect">
            <a:avLst/>
          </a:prstGeom>
        </p:spPr>
        <p:txBody>
          <a:bodyPr wrap="square">
            <a:spAutoFit/>
          </a:bodyPr>
          <a:lstStyle/>
          <a:p>
            <a:r>
              <a:rPr lang="fa-IR" sz="4800" b="1" dirty="0" smtClean="0">
                <a:solidFill>
                  <a:srgbClr val="00B050"/>
                </a:solidFill>
                <a:cs typeface="B Nazanin" pitchFamily="2" charset="-78"/>
              </a:rPr>
              <a:t>یاوری </a:t>
            </a:r>
            <a:r>
              <a:rPr lang="fa-IR" sz="4800" dirty="0" smtClean="0">
                <a:solidFill>
                  <a:srgbClr val="00B050"/>
                </a:solidFill>
                <a:cs typeface="B Nazanin" pitchFamily="2" charset="-78"/>
              </a:rPr>
              <a:t>(کنترل): </a:t>
            </a:r>
          </a:p>
          <a:p>
            <a:pPr algn="just"/>
            <a:r>
              <a:rPr lang="fa-IR" sz="4800" dirty="0" smtClean="0">
                <a:solidFill>
                  <a:srgbClr val="00B050"/>
                </a:solidFill>
                <a:cs typeface="B Nazanin" pitchFamily="2" charset="-78"/>
              </a:rPr>
              <a:t>     مجموعه </a:t>
            </a:r>
            <a:r>
              <a:rPr lang="fa-IR" sz="4800" dirty="0" smtClean="0">
                <a:solidFill>
                  <a:srgbClr val="FF0000"/>
                </a:solidFill>
                <a:cs typeface="B Nazanin" pitchFamily="2" charset="-78"/>
              </a:rPr>
              <a:t>اقداماتی </a:t>
            </a:r>
            <a:r>
              <a:rPr lang="fa-IR" sz="4800" dirty="0" smtClean="0">
                <a:solidFill>
                  <a:srgbClr val="00B050"/>
                </a:solidFill>
                <a:cs typeface="B Nazanin" pitchFamily="2" charset="-78"/>
              </a:rPr>
              <a:t>است که پس از انجام نظارت (پایش) با همکاری سازمان مورد نظارت </a:t>
            </a:r>
            <a:r>
              <a:rPr lang="fa-IR" sz="4800" dirty="0" smtClean="0">
                <a:solidFill>
                  <a:srgbClr val="FF0000"/>
                </a:solidFill>
                <a:cs typeface="B Nazanin" pitchFamily="2" charset="-78"/>
              </a:rPr>
              <a:t>در جهت تطبیق عملکرد سازمان </a:t>
            </a:r>
            <a:r>
              <a:rPr lang="fa-IR" sz="4800" dirty="0" smtClean="0">
                <a:solidFill>
                  <a:srgbClr val="00B050"/>
                </a:solidFill>
                <a:cs typeface="B Nazanin" pitchFamily="2" charset="-78"/>
              </a:rPr>
              <a:t>با راهبردهای مورد نظر و بهبود شرایط آتی آن صورت می پذیرد.</a:t>
            </a:r>
            <a:endParaRPr lang="fa-IR" sz="4800" dirty="0">
              <a:solidFill>
                <a:srgbClr val="00B050"/>
              </a:solidFill>
              <a:cs typeface="B Nazanin" pitchFamily="2" charset="-78"/>
            </a:endParaRPr>
          </a:p>
        </p:txBody>
      </p:sp>
      <p:sp>
        <p:nvSpPr>
          <p:cNvPr id="5" name="Rectangle 4"/>
          <p:cNvSpPr/>
          <p:nvPr/>
        </p:nvSpPr>
        <p:spPr>
          <a:xfrm>
            <a:off x="3786182" y="6572272"/>
            <a:ext cx="5064207" cy="307777"/>
          </a:xfrm>
          <a:prstGeom prst="rect">
            <a:avLst/>
          </a:prstGeom>
        </p:spPr>
        <p:txBody>
          <a:bodyPr wrap="none">
            <a:spAutoFit/>
          </a:bodyPr>
          <a:lstStyle/>
          <a:p>
            <a:r>
              <a:rPr lang="fa-IR" sz="1400" dirty="0" smtClean="0">
                <a:solidFill>
                  <a:schemeClr val="bg1">
                    <a:lumMod val="50000"/>
                  </a:schemeClr>
                </a:solidFill>
              </a:rPr>
              <a:t>نظام نظارت و ارزیابی مؤثر، ویژگی‏ها و الزامات – رضا شفیع زاده – صنایع نیوز </a:t>
            </a:r>
            <a:endParaRPr lang="fa-IR" sz="1400" dirty="0">
              <a:solidFill>
                <a:schemeClr val="bg1">
                  <a:lumMod val="50000"/>
                </a:schemeClr>
              </a:solidFill>
            </a:endParaRPr>
          </a:p>
        </p:txBody>
      </p:sp>
      <p:pic>
        <p:nvPicPr>
          <p:cNvPr id="7" name="Picture 6" descr="8"/>
          <p:cNvPicPr/>
          <p:nvPr/>
        </p:nvPicPr>
        <p:blipFill>
          <a:blip r:embed="rId2"/>
          <a:srcRect/>
          <a:stretch>
            <a:fillRect/>
          </a:stretch>
        </p:blipFill>
        <p:spPr bwMode="auto">
          <a:xfrm>
            <a:off x="142844" y="2075660"/>
            <a:ext cx="1714512" cy="3996546"/>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تعریف واژه ها:</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571472" y="1214422"/>
            <a:ext cx="8143932" cy="4247317"/>
          </a:xfrm>
          <a:prstGeom prst="rect">
            <a:avLst/>
          </a:prstGeom>
        </p:spPr>
        <p:txBody>
          <a:bodyPr wrap="square">
            <a:spAutoFit/>
          </a:bodyPr>
          <a:lstStyle/>
          <a:p>
            <a:r>
              <a:rPr lang="fa-IR" sz="5400" dirty="0" smtClean="0">
                <a:solidFill>
                  <a:srgbClr val="00B050"/>
                </a:solidFill>
                <a:cs typeface="B Nazanin" pitchFamily="2" charset="-78"/>
              </a:rPr>
              <a:t>مدیریت‏رسی: </a:t>
            </a:r>
          </a:p>
          <a:p>
            <a:pPr algn="just"/>
            <a:r>
              <a:rPr lang="fa-IR" sz="5400" dirty="0" smtClean="0">
                <a:solidFill>
                  <a:srgbClr val="00B050"/>
                </a:solidFill>
                <a:cs typeface="B Nazanin" pitchFamily="2" charset="-78"/>
              </a:rPr>
              <a:t>     فرآیندی که از طریق معیارهای علمی مدیریت، درصدد </a:t>
            </a:r>
            <a:r>
              <a:rPr lang="fa-IR" sz="5400" dirty="0" smtClean="0">
                <a:solidFill>
                  <a:srgbClr val="FF0000"/>
                </a:solidFill>
                <a:cs typeface="B Nazanin" pitchFamily="2" charset="-78"/>
              </a:rPr>
              <a:t>ارزیابی مدیران </a:t>
            </a:r>
            <a:r>
              <a:rPr lang="fa-IR" sz="5400" dirty="0" smtClean="0">
                <a:solidFill>
                  <a:srgbClr val="00B050"/>
                </a:solidFill>
                <a:cs typeface="B Nazanin" pitchFamily="2" charset="-78"/>
              </a:rPr>
              <a:t>در دوره‏های مشخص زمانی می‏باشد.</a:t>
            </a:r>
            <a:br>
              <a:rPr lang="fa-IR" sz="5400" dirty="0" smtClean="0">
                <a:solidFill>
                  <a:srgbClr val="00B050"/>
                </a:solidFill>
                <a:cs typeface="B Nazanin" pitchFamily="2" charset="-78"/>
              </a:rPr>
            </a:br>
            <a:endParaRPr lang="fa-IR" sz="5400" dirty="0">
              <a:solidFill>
                <a:srgbClr val="00B050"/>
              </a:solidFill>
              <a:cs typeface="B Nazanin" pitchFamily="2" charset="-78"/>
            </a:endParaRPr>
          </a:p>
        </p:txBody>
      </p:sp>
      <p:sp>
        <p:nvSpPr>
          <p:cNvPr id="5" name="Rectangle 4"/>
          <p:cNvSpPr/>
          <p:nvPr/>
        </p:nvSpPr>
        <p:spPr>
          <a:xfrm>
            <a:off x="3786182" y="6572272"/>
            <a:ext cx="5064207" cy="307777"/>
          </a:xfrm>
          <a:prstGeom prst="rect">
            <a:avLst/>
          </a:prstGeom>
        </p:spPr>
        <p:txBody>
          <a:bodyPr wrap="none">
            <a:spAutoFit/>
          </a:bodyPr>
          <a:lstStyle/>
          <a:p>
            <a:r>
              <a:rPr lang="fa-IR" sz="1400" dirty="0" smtClean="0">
                <a:solidFill>
                  <a:schemeClr val="bg1">
                    <a:lumMod val="50000"/>
                  </a:schemeClr>
                </a:solidFill>
              </a:rPr>
              <a:t>نظام نظارت و ارزیابی مؤثر، ویژگی‏ها و الزامات – رضا شفیع زاده – صنایع نیوز </a:t>
            </a:r>
            <a:endParaRPr lang="fa-IR" sz="1400" dirty="0">
              <a:solidFill>
                <a:schemeClr val="bg1">
                  <a:lumMod val="50000"/>
                </a:schemeClr>
              </a:solidFill>
            </a:endParaRPr>
          </a:p>
        </p:txBody>
      </p:sp>
      <p:pic>
        <p:nvPicPr>
          <p:cNvPr id="8" name="Picture 18" descr="j01781412"/>
          <p:cNvPicPr>
            <a:picLocks noChangeAspect="1" noChangeArrowheads="1" noCrop="1"/>
          </p:cNvPicPr>
          <p:nvPr/>
        </p:nvPicPr>
        <p:blipFill>
          <a:blip r:embed="rId2"/>
          <a:srcRect/>
          <a:stretch>
            <a:fillRect/>
          </a:stretch>
        </p:blipFill>
        <p:spPr bwMode="auto">
          <a:xfrm>
            <a:off x="571472" y="4444158"/>
            <a:ext cx="2357454" cy="19852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تعریف واژه ها:</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428596" y="1785926"/>
            <a:ext cx="8358246" cy="4154984"/>
          </a:xfrm>
          <a:prstGeom prst="rect">
            <a:avLst/>
          </a:prstGeom>
        </p:spPr>
        <p:txBody>
          <a:bodyPr wrap="square">
            <a:spAutoFit/>
          </a:bodyPr>
          <a:lstStyle/>
          <a:p>
            <a:r>
              <a:rPr lang="fa-IR" sz="4800" dirty="0" smtClean="0">
                <a:solidFill>
                  <a:srgbClr val="00B050"/>
                </a:solidFill>
                <a:cs typeface="B Nazanin" pitchFamily="2" charset="-78"/>
              </a:rPr>
              <a:t>فرآیند:</a:t>
            </a:r>
          </a:p>
          <a:p>
            <a:r>
              <a:rPr lang="fa-IR" sz="4800" dirty="0" smtClean="0">
                <a:solidFill>
                  <a:srgbClr val="00B050"/>
                </a:solidFill>
                <a:cs typeface="B Nazanin" pitchFamily="2" charset="-78"/>
              </a:rPr>
              <a:t>     </a:t>
            </a:r>
            <a:r>
              <a:rPr lang="fa-IR" sz="4800" dirty="0" smtClean="0">
                <a:solidFill>
                  <a:srgbClr val="FF0000"/>
                </a:solidFill>
                <a:cs typeface="B Nazanin" pitchFamily="2" charset="-78"/>
              </a:rPr>
              <a:t>چرخه ای از فعالیت ها </a:t>
            </a:r>
            <a:r>
              <a:rPr lang="fa-IR" sz="4800" dirty="0" smtClean="0">
                <a:solidFill>
                  <a:srgbClr val="00B050"/>
                </a:solidFill>
                <a:cs typeface="B Nazanin" pitchFamily="2" charset="-78"/>
              </a:rPr>
              <a:t>که شامل ورودی، انجام پردازش، خروجی و حلقه بازخوردی می‏باشد، یک فرآیند دارای هدف است.</a:t>
            </a:r>
            <a:r>
              <a:rPr lang="fa-IR" sz="3600" dirty="0" smtClean="0">
                <a:solidFill>
                  <a:srgbClr val="00B050"/>
                </a:solidFill>
                <a:cs typeface="B Nazanin" pitchFamily="2" charset="-78"/>
              </a:rPr>
              <a:t/>
            </a:r>
            <a:br>
              <a:rPr lang="fa-IR" sz="3600" dirty="0" smtClean="0">
                <a:solidFill>
                  <a:srgbClr val="00B050"/>
                </a:solidFill>
                <a:cs typeface="B Nazanin" pitchFamily="2" charset="-78"/>
              </a:rPr>
            </a:br>
            <a:r>
              <a:rPr lang="fa-IR" sz="3600" dirty="0" smtClean="0">
                <a:solidFill>
                  <a:srgbClr val="00B050"/>
                </a:solidFill>
                <a:cs typeface="B Nazanin" pitchFamily="2" charset="-78"/>
              </a:rPr>
              <a:t/>
            </a:r>
            <a:br>
              <a:rPr lang="fa-IR" sz="3600" dirty="0" smtClean="0">
                <a:solidFill>
                  <a:srgbClr val="00B050"/>
                </a:solidFill>
                <a:cs typeface="B Nazanin" pitchFamily="2" charset="-78"/>
              </a:rPr>
            </a:br>
            <a:endParaRPr lang="fa-IR" sz="3600" dirty="0">
              <a:solidFill>
                <a:srgbClr val="00B050"/>
              </a:solidFill>
              <a:cs typeface="B Nazanin" pitchFamily="2" charset="-78"/>
            </a:endParaRPr>
          </a:p>
        </p:txBody>
      </p:sp>
      <p:sp>
        <p:nvSpPr>
          <p:cNvPr id="5" name="Rectangle 4"/>
          <p:cNvSpPr/>
          <p:nvPr/>
        </p:nvSpPr>
        <p:spPr>
          <a:xfrm>
            <a:off x="3786182" y="6572272"/>
            <a:ext cx="5064207" cy="307777"/>
          </a:xfrm>
          <a:prstGeom prst="rect">
            <a:avLst/>
          </a:prstGeom>
        </p:spPr>
        <p:txBody>
          <a:bodyPr wrap="none">
            <a:spAutoFit/>
          </a:bodyPr>
          <a:lstStyle/>
          <a:p>
            <a:r>
              <a:rPr lang="fa-IR" sz="1400" dirty="0" smtClean="0">
                <a:solidFill>
                  <a:schemeClr val="bg1">
                    <a:lumMod val="50000"/>
                  </a:schemeClr>
                </a:solidFill>
              </a:rPr>
              <a:t>نظام نظارت و ارزیابی مؤثر، ویژگی‏ها و الزامات – رضا شفیع زاده – صنایع نیوز </a:t>
            </a:r>
            <a:endParaRPr lang="fa-IR" sz="1400" dirty="0">
              <a:solidFill>
                <a:schemeClr val="bg1">
                  <a:lumMod val="50000"/>
                </a:schemeClr>
              </a:solidFill>
            </a:endParaRPr>
          </a:p>
        </p:txBody>
      </p:sp>
      <p:pic>
        <p:nvPicPr>
          <p:cNvPr id="6" name="Picture 17" descr="qman"/>
          <p:cNvPicPr>
            <a:picLocks noChangeAspect="1" noChangeArrowheads="1" noCrop="1"/>
          </p:cNvPicPr>
          <p:nvPr/>
        </p:nvPicPr>
        <p:blipFill>
          <a:blip r:embed="rId2"/>
          <a:srcRect/>
          <a:stretch>
            <a:fillRect/>
          </a:stretch>
        </p:blipFill>
        <p:spPr bwMode="auto">
          <a:xfrm>
            <a:off x="428596" y="4000504"/>
            <a:ext cx="1169987" cy="192882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تعریف واژه ها:</a:t>
            </a:r>
            <a:endParaRPr lang="fa-IR" dirty="0"/>
          </a:p>
        </p:txBody>
      </p:sp>
      <p:sp>
        <p:nvSpPr>
          <p:cNvPr id="4" name="Rectangle 3"/>
          <p:cNvSpPr/>
          <p:nvPr/>
        </p:nvSpPr>
        <p:spPr>
          <a:xfrm>
            <a:off x="2000232" y="1571612"/>
            <a:ext cx="6858048" cy="4524315"/>
          </a:xfrm>
          <a:prstGeom prst="rect">
            <a:avLst/>
          </a:prstGeom>
        </p:spPr>
        <p:txBody>
          <a:bodyPr wrap="square">
            <a:spAutoFit/>
          </a:bodyPr>
          <a:lstStyle/>
          <a:p>
            <a:r>
              <a:rPr lang="fa-IR" sz="3600" dirty="0" smtClean="0">
                <a:solidFill>
                  <a:srgbClr val="00B050"/>
                </a:solidFill>
                <a:cs typeface="B Nazanin" pitchFamily="2" charset="-78"/>
              </a:rPr>
              <a:t>شاخص:</a:t>
            </a:r>
          </a:p>
          <a:p>
            <a:pPr algn="just"/>
            <a:r>
              <a:rPr lang="fa-IR" sz="3600" dirty="0" smtClean="0">
                <a:solidFill>
                  <a:srgbClr val="00B050"/>
                </a:solidFill>
                <a:cs typeface="B Nazanin" pitchFamily="2" charset="-78"/>
              </a:rPr>
              <a:t>     استفاده از </a:t>
            </a:r>
            <a:r>
              <a:rPr lang="fa-IR" sz="3600" dirty="0" smtClean="0">
                <a:solidFill>
                  <a:srgbClr val="C00000"/>
                </a:solidFill>
                <a:cs typeface="B Nazanin" pitchFamily="2" charset="-78"/>
              </a:rPr>
              <a:t>اصولی که خصوصیات کیفی را در قالب کمیت بیان کرده </a:t>
            </a:r>
            <a:r>
              <a:rPr lang="fa-IR" sz="3600" dirty="0" smtClean="0">
                <a:solidFill>
                  <a:srgbClr val="00B050"/>
                </a:solidFill>
                <a:cs typeface="B Nazanin" pitchFamily="2" charset="-78"/>
              </a:rPr>
              <a:t>و </a:t>
            </a:r>
            <a:r>
              <a:rPr lang="fa-IR" sz="3600" dirty="0" smtClean="0">
                <a:solidFill>
                  <a:srgbClr val="C00000"/>
                </a:solidFill>
                <a:cs typeface="B Nazanin" pitchFamily="2" charset="-78"/>
              </a:rPr>
              <a:t>آنها را قابل بررسی می‏کند</a:t>
            </a:r>
            <a:r>
              <a:rPr lang="fa-IR" sz="3600" dirty="0" smtClean="0">
                <a:solidFill>
                  <a:srgbClr val="00B050"/>
                </a:solidFill>
                <a:cs typeface="B Nazanin" pitchFamily="2" charset="-78"/>
              </a:rPr>
              <a:t>، شاخص نام دارد. شاخص ها از نظریه ها، نگرش ها و یا موقعیت ها ساخته می‏شوند و معمولاً برای اطمینان از نتیجه گیری‏ها، بیش از یک شاخص را مورد استفاده قرار می‏دهند تا احتمال بروز خطا به حداقل برسد.</a:t>
            </a:r>
            <a:endParaRPr lang="fa-IR" sz="3600" dirty="0">
              <a:solidFill>
                <a:srgbClr val="00B050"/>
              </a:solidFill>
              <a:cs typeface="B Nazanin" pitchFamily="2" charset="-78"/>
            </a:endParaRPr>
          </a:p>
        </p:txBody>
      </p:sp>
      <p:sp>
        <p:nvSpPr>
          <p:cNvPr id="5" name="Rectangle 4"/>
          <p:cNvSpPr/>
          <p:nvPr/>
        </p:nvSpPr>
        <p:spPr>
          <a:xfrm>
            <a:off x="3786182" y="6572272"/>
            <a:ext cx="5064207" cy="307777"/>
          </a:xfrm>
          <a:prstGeom prst="rect">
            <a:avLst/>
          </a:prstGeom>
        </p:spPr>
        <p:txBody>
          <a:bodyPr wrap="none">
            <a:spAutoFit/>
          </a:bodyPr>
          <a:lstStyle/>
          <a:p>
            <a:r>
              <a:rPr lang="fa-IR" sz="1400" dirty="0" smtClean="0">
                <a:solidFill>
                  <a:schemeClr val="bg1">
                    <a:lumMod val="50000"/>
                  </a:schemeClr>
                </a:solidFill>
              </a:rPr>
              <a:t>نظام نظارت و ارزیابی مؤثر، ویژگی‏ها و الزامات – رضا شفیع زاده – صنایع نیوز </a:t>
            </a:r>
            <a:endParaRPr lang="fa-IR" sz="1400" dirty="0">
              <a:solidFill>
                <a:schemeClr val="bg1">
                  <a:lumMod val="50000"/>
                </a:schemeClr>
              </a:solidFill>
            </a:endParaRPr>
          </a:p>
        </p:txBody>
      </p:sp>
      <p:pic>
        <p:nvPicPr>
          <p:cNvPr id="6" name="Picture 200" descr="3"/>
          <p:cNvPicPr>
            <a:picLocks noChangeAspect="1" noChangeArrowheads="1"/>
          </p:cNvPicPr>
          <p:nvPr/>
        </p:nvPicPr>
        <p:blipFill>
          <a:blip r:embed="rId2">
            <a:clrChange>
              <a:clrFrom>
                <a:srgbClr val="EEF1FA"/>
              </a:clrFrom>
              <a:clrTo>
                <a:srgbClr val="EEF1FA">
                  <a:alpha val="0"/>
                </a:srgbClr>
              </a:clrTo>
            </a:clrChange>
            <a:grayscl/>
            <a:biLevel thresh="50000"/>
          </a:blip>
          <a:srcRect l="7382" t="48874" r="72635" b="10097"/>
          <a:stretch>
            <a:fillRect/>
          </a:stretch>
        </p:blipFill>
        <p:spPr bwMode="auto">
          <a:xfrm>
            <a:off x="500034" y="2571744"/>
            <a:ext cx="1325555" cy="3071834"/>
          </a:xfrm>
          <a:prstGeom prst="rect">
            <a:avLst/>
          </a:prstGeom>
          <a:gradFill rotWithShape="1">
            <a:gsLst>
              <a:gs pos="0">
                <a:srgbClr val="E2ECB2">
                  <a:alpha val="18999"/>
                </a:srgbClr>
              </a:gs>
              <a:gs pos="100000">
                <a:srgbClr val="FFFFFF"/>
              </a:gs>
            </a:gsLst>
            <a:lin ang="5400000" scaled="1"/>
          </a:grad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مراحل حصول اشراف راهبردی و مدیریتی:</a:t>
            </a:r>
            <a:endParaRPr lang="fa-IR" dirty="0"/>
          </a:p>
        </p:txBody>
      </p:sp>
      <p:graphicFrame>
        <p:nvGraphicFramePr>
          <p:cNvPr id="5" name="Table 4"/>
          <p:cNvGraphicFramePr>
            <a:graphicFrameLocks noGrp="1"/>
          </p:cNvGraphicFramePr>
          <p:nvPr/>
        </p:nvGraphicFramePr>
        <p:xfrm>
          <a:off x="214282" y="1788761"/>
          <a:ext cx="8643967" cy="4440516"/>
        </p:xfrm>
        <a:graphic>
          <a:graphicData uri="http://schemas.openxmlformats.org/drawingml/2006/table">
            <a:tbl>
              <a:tblPr rtl="1"/>
              <a:tblGrid>
                <a:gridCol w="365298"/>
                <a:gridCol w="1123947"/>
                <a:gridCol w="2679667"/>
                <a:gridCol w="1728915"/>
                <a:gridCol w="2746140"/>
              </a:tblGrid>
              <a:tr h="334991">
                <a:tc gridSpan="5">
                  <a:txBody>
                    <a:bodyPr/>
                    <a:lstStyle/>
                    <a:p>
                      <a:pPr algn="ctr" rtl="1">
                        <a:lnSpc>
                          <a:spcPct val="115000"/>
                        </a:lnSpc>
                        <a:spcAft>
                          <a:spcPts val="0"/>
                        </a:spcAft>
                      </a:pPr>
                      <a:r>
                        <a:rPr lang="fa-IR" sz="1600" b="1" dirty="0">
                          <a:solidFill>
                            <a:srgbClr val="002060"/>
                          </a:solidFill>
                          <a:latin typeface="Calibri"/>
                          <a:ea typeface="Calibri"/>
                          <a:cs typeface="B Nazanin"/>
                        </a:rPr>
                        <a:t>جدول چرخه اشراف </a:t>
                      </a:r>
                      <a:r>
                        <a:rPr lang="fa-IR" sz="1600" b="1" dirty="0" smtClean="0">
                          <a:solidFill>
                            <a:srgbClr val="002060"/>
                          </a:solidFill>
                          <a:latin typeface="Calibri"/>
                          <a:ea typeface="Calibri"/>
                          <a:cs typeface="B Nazanin"/>
                        </a:rPr>
                        <a:t>راهبردی و مدیریتی</a:t>
                      </a:r>
                      <a:endParaRPr lang="en-US" sz="1600" b="1" dirty="0">
                        <a:solidFill>
                          <a:srgbClr val="002060"/>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334991">
                <a:tc>
                  <a:txBody>
                    <a:bodyPr/>
                    <a:lstStyle/>
                    <a:p>
                      <a:pPr algn="ctr" rtl="1">
                        <a:lnSpc>
                          <a:spcPct val="115000"/>
                        </a:lnSpc>
                        <a:spcAft>
                          <a:spcPts val="0"/>
                        </a:spcAft>
                      </a:pPr>
                      <a:r>
                        <a:rPr lang="fa-IR" sz="1200" dirty="0" smtClean="0">
                          <a:solidFill>
                            <a:srgbClr val="002060"/>
                          </a:solidFill>
                          <a:latin typeface="Calibri"/>
                          <a:ea typeface="Calibri"/>
                          <a:cs typeface="B Nazanin"/>
                        </a:rPr>
                        <a:t>ردیف</a:t>
                      </a:r>
                      <a:endParaRPr lang="fa-IR" sz="1200" dirty="0">
                        <a:solidFill>
                          <a:srgbClr val="002060"/>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b="1" dirty="0">
                          <a:solidFill>
                            <a:schemeClr val="accent5">
                              <a:lumMod val="50000"/>
                            </a:schemeClr>
                          </a:solidFill>
                          <a:latin typeface="Calibri"/>
                          <a:ea typeface="Calibri"/>
                          <a:cs typeface="B Nazanin"/>
                        </a:rPr>
                        <a:t>واژه</a:t>
                      </a:r>
                      <a:endParaRPr lang="en-US" sz="16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b="1" dirty="0">
                          <a:solidFill>
                            <a:schemeClr val="accent5">
                              <a:lumMod val="50000"/>
                            </a:schemeClr>
                          </a:solidFill>
                          <a:latin typeface="Calibri"/>
                          <a:ea typeface="Calibri"/>
                          <a:cs typeface="B Nazanin"/>
                        </a:rPr>
                        <a:t>معادل عربی</a:t>
                      </a:r>
                      <a:endParaRPr lang="en-US" sz="16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b="1" dirty="0">
                          <a:solidFill>
                            <a:schemeClr val="accent5">
                              <a:lumMod val="50000"/>
                            </a:schemeClr>
                          </a:solidFill>
                          <a:latin typeface="Calibri"/>
                          <a:ea typeface="Calibri"/>
                          <a:cs typeface="B Nazanin"/>
                        </a:rPr>
                        <a:t>معادل انگلیسی</a:t>
                      </a:r>
                      <a:endParaRPr lang="en-US" sz="16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b="1">
                          <a:solidFill>
                            <a:schemeClr val="accent5">
                              <a:lumMod val="50000"/>
                            </a:schemeClr>
                          </a:solidFill>
                          <a:latin typeface="Calibri"/>
                          <a:ea typeface="Calibri"/>
                          <a:cs typeface="B Nazanin"/>
                        </a:rPr>
                        <a:t>واژه </a:t>
                      </a:r>
                      <a:r>
                        <a:rPr lang="fa-IR" sz="1600" b="1" smtClean="0">
                          <a:solidFill>
                            <a:schemeClr val="accent5">
                              <a:lumMod val="50000"/>
                            </a:schemeClr>
                          </a:solidFill>
                          <a:latin typeface="Calibri"/>
                          <a:ea typeface="Calibri"/>
                          <a:cs typeface="B Nazanin"/>
                        </a:rPr>
                        <a:t>ها و مفاهیم </a:t>
                      </a:r>
                      <a:r>
                        <a:rPr lang="fa-IR" sz="1600" b="1" dirty="0">
                          <a:solidFill>
                            <a:schemeClr val="accent5">
                              <a:lumMod val="50000"/>
                            </a:schemeClr>
                          </a:solidFill>
                          <a:latin typeface="Calibri"/>
                          <a:ea typeface="Calibri"/>
                          <a:cs typeface="B Nazanin"/>
                        </a:rPr>
                        <a:t>مترادف</a:t>
                      </a:r>
                      <a:endParaRPr lang="en-US" sz="16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91">
                <a:tc>
                  <a:txBody>
                    <a:bodyPr/>
                    <a:lstStyle/>
                    <a:p>
                      <a:pPr algn="ctr" rtl="1">
                        <a:lnSpc>
                          <a:spcPct val="115000"/>
                        </a:lnSpc>
                        <a:spcAft>
                          <a:spcPts val="0"/>
                        </a:spcAft>
                      </a:pPr>
                      <a:r>
                        <a:rPr lang="fa-IR" sz="1200">
                          <a:solidFill>
                            <a:srgbClr val="002060"/>
                          </a:solidFill>
                          <a:latin typeface="Calibri"/>
                          <a:ea typeface="Calibri"/>
                          <a:cs typeface="B Nazanin"/>
                        </a:rPr>
                        <a:t>1</a:t>
                      </a:r>
                      <a:endParaRPr lang="en-US" sz="1200">
                        <a:solidFill>
                          <a:srgbClr val="002060"/>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b="1" dirty="0">
                          <a:solidFill>
                            <a:schemeClr val="accent5">
                              <a:lumMod val="50000"/>
                            </a:schemeClr>
                          </a:solidFill>
                          <a:latin typeface="Calibri"/>
                          <a:ea typeface="Calibri"/>
                          <a:cs typeface="B Nazanin"/>
                        </a:rPr>
                        <a:t>بازدید </a:t>
                      </a:r>
                      <a:endParaRPr lang="en-US" sz="14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a:solidFill>
                            <a:schemeClr val="accent5">
                              <a:lumMod val="50000"/>
                            </a:schemeClr>
                          </a:solidFill>
                          <a:latin typeface="Calibri"/>
                          <a:ea typeface="Calibri"/>
                          <a:cs typeface="B Nazanin"/>
                        </a:rPr>
                        <a:t>ملاحضه- مشاهده</a:t>
                      </a:r>
                      <a:endParaRPr lang="en-US" sz="12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a:solidFill>
                            <a:schemeClr val="accent5">
                              <a:lumMod val="50000"/>
                            </a:schemeClr>
                          </a:solidFill>
                          <a:latin typeface="Calibri"/>
                          <a:ea typeface="Calibri"/>
                          <a:cs typeface="B Nazanin"/>
                        </a:rPr>
                        <a:t>جویندگی</a:t>
                      </a:r>
                      <a:endParaRPr lang="en-US" sz="1200" b="1">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91">
                <a:tc>
                  <a:txBody>
                    <a:bodyPr/>
                    <a:lstStyle/>
                    <a:p>
                      <a:pPr algn="ctr" rtl="1">
                        <a:lnSpc>
                          <a:spcPct val="115000"/>
                        </a:lnSpc>
                        <a:spcAft>
                          <a:spcPts val="0"/>
                        </a:spcAft>
                      </a:pPr>
                      <a:r>
                        <a:rPr lang="fa-IR" sz="1200">
                          <a:solidFill>
                            <a:srgbClr val="002060"/>
                          </a:solidFill>
                          <a:latin typeface="Calibri"/>
                          <a:ea typeface="Calibri"/>
                          <a:cs typeface="B Nazanin"/>
                        </a:rPr>
                        <a:t>2</a:t>
                      </a:r>
                      <a:endParaRPr lang="en-US" sz="1200">
                        <a:solidFill>
                          <a:srgbClr val="002060"/>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b="1" dirty="0">
                          <a:solidFill>
                            <a:schemeClr val="accent5">
                              <a:lumMod val="50000"/>
                            </a:schemeClr>
                          </a:solidFill>
                          <a:latin typeface="Calibri"/>
                          <a:ea typeface="Calibri"/>
                          <a:cs typeface="B Nazanin"/>
                        </a:rPr>
                        <a:t>سرکشی</a:t>
                      </a:r>
                      <a:endParaRPr lang="en-US" sz="14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a:solidFill>
                            <a:schemeClr val="accent5">
                              <a:lumMod val="50000"/>
                            </a:schemeClr>
                          </a:solidFill>
                          <a:latin typeface="Calibri"/>
                          <a:ea typeface="Calibri"/>
                          <a:cs typeface="B Nazanin"/>
                        </a:rPr>
                        <a:t>پی جویی</a:t>
                      </a:r>
                      <a:endParaRPr lang="en-US" sz="12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91">
                <a:tc>
                  <a:txBody>
                    <a:bodyPr/>
                    <a:lstStyle/>
                    <a:p>
                      <a:pPr algn="ctr" rtl="1">
                        <a:lnSpc>
                          <a:spcPct val="115000"/>
                        </a:lnSpc>
                        <a:spcAft>
                          <a:spcPts val="0"/>
                        </a:spcAft>
                      </a:pPr>
                      <a:r>
                        <a:rPr lang="fa-IR" sz="1200">
                          <a:solidFill>
                            <a:srgbClr val="002060"/>
                          </a:solidFill>
                          <a:latin typeface="Calibri"/>
                          <a:ea typeface="Calibri"/>
                          <a:cs typeface="B Nazanin"/>
                        </a:rPr>
                        <a:t>3</a:t>
                      </a:r>
                      <a:endParaRPr lang="en-US" sz="1200">
                        <a:solidFill>
                          <a:srgbClr val="002060"/>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b="1" dirty="0">
                          <a:solidFill>
                            <a:schemeClr val="accent5">
                              <a:lumMod val="50000"/>
                            </a:schemeClr>
                          </a:solidFill>
                          <a:latin typeface="Calibri"/>
                          <a:ea typeface="Calibri"/>
                          <a:cs typeface="B Nazanin"/>
                        </a:rPr>
                        <a:t>بازرسی</a:t>
                      </a:r>
                      <a:endParaRPr lang="en-US" sz="14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a:solidFill>
                            <a:schemeClr val="accent5">
                              <a:lumMod val="50000"/>
                            </a:schemeClr>
                          </a:solidFill>
                          <a:latin typeface="Calibri"/>
                          <a:ea typeface="Calibri"/>
                          <a:cs typeface="B Nazanin"/>
                        </a:rPr>
                        <a:t>استنتاق</a:t>
                      </a:r>
                      <a:endParaRPr lang="en-US" sz="12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a:solidFill>
                            <a:schemeClr val="accent5">
                              <a:lumMod val="50000"/>
                            </a:schemeClr>
                          </a:solidFill>
                          <a:latin typeface="Calibri"/>
                          <a:ea typeface="Calibri"/>
                          <a:cs typeface="B Nazanin"/>
                        </a:rPr>
                        <a:t>کاوش- کاویدن- کنکاش- پویش</a:t>
                      </a:r>
                      <a:endParaRPr lang="en-US" sz="1200" b="1">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91">
                <a:tc>
                  <a:txBody>
                    <a:bodyPr/>
                    <a:lstStyle/>
                    <a:p>
                      <a:pPr algn="ctr" rtl="1">
                        <a:lnSpc>
                          <a:spcPct val="115000"/>
                        </a:lnSpc>
                        <a:spcAft>
                          <a:spcPts val="0"/>
                        </a:spcAft>
                      </a:pPr>
                      <a:r>
                        <a:rPr lang="fa-IR" sz="1200">
                          <a:solidFill>
                            <a:srgbClr val="002060"/>
                          </a:solidFill>
                          <a:latin typeface="Calibri"/>
                          <a:ea typeface="Calibri"/>
                          <a:cs typeface="B Nazanin"/>
                        </a:rPr>
                        <a:t>4</a:t>
                      </a:r>
                      <a:endParaRPr lang="en-US" sz="1200">
                        <a:solidFill>
                          <a:srgbClr val="002060"/>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b="1" dirty="0">
                          <a:solidFill>
                            <a:schemeClr val="accent5">
                              <a:lumMod val="50000"/>
                            </a:schemeClr>
                          </a:solidFill>
                          <a:latin typeface="Calibri"/>
                          <a:ea typeface="Calibri"/>
                          <a:cs typeface="B Nazanin"/>
                        </a:rPr>
                        <a:t>پایش</a:t>
                      </a:r>
                      <a:endParaRPr lang="en-US" sz="14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a:solidFill>
                            <a:schemeClr val="accent5">
                              <a:lumMod val="50000"/>
                            </a:schemeClr>
                          </a:solidFill>
                          <a:latin typeface="Calibri"/>
                          <a:ea typeface="Calibri"/>
                          <a:cs typeface="B Nazanin"/>
                        </a:rPr>
                        <a:t>نظارت- رصد- مراقبه</a:t>
                      </a:r>
                      <a:endParaRPr lang="en-US" sz="12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a:solidFill>
                            <a:schemeClr val="accent5">
                              <a:lumMod val="50000"/>
                            </a:schemeClr>
                          </a:solidFill>
                          <a:latin typeface="Calibri"/>
                          <a:ea typeface="Calibri"/>
                          <a:cs typeface="B Nazanin"/>
                        </a:rPr>
                        <a:t>مونیتورینگ- کنترل </a:t>
                      </a:r>
                      <a:endParaRPr lang="en-US" sz="12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a:solidFill>
                            <a:schemeClr val="accent5">
                              <a:lumMod val="50000"/>
                            </a:schemeClr>
                          </a:solidFill>
                          <a:latin typeface="Calibri"/>
                          <a:ea typeface="Calibri"/>
                          <a:cs typeface="B Nazanin"/>
                        </a:rPr>
                        <a:t>پاسیدن- پاییدن- زیر نظر </a:t>
                      </a:r>
                      <a:r>
                        <a:rPr lang="fa-IR" sz="1200" b="1" dirty="0" smtClean="0">
                          <a:solidFill>
                            <a:schemeClr val="accent5">
                              <a:lumMod val="50000"/>
                            </a:schemeClr>
                          </a:solidFill>
                          <a:latin typeface="Calibri"/>
                          <a:ea typeface="Calibri"/>
                          <a:cs typeface="B Nazanin"/>
                        </a:rPr>
                        <a:t>داشتن- ذهن آگاهی-کمین - مراقبت</a:t>
                      </a:r>
                      <a:endParaRPr lang="en-US" sz="1200" b="1" dirty="0">
                        <a:solidFill>
                          <a:schemeClr val="accent5">
                            <a:lumMod val="50000"/>
                          </a:schemeClr>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91">
                <a:tc>
                  <a:txBody>
                    <a:bodyPr/>
                    <a:lstStyle/>
                    <a:p>
                      <a:pPr algn="ctr" rtl="1">
                        <a:lnSpc>
                          <a:spcPct val="115000"/>
                        </a:lnSpc>
                        <a:spcAft>
                          <a:spcPts val="0"/>
                        </a:spcAft>
                      </a:pPr>
                      <a:r>
                        <a:rPr lang="fa-IR" sz="1200">
                          <a:solidFill>
                            <a:srgbClr val="002060"/>
                          </a:solidFill>
                          <a:latin typeface="Calibri"/>
                          <a:ea typeface="Calibri"/>
                          <a:cs typeface="B Nazanin"/>
                        </a:rPr>
                        <a:t>5</a:t>
                      </a:r>
                      <a:endParaRPr lang="en-US" sz="1200">
                        <a:solidFill>
                          <a:srgbClr val="002060"/>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a-IR" sz="1400" b="1" dirty="0" smtClean="0">
                          <a:solidFill>
                            <a:schemeClr val="accent5">
                              <a:lumMod val="50000"/>
                            </a:schemeClr>
                          </a:solidFill>
                          <a:cs typeface="B Nazanin" pitchFamily="2" charset="-78"/>
                        </a:rPr>
                        <a:t>یابش</a:t>
                      </a:r>
                      <a:endParaRPr lang="fa-IR" sz="1400" b="1" dirty="0">
                        <a:solidFill>
                          <a:schemeClr val="accent5">
                            <a:lumMod val="50000"/>
                          </a:schemeClr>
                        </a:solidFill>
                        <a:cs typeface="B Nazanin" pitchFamily="2" charset="-78"/>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a-IR" sz="1200" b="1" dirty="0" smtClean="0">
                          <a:solidFill>
                            <a:schemeClr val="accent5">
                              <a:lumMod val="50000"/>
                            </a:schemeClr>
                          </a:solidFill>
                          <a:cs typeface="B Nazanin" pitchFamily="2" charset="-78"/>
                        </a:rPr>
                        <a:t>اکتشاف</a:t>
                      </a:r>
                      <a:endParaRPr lang="fa-IR" sz="1200" b="1" dirty="0">
                        <a:solidFill>
                          <a:schemeClr val="accent5">
                            <a:lumMod val="50000"/>
                          </a:schemeClr>
                        </a:solidFill>
                        <a:cs typeface="B Nazanin" pitchFamily="2" charset="-78"/>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a-IR" sz="1200" b="1" dirty="0">
                        <a:solidFill>
                          <a:schemeClr val="accent5">
                            <a:lumMod val="50000"/>
                          </a:schemeClr>
                        </a:solidFill>
                        <a:cs typeface="B Nazanin" pitchFamily="2" charset="-78"/>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a-IR" sz="1200" b="1" dirty="0" smtClean="0">
                          <a:solidFill>
                            <a:schemeClr val="accent5">
                              <a:lumMod val="50000"/>
                            </a:schemeClr>
                          </a:solidFill>
                          <a:cs typeface="B Nazanin" pitchFamily="2" charset="-78"/>
                        </a:rPr>
                        <a:t>یافتن – جستجو کردن </a:t>
                      </a:r>
                      <a:endParaRPr lang="fa-IR" sz="1200" b="1" dirty="0">
                        <a:solidFill>
                          <a:schemeClr val="accent5">
                            <a:lumMod val="50000"/>
                          </a:schemeClr>
                        </a:solidFill>
                        <a:cs typeface="B Nazanin" pitchFamily="2" charset="-78"/>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91">
                <a:tc>
                  <a:txBody>
                    <a:bodyPr/>
                    <a:lstStyle/>
                    <a:p>
                      <a:pPr algn="ctr" rtl="1">
                        <a:lnSpc>
                          <a:spcPct val="115000"/>
                        </a:lnSpc>
                        <a:spcAft>
                          <a:spcPts val="0"/>
                        </a:spcAft>
                      </a:pPr>
                      <a:r>
                        <a:rPr lang="fa-IR" sz="1200">
                          <a:solidFill>
                            <a:srgbClr val="002060"/>
                          </a:solidFill>
                          <a:latin typeface="Calibri"/>
                          <a:ea typeface="Calibri"/>
                          <a:cs typeface="B Nazanin"/>
                        </a:rPr>
                        <a:t>6</a:t>
                      </a:r>
                      <a:endParaRPr lang="en-US" sz="1200">
                        <a:solidFill>
                          <a:srgbClr val="002060"/>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b="1" dirty="0" smtClean="0">
                          <a:solidFill>
                            <a:schemeClr val="accent5">
                              <a:lumMod val="50000"/>
                            </a:schemeClr>
                          </a:solidFill>
                          <a:latin typeface="Calibri"/>
                          <a:ea typeface="Calibri"/>
                          <a:cs typeface="B Nazanin"/>
                        </a:rPr>
                        <a:t>یاوری</a:t>
                      </a:r>
                      <a:endParaRPr lang="fa-IR" sz="14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smtClean="0">
                          <a:solidFill>
                            <a:schemeClr val="accent5">
                              <a:lumMod val="50000"/>
                            </a:schemeClr>
                          </a:solidFill>
                          <a:latin typeface="Calibri"/>
                          <a:ea typeface="Calibri"/>
                          <a:cs typeface="B Nazanin"/>
                        </a:rPr>
                        <a:t>مراقبه</a:t>
                      </a: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smtClean="0">
                          <a:solidFill>
                            <a:schemeClr val="accent5">
                              <a:lumMod val="50000"/>
                            </a:schemeClr>
                          </a:solidFill>
                          <a:latin typeface="Calibri"/>
                          <a:ea typeface="Calibri"/>
                          <a:cs typeface="B Nazanin"/>
                        </a:rPr>
                        <a:t>مونیتورینگ- کنترل</a:t>
                      </a: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smtClean="0">
                          <a:solidFill>
                            <a:schemeClr val="accent5">
                              <a:lumMod val="50000"/>
                            </a:schemeClr>
                          </a:solidFill>
                          <a:latin typeface="Calibri"/>
                          <a:ea typeface="Calibri"/>
                          <a:cs typeface="B Nazanin"/>
                        </a:rPr>
                        <a:t>همراهی- همکاری – مراقبت-</a:t>
                      </a:r>
                      <a:r>
                        <a:rPr lang="fa-IR" sz="1200" b="1" baseline="0" dirty="0" smtClean="0">
                          <a:solidFill>
                            <a:schemeClr val="accent5">
                              <a:lumMod val="50000"/>
                            </a:schemeClr>
                          </a:solidFill>
                          <a:latin typeface="Calibri"/>
                          <a:ea typeface="Calibri"/>
                          <a:cs typeface="B Nazanin"/>
                        </a:rPr>
                        <a:t> پیمایش- هدایت</a:t>
                      </a: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91">
                <a:tc>
                  <a:txBody>
                    <a:bodyPr/>
                    <a:lstStyle/>
                    <a:p>
                      <a:pPr algn="ctr" rtl="1">
                        <a:lnSpc>
                          <a:spcPct val="115000"/>
                        </a:lnSpc>
                        <a:spcAft>
                          <a:spcPts val="0"/>
                        </a:spcAft>
                      </a:pPr>
                      <a:r>
                        <a:rPr lang="fa-IR" sz="1200">
                          <a:solidFill>
                            <a:srgbClr val="002060"/>
                          </a:solidFill>
                          <a:latin typeface="Calibri"/>
                          <a:ea typeface="Calibri"/>
                          <a:cs typeface="B Nazanin"/>
                        </a:rPr>
                        <a:t>7</a:t>
                      </a:r>
                      <a:endParaRPr lang="en-US" sz="1200">
                        <a:solidFill>
                          <a:srgbClr val="002060"/>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b="1" dirty="0" smtClean="0">
                          <a:solidFill>
                            <a:schemeClr val="accent5">
                              <a:lumMod val="50000"/>
                            </a:schemeClr>
                          </a:solidFill>
                          <a:latin typeface="Calibri"/>
                          <a:ea typeface="Calibri"/>
                          <a:cs typeface="B Nazanin"/>
                        </a:rPr>
                        <a:t>پالایش</a:t>
                      </a:r>
                      <a:endParaRPr lang="fa-IR" sz="14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smtClean="0">
                          <a:solidFill>
                            <a:schemeClr val="accent5">
                              <a:lumMod val="50000"/>
                            </a:schemeClr>
                          </a:solidFill>
                          <a:latin typeface="Calibri"/>
                          <a:ea typeface="Calibri"/>
                          <a:cs typeface="B Nazanin"/>
                        </a:rPr>
                        <a:t>ممیزی</a:t>
                      </a: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smtClean="0">
                          <a:solidFill>
                            <a:schemeClr val="accent5">
                              <a:lumMod val="50000"/>
                            </a:schemeClr>
                          </a:solidFill>
                          <a:latin typeface="Calibri"/>
                          <a:ea typeface="Calibri"/>
                          <a:cs typeface="B Nazanin"/>
                        </a:rPr>
                        <a:t>آنالیز</a:t>
                      </a: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smtClean="0">
                          <a:solidFill>
                            <a:schemeClr val="accent5">
                              <a:lumMod val="50000"/>
                            </a:schemeClr>
                          </a:solidFill>
                          <a:latin typeface="Calibri"/>
                          <a:ea typeface="Calibri"/>
                          <a:cs typeface="B Nazanin"/>
                        </a:rPr>
                        <a:t>تصفیه</a:t>
                      </a:r>
                      <a:r>
                        <a:rPr lang="fa-IR" sz="1200" b="1" baseline="0" dirty="0" smtClean="0">
                          <a:solidFill>
                            <a:schemeClr val="accent5">
                              <a:lumMod val="50000"/>
                            </a:schemeClr>
                          </a:solidFill>
                          <a:latin typeface="Calibri"/>
                          <a:ea typeface="Calibri"/>
                          <a:cs typeface="B Nazanin"/>
                        </a:rPr>
                        <a:t> – پاکسازی</a:t>
                      </a: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91">
                <a:tc>
                  <a:txBody>
                    <a:bodyPr/>
                    <a:lstStyle/>
                    <a:p>
                      <a:pPr algn="ctr" rtl="1">
                        <a:lnSpc>
                          <a:spcPct val="115000"/>
                        </a:lnSpc>
                        <a:spcAft>
                          <a:spcPts val="0"/>
                        </a:spcAft>
                      </a:pPr>
                      <a:r>
                        <a:rPr lang="fa-IR" sz="1200">
                          <a:solidFill>
                            <a:srgbClr val="002060"/>
                          </a:solidFill>
                          <a:latin typeface="Calibri"/>
                          <a:ea typeface="Calibri"/>
                          <a:cs typeface="B Nazanin"/>
                        </a:rPr>
                        <a:t>8</a:t>
                      </a:r>
                      <a:endParaRPr lang="en-US" sz="1200">
                        <a:solidFill>
                          <a:srgbClr val="002060"/>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b="1" dirty="0" smtClean="0">
                          <a:solidFill>
                            <a:schemeClr val="accent5">
                              <a:lumMod val="50000"/>
                            </a:schemeClr>
                          </a:solidFill>
                          <a:latin typeface="Calibri"/>
                          <a:ea typeface="Calibri"/>
                          <a:cs typeface="B Nazanin"/>
                        </a:rPr>
                        <a:t>ارزیابی</a:t>
                      </a:r>
                      <a:endParaRPr lang="fa-IR" sz="14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smtClean="0">
                          <a:solidFill>
                            <a:schemeClr val="accent5">
                              <a:lumMod val="50000"/>
                            </a:schemeClr>
                          </a:solidFill>
                          <a:latin typeface="Calibri"/>
                          <a:ea typeface="Calibri"/>
                          <a:cs typeface="B Nazanin"/>
                        </a:rPr>
                        <a:t>اندازه گیری- قضاوت</a:t>
                      </a: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91">
                <a:tc>
                  <a:txBody>
                    <a:bodyPr/>
                    <a:lstStyle/>
                    <a:p>
                      <a:pPr algn="ctr" rtl="1">
                        <a:lnSpc>
                          <a:spcPct val="115000"/>
                        </a:lnSpc>
                        <a:spcAft>
                          <a:spcPts val="0"/>
                        </a:spcAft>
                      </a:pPr>
                      <a:r>
                        <a:rPr lang="fa-IR" sz="1200">
                          <a:solidFill>
                            <a:srgbClr val="002060"/>
                          </a:solidFill>
                          <a:latin typeface="Calibri"/>
                          <a:ea typeface="Calibri"/>
                          <a:cs typeface="B Nazanin"/>
                        </a:rPr>
                        <a:t>9</a:t>
                      </a:r>
                      <a:endParaRPr lang="en-US" sz="1200">
                        <a:solidFill>
                          <a:srgbClr val="002060"/>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b="1" dirty="0" smtClean="0">
                          <a:solidFill>
                            <a:schemeClr val="accent5">
                              <a:lumMod val="50000"/>
                            </a:schemeClr>
                          </a:solidFill>
                          <a:latin typeface="Calibri"/>
                          <a:ea typeface="Calibri"/>
                          <a:cs typeface="B Nazanin"/>
                        </a:rPr>
                        <a:t>ارزشیابی</a:t>
                      </a:r>
                      <a:endParaRPr lang="fa-IR" sz="14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1200" b="1">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smtClean="0">
                          <a:solidFill>
                            <a:schemeClr val="accent5">
                              <a:lumMod val="50000"/>
                            </a:schemeClr>
                          </a:solidFill>
                          <a:latin typeface="Calibri"/>
                          <a:ea typeface="Calibri"/>
                          <a:cs typeface="B Nazanin"/>
                        </a:rPr>
                        <a:t>اندازه گیری - قضاوت</a:t>
                      </a: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91">
                <a:tc>
                  <a:txBody>
                    <a:bodyPr/>
                    <a:lstStyle/>
                    <a:p>
                      <a:pPr algn="ctr" rtl="1">
                        <a:lnSpc>
                          <a:spcPct val="115000"/>
                        </a:lnSpc>
                        <a:spcAft>
                          <a:spcPts val="0"/>
                        </a:spcAft>
                      </a:pPr>
                      <a:r>
                        <a:rPr lang="fa-IR" sz="1200">
                          <a:solidFill>
                            <a:srgbClr val="002060"/>
                          </a:solidFill>
                          <a:latin typeface="Calibri"/>
                          <a:ea typeface="Calibri"/>
                          <a:cs typeface="B Nazanin"/>
                        </a:rPr>
                        <a:t>10</a:t>
                      </a:r>
                      <a:endParaRPr lang="en-US" sz="1200">
                        <a:solidFill>
                          <a:srgbClr val="002060"/>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b="1" dirty="0" smtClean="0">
                          <a:solidFill>
                            <a:schemeClr val="accent5">
                              <a:lumMod val="50000"/>
                            </a:schemeClr>
                          </a:solidFill>
                          <a:latin typeface="Calibri"/>
                          <a:ea typeface="Calibri"/>
                          <a:cs typeface="B Nazanin"/>
                        </a:rPr>
                        <a:t>حسابرسی</a:t>
                      </a:r>
                      <a:endParaRPr lang="fa-IR" sz="14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smtClean="0">
                          <a:solidFill>
                            <a:schemeClr val="accent5">
                              <a:lumMod val="50000"/>
                            </a:schemeClr>
                          </a:solidFill>
                          <a:latin typeface="Calibri"/>
                          <a:ea typeface="Calibri"/>
                          <a:cs typeface="B Nazanin"/>
                        </a:rPr>
                        <a:t>محاسبه</a:t>
                      </a: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1200" b="1">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smtClean="0">
                          <a:solidFill>
                            <a:schemeClr val="accent5">
                              <a:lumMod val="50000"/>
                            </a:schemeClr>
                          </a:solidFill>
                          <a:latin typeface="Calibri"/>
                          <a:ea typeface="Calibri"/>
                          <a:cs typeface="B Nazanin"/>
                        </a:rPr>
                        <a:t>حساب کشی</a:t>
                      </a: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91">
                <a:tc>
                  <a:txBody>
                    <a:bodyPr/>
                    <a:lstStyle/>
                    <a:p>
                      <a:pPr algn="ctr" rtl="1">
                        <a:lnSpc>
                          <a:spcPct val="115000"/>
                        </a:lnSpc>
                        <a:spcAft>
                          <a:spcPts val="0"/>
                        </a:spcAft>
                      </a:pPr>
                      <a:r>
                        <a:rPr lang="fa-IR" sz="1200">
                          <a:solidFill>
                            <a:srgbClr val="002060"/>
                          </a:solidFill>
                          <a:latin typeface="Calibri"/>
                          <a:ea typeface="Calibri"/>
                          <a:cs typeface="B Nazanin"/>
                        </a:rPr>
                        <a:t>11</a:t>
                      </a:r>
                      <a:endParaRPr lang="en-US" sz="1200">
                        <a:solidFill>
                          <a:srgbClr val="002060"/>
                        </a:solidFill>
                        <a:latin typeface="Calibri"/>
                        <a:ea typeface="Calibri"/>
                        <a:cs typeface="Arial"/>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b="1" dirty="0" smtClean="0">
                          <a:solidFill>
                            <a:schemeClr val="accent5">
                              <a:lumMod val="50000"/>
                            </a:schemeClr>
                          </a:solidFill>
                          <a:latin typeface="Calibri"/>
                          <a:ea typeface="Calibri"/>
                          <a:cs typeface="B Nazanin"/>
                        </a:rPr>
                        <a:t>مدیریت رسی</a:t>
                      </a:r>
                      <a:endParaRPr lang="fa-IR" sz="14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1200" b="1">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1200" b="1">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dirty="0" smtClean="0">
                          <a:solidFill>
                            <a:schemeClr val="accent5">
                              <a:lumMod val="50000"/>
                            </a:schemeClr>
                          </a:solidFill>
                          <a:latin typeface="Calibri"/>
                          <a:ea typeface="Calibri"/>
                          <a:cs typeface="B Nazanin"/>
                        </a:rPr>
                        <a:t>بررسی</a:t>
                      </a:r>
                      <a:endParaRPr lang="fa-IR" sz="1200" b="1" dirty="0">
                        <a:solidFill>
                          <a:schemeClr val="accent5">
                            <a:lumMod val="50000"/>
                          </a:schemeClr>
                        </a:solidFill>
                        <a:latin typeface="Calibri"/>
                        <a:ea typeface="Calibri"/>
                        <a:cs typeface="B Nazanin"/>
                      </a:endParaRPr>
                    </a:p>
                  </a:txBody>
                  <a:tcPr marL="46449" marR="464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اقدامات مورد اجرا در چرخه اشرافیت مدیریتی:</a:t>
            </a:r>
            <a:endParaRPr lang="fa-IR" dirty="0"/>
          </a:p>
        </p:txBody>
      </p:sp>
      <p:graphicFrame>
        <p:nvGraphicFramePr>
          <p:cNvPr id="5" name="Table 4"/>
          <p:cNvGraphicFramePr>
            <a:graphicFrameLocks noGrp="1"/>
          </p:cNvGraphicFramePr>
          <p:nvPr/>
        </p:nvGraphicFramePr>
        <p:xfrm>
          <a:off x="214292" y="1643050"/>
          <a:ext cx="8667761" cy="4572033"/>
        </p:xfrm>
        <a:graphic>
          <a:graphicData uri="http://schemas.openxmlformats.org/drawingml/2006/table">
            <a:tbl>
              <a:tblPr rtl="1"/>
              <a:tblGrid>
                <a:gridCol w="301677"/>
                <a:gridCol w="704816"/>
                <a:gridCol w="301677"/>
                <a:gridCol w="236566"/>
                <a:gridCol w="236566"/>
                <a:gridCol w="237109"/>
                <a:gridCol w="237109"/>
                <a:gridCol w="237109"/>
                <a:gridCol w="237109"/>
                <a:gridCol w="237109"/>
                <a:gridCol w="237109"/>
                <a:gridCol w="237109"/>
                <a:gridCol w="237109"/>
                <a:gridCol w="237109"/>
                <a:gridCol w="237109"/>
                <a:gridCol w="237651"/>
                <a:gridCol w="237651"/>
                <a:gridCol w="237651"/>
                <a:gridCol w="237651"/>
                <a:gridCol w="237651"/>
                <a:gridCol w="237651"/>
                <a:gridCol w="237651"/>
                <a:gridCol w="237651"/>
                <a:gridCol w="237651"/>
                <a:gridCol w="237651"/>
                <a:gridCol w="237651"/>
                <a:gridCol w="237651"/>
                <a:gridCol w="237651"/>
                <a:gridCol w="237651"/>
                <a:gridCol w="237651"/>
                <a:gridCol w="237651"/>
                <a:gridCol w="237651"/>
                <a:gridCol w="237651"/>
                <a:gridCol w="237651"/>
              </a:tblGrid>
              <a:tr h="291149">
                <a:tc gridSpan="34">
                  <a:txBody>
                    <a:bodyPr/>
                    <a:lstStyle/>
                    <a:p>
                      <a:pPr algn="ctr" rtl="1">
                        <a:lnSpc>
                          <a:spcPct val="115000"/>
                        </a:lnSpc>
                        <a:spcAft>
                          <a:spcPts val="0"/>
                        </a:spcAft>
                      </a:pPr>
                      <a:r>
                        <a:rPr lang="fa-IR" sz="1600" dirty="0" smtClean="0">
                          <a:solidFill>
                            <a:srgbClr val="002060"/>
                          </a:solidFill>
                          <a:latin typeface="Calibri"/>
                          <a:ea typeface="Calibri"/>
                          <a:cs typeface="B Nazanin"/>
                        </a:rPr>
                        <a:t>جدول اقدامات </a:t>
                      </a:r>
                      <a:r>
                        <a:rPr lang="fa-IR" sz="1600" dirty="0">
                          <a:solidFill>
                            <a:srgbClr val="002060"/>
                          </a:solidFill>
                          <a:latin typeface="Calibri"/>
                          <a:ea typeface="Calibri"/>
                          <a:cs typeface="B Nazanin"/>
                        </a:rPr>
                        <a:t>مورد اجرا در چرخه </a:t>
                      </a:r>
                      <a:r>
                        <a:rPr lang="fa-IR" sz="1600" dirty="0" smtClean="0">
                          <a:solidFill>
                            <a:srgbClr val="002060"/>
                          </a:solidFill>
                          <a:latin typeface="Calibri"/>
                          <a:ea typeface="Calibri"/>
                          <a:cs typeface="B Nazanin"/>
                        </a:rPr>
                        <a:t>اشراف راهبردی و مدیریتی</a:t>
                      </a:r>
                      <a:endParaRPr lang="en-US" sz="1600" dirty="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852627">
                <a:tc>
                  <a:txBody>
                    <a:bodyPr/>
                    <a:lstStyle/>
                    <a:p>
                      <a:pPr marL="71755" marR="71755" algn="r" rtl="1">
                        <a:lnSpc>
                          <a:spcPct val="115000"/>
                        </a:lnSpc>
                        <a:spcAft>
                          <a:spcPts val="0"/>
                        </a:spcAft>
                      </a:pPr>
                      <a:r>
                        <a:rPr lang="fa-IR" sz="700">
                          <a:solidFill>
                            <a:srgbClr val="002060"/>
                          </a:solidFill>
                          <a:latin typeface="Calibri"/>
                          <a:ea typeface="Calibri"/>
                          <a:cs typeface="B Nazanin"/>
                        </a:rPr>
                        <a:t>ردیف</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700" dirty="0">
                          <a:solidFill>
                            <a:srgbClr val="002060"/>
                          </a:solidFill>
                          <a:latin typeface="Calibri"/>
                          <a:ea typeface="Calibri"/>
                          <a:cs typeface="B Nazanin"/>
                        </a:rPr>
                        <a:t>    اهداف</a:t>
                      </a:r>
                      <a:endParaRPr lang="en-US" sz="700" dirty="0">
                        <a:solidFill>
                          <a:srgbClr val="002060"/>
                        </a:solidFill>
                        <a:latin typeface="Calibri"/>
                        <a:ea typeface="Calibri"/>
                        <a:cs typeface="Arial"/>
                      </a:endParaRPr>
                    </a:p>
                    <a:p>
                      <a:pPr algn="r" rtl="1">
                        <a:lnSpc>
                          <a:spcPct val="115000"/>
                        </a:lnSpc>
                        <a:spcAft>
                          <a:spcPts val="0"/>
                        </a:spcAft>
                      </a:pPr>
                      <a:r>
                        <a:rPr lang="fa-IR" sz="700" dirty="0">
                          <a:solidFill>
                            <a:srgbClr val="002060"/>
                          </a:solidFill>
                          <a:latin typeface="Calibri"/>
                          <a:ea typeface="Calibri"/>
                          <a:cs typeface="B Nazanin"/>
                        </a:rPr>
                        <a:t>واژه</a:t>
                      </a:r>
                      <a:endParaRPr lang="en-US" sz="700" dirty="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اعلام حضور</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شناخت محیط</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اطلاع رسانی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تقویت ارتباطات</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ترغیب و تشویق</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جهت دهی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ایجاد آمادگی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پیشگیری و ....</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کشف و شناسایی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جمع آوری اطلاعات</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تحقیق موضوعی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a:solidFill>
                            <a:srgbClr val="002060"/>
                          </a:solidFill>
                          <a:latin typeface="Calibri"/>
                          <a:ea typeface="Calibri"/>
                          <a:cs typeface="B Nazanin"/>
                        </a:rPr>
                        <a:t>رسیدگی به گزارشات</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پیگیری ابلاغیات</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کسب تجربه</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پرسش و پاسخ</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تهیه گزارش</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تطبق با اهداف و... </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a:solidFill>
                            <a:srgbClr val="002060"/>
                          </a:solidFill>
                          <a:latin typeface="Calibri"/>
                          <a:ea typeface="Calibri"/>
                          <a:cs typeface="B Nazanin"/>
                        </a:rPr>
                        <a:t>مقایسه و اندازه گیری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تجزیه و تحلیل</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ارزیابی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ارزشیابی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قضاوت</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داوری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کنترل</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تصفیه و پاکسازی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اصلاح</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بهبود</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بازنگری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ساماندهی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استاندارد سازی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ارتقاء وضعیت</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fa-IR" sz="500" b="1">
                          <a:solidFill>
                            <a:srgbClr val="002060"/>
                          </a:solidFill>
                          <a:latin typeface="Calibri"/>
                          <a:ea typeface="Calibri"/>
                          <a:cs typeface="B Nazanin"/>
                        </a:rPr>
                        <a:t>الگوشازی</a:t>
                      </a:r>
                      <a:endParaRPr lang="en-US" sz="700">
                        <a:solidFill>
                          <a:srgbClr val="002060"/>
                        </a:solidFill>
                        <a:latin typeface="Calibri"/>
                        <a:ea typeface="Calibri"/>
                        <a:cs typeface="Arial"/>
                      </a:endParaRPr>
                    </a:p>
                  </a:txBody>
                  <a:tcPr marL="41212" marR="412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78">
                <a:tc>
                  <a:txBody>
                    <a:bodyPr/>
                    <a:lstStyle/>
                    <a:p>
                      <a:pPr algn="ctr" rtl="1">
                        <a:lnSpc>
                          <a:spcPct val="115000"/>
                        </a:lnSpc>
                        <a:spcAft>
                          <a:spcPts val="0"/>
                        </a:spcAft>
                      </a:pPr>
                      <a:r>
                        <a:rPr lang="fa-IR" sz="700">
                          <a:solidFill>
                            <a:srgbClr val="002060"/>
                          </a:solidFill>
                          <a:latin typeface="Calibri"/>
                          <a:ea typeface="Calibri"/>
                          <a:cs typeface="B Nazanin"/>
                        </a:rPr>
                        <a:t>1</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b="1">
                          <a:solidFill>
                            <a:srgbClr val="002060"/>
                          </a:solidFill>
                          <a:latin typeface="Calibri"/>
                          <a:ea typeface="Calibri"/>
                          <a:cs typeface="B Nazanin"/>
                        </a:rPr>
                        <a:t>بازدید</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123">
                <a:tc>
                  <a:txBody>
                    <a:bodyPr/>
                    <a:lstStyle/>
                    <a:p>
                      <a:pPr algn="ctr" rtl="1">
                        <a:lnSpc>
                          <a:spcPct val="115000"/>
                        </a:lnSpc>
                        <a:spcAft>
                          <a:spcPts val="0"/>
                        </a:spcAft>
                      </a:pPr>
                      <a:r>
                        <a:rPr lang="fa-IR" sz="700">
                          <a:solidFill>
                            <a:srgbClr val="002060"/>
                          </a:solidFill>
                          <a:latin typeface="Calibri"/>
                          <a:ea typeface="Calibri"/>
                          <a:cs typeface="B Nazanin"/>
                        </a:rPr>
                        <a:t>2</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b="1">
                          <a:solidFill>
                            <a:srgbClr val="002060"/>
                          </a:solidFill>
                          <a:latin typeface="Calibri"/>
                          <a:ea typeface="Calibri"/>
                          <a:cs typeface="B Nazanin"/>
                        </a:rPr>
                        <a:t>سرکشی</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301">
                <a:tc>
                  <a:txBody>
                    <a:bodyPr/>
                    <a:lstStyle/>
                    <a:p>
                      <a:pPr algn="ctr" rtl="1">
                        <a:lnSpc>
                          <a:spcPct val="115000"/>
                        </a:lnSpc>
                        <a:spcAft>
                          <a:spcPts val="0"/>
                        </a:spcAft>
                      </a:pPr>
                      <a:r>
                        <a:rPr lang="fa-IR" sz="700">
                          <a:solidFill>
                            <a:srgbClr val="002060"/>
                          </a:solidFill>
                          <a:latin typeface="Calibri"/>
                          <a:ea typeface="Calibri"/>
                          <a:cs typeface="B Nazanin"/>
                        </a:rPr>
                        <a:t>3</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b="1">
                          <a:solidFill>
                            <a:srgbClr val="002060"/>
                          </a:solidFill>
                          <a:latin typeface="Calibri"/>
                          <a:ea typeface="Calibri"/>
                          <a:cs typeface="B Nazanin"/>
                        </a:rPr>
                        <a:t>بازرسی</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980">
                <a:tc>
                  <a:txBody>
                    <a:bodyPr/>
                    <a:lstStyle/>
                    <a:p>
                      <a:pPr algn="ctr" rtl="1">
                        <a:lnSpc>
                          <a:spcPct val="115000"/>
                        </a:lnSpc>
                        <a:spcAft>
                          <a:spcPts val="0"/>
                        </a:spcAft>
                      </a:pPr>
                      <a:r>
                        <a:rPr lang="fa-IR" sz="700">
                          <a:solidFill>
                            <a:srgbClr val="002060"/>
                          </a:solidFill>
                          <a:latin typeface="Calibri"/>
                          <a:ea typeface="Calibri"/>
                          <a:cs typeface="B Nazanin"/>
                        </a:rPr>
                        <a:t>4</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b="1">
                          <a:solidFill>
                            <a:srgbClr val="002060"/>
                          </a:solidFill>
                          <a:latin typeface="Calibri"/>
                          <a:ea typeface="Calibri"/>
                          <a:cs typeface="B Nazanin"/>
                        </a:rPr>
                        <a:t>پایش</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417">
                <a:tc>
                  <a:txBody>
                    <a:bodyPr/>
                    <a:lstStyle/>
                    <a:p>
                      <a:pPr algn="ctr" rtl="1">
                        <a:lnSpc>
                          <a:spcPct val="115000"/>
                        </a:lnSpc>
                        <a:spcAft>
                          <a:spcPts val="0"/>
                        </a:spcAft>
                      </a:pPr>
                      <a:r>
                        <a:rPr lang="fa-IR" sz="700">
                          <a:solidFill>
                            <a:srgbClr val="002060"/>
                          </a:solidFill>
                          <a:latin typeface="Calibri"/>
                          <a:ea typeface="Calibri"/>
                          <a:cs typeface="B Nazanin"/>
                        </a:rPr>
                        <a:t>5</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b="1" dirty="0">
                          <a:solidFill>
                            <a:srgbClr val="002060"/>
                          </a:solidFill>
                          <a:latin typeface="Calibri"/>
                          <a:ea typeface="Calibri"/>
                          <a:cs typeface="B Nazanin"/>
                        </a:rPr>
                        <a:t>یابش</a:t>
                      </a:r>
                      <a:endParaRPr lang="en-US" sz="700" dirty="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38">
                <a:tc>
                  <a:txBody>
                    <a:bodyPr/>
                    <a:lstStyle/>
                    <a:p>
                      <a:pPr algn="ctr" rtl="1">
                        <a:lnSpc>
                          <a:spcPct val="115000"/>
                        </a:lnSpc>
                        <a:spcAft>
                          <a:spcPts val="0"/>
                        </a:spcAft>
                      </a:pPr>
                      <a:r>
                        <a:rPr lang="fa-IR" sz="700">
                          <a:solidFill>
                            <a:srgbClr val="002060"/>
                          </a:solidFill>
                          <a:latin typeface="Calibri"/>
                          <a:ea typeface="Calibri"/>
                          <a:cs typeface="B Nazanin"/>
                        </a:rPr>
                        <a:t>6</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b="1" dirty="0">
                          <a:solidFill>
                            <a:srgbClr val="002060"/>
                          </a:solidFill>
                          <a:latin typeface="Calibri"/>
                          <a:ea typeface="Calibri"/>
                          <a:cs typeface="B Nazanin"/>
                        </a:rPr>
                        <a:t>یاوری</a:t>
                      </a:r>
                      <a:endParaRPr lang="en-US" sz="700" dirty="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6">
                <a:tc>
                  <a:txBody>
                    <a:bodyPr/>
                    <a:lstStyle/>
                    <a:p>
                      <a:pPr algn="ctr" rtl="1">
                        <a:lnSpc>
                          <a:spcPct val="115000"/>
                        </a:lnSpc>
                        <a:spcAft>
                          <a:spcPts val="0"/>
                        </a:spcAft>
                      </a:pPr>
                      <a:r>
                        <a:rPr lang="fa-IR" sz="700">
                          <a:solidFill>
                            <a:srgbClr val="002060"/>
                          </a:solidFill>
                          <a:latin typeface="Calibri"/>
                          <a:ea typeface="Calibri"/>
                          <a:cs typeface="B Nazanin"/>
                        </a:rPr>
                        <a:t>7</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b="1" dirty="0">
                          <a:solidFill>
                            <a:srgbClr val="002060"/>
                          </a:solidFill>
                          <a:latin typeface="Calibri"/>
                          <a:ea typeface="Calibri"/>
                          <a:cs typeface="B Nazanin"/>
                        </a:rPr>
                        <a:t>پالایش</a:t>
                      </a:r>
                      <a:endParaRPr lang="en-US" sz="700" dirty="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45">
                <a:tc>
                  <a:txBody>
                    <a:bodyPr/>
                    <a:lstStyle/>
                    <a:p>
                      <a:pPr algn="ctr" rtl="1">
                        <a:lnSpc>
                          <a:spcPct val="115000"/>
                        </a:lnSpc>
                        <a:spcAft>
                          <a:spcPts val="0"/>
                        </a:spcAft>
                      </a:pPr>
                      <a:r>
                        <a:rPr lang="fa-IR" sz="700">
                          <a:solidFill>
                            <a:srgbClr val="002060"/>
                          </a:solidFill>
                          <a:latin typeface="Calibri"/>
                          <a:ea typeface="Calibri"/>
                          <a:cs typeface="B Nazanin"/>
                        </a:rPr>
                        <a:t>8</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b="1" dirty="0">
                          <a:solidFill>
                            <a:srgbClr val="002060"/>
                          </a:solidFill>
                          <a:latin typeface="Calibri"/>
                          <a:ea typeface="Calibri"/>
                          <a:cs typeface="B Nazanin"/>
                        </a:rPr>
                        <a:t>ارزیابی</a:t>
                      </a:r>
                      <a:endParaRPr lang="en-US" sz="700" dirty="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73">
                <a:tc>
                  <a:txBody>
                    <a:bodyPr/>
                    <a:lstStyle/>
                    <a:p>
                      <a:pPr algn="ctr" rtl="1">
                        <a:lnSpc>
                          <a:spcPct val="115000"/>
                        </a:lnSpc>
                        <a:spcAft>
                          <a:spcPts val="0"/>
                        </a:spcAft>
                      </a:pPr>
                      <a:r>
                        <a:rPr lang="fa-IR" sz="700">
                          <a:solidFill>
                            <a:srgbClr val="002060"/>
                          </a:solidFill>
                          <a:latin typeface="Calibri"/>
                          <a:ea typeface="Calibri"/>
                          <a:cs typeface="B Nazanin"/>
                        </a:rPr>
                        <a:t>9</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b="1" dirty="0">
                          <a:solidFill>
                            <a:srgbClr val="002060"/>
                          </a:solidFill>
                          <a:latin typeface="Calibri"/>
                          <a:ea typeface="Calibri"/>
                          <a:cs typeface="B Nazanin"/>
                        </a:rPr>
                        <a:t>ارزشیابی</a:t>
                      </a:r>
                      <a:endParaRPr lang="en-US" sz="700" dirty="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51">
                <a:tc>
                  <a:txBody>
                    <a:bodyPr/>
                    <a:lstStyle/>
                    <a:p>
                      <a:pPr algn="ctr" rtl="1">
                        <a:lnSpc>
                          <a:spcPct val="115000"/>
                        </a:lnSpc>
                        <a:spcAft>
                          <a:spcPts val="0"/>
                        </a:spcAft>
                      </a:pPr>
                      <a:r>
                        <a:rPr lang="fa-IR" sz="700">
                          <a:solidFill>
                            <a:srgbClr val="002060"/>
                          </a:solidFill>
                          <a:latin typeface="Calibri"/>
                          <a:ea typeface="Calibri"/>
                          <a:cs typeface="B Nazanin"/>
                        </a:rPr>
                        <a:t>10</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b="1" dirty="0">
                          <a:solidFill>
                            <a:srgbClr val="002060"/>
                          </a:solidFill>
                          <a:latin typeface="Calibri"/>
                          <a:ea typeface="Calibri"/>
                          <a:cs typeface="B Nazanin"/>
                        </a:rPr>
                        <a:t>حسابرسی</a:t>
                      </a:r>
                      <a:endParaRPr lang="en-US" sz="700" dirty="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980">
                <a:tc>
                  <a:txBody>
                    <a:bodyPr/>
                    <a:lstStyle/>
                    <a:p>
                      <a:pPr algn="ctr" rtl="1">
                        <a:lnSpc>
                          <a:spcPct val="115000"/>
                        </a:lnSpc>
                        <a:spcAft>
                          <a:spcPts val="0"/>
                        </a:spcAft>
                      </a:pPr>
                      <a:r>
                        <a:rPr lang="fa-IR" sz="700">
                          <a:solidFill>
                            <a:srgbClr val="002060"/>
                          </a:solidFill>
                          <a:latin typeface="Calibri"/>
                          <a:ea typeface="Calibri"/>
                          <a:cs typeface="B Nazanin"/>
                        </a:rPr>
                        <a:t>11</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500" b="1" dirty="0">
                          <a:solidFill>
                            <a:srgbClr val="002060"/>
                          </a:solidFill>
                          <a:latin typeface="Calibri"/>
                          <a:ea typeface="Calibri"/>
                          <a:cs typeface="B Nazanin"/>
                        </a:rPr>
                        <a:t>مدیریت رسی</a:t>
                      </a:r>
                      <a:endParaRPr lang="en-US" sz="700" dirty="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700">
                          <a:solidFill>
                            <a:srgbClr val="002060"/>
                          </a:solidFill>
                          <a:latin typeface="Calibri"/>
                          <a:ea typeface="Calibri"/>
                          <a:cs typeface="B Nazanin"/>
                        </a:rPr>
                        <a:t>*</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569">
                <a:tc>
                  <a:txBody>
                    <a:bodyPr/>
                    <a:lstStyle/>
                    <a:p>
                      <a:pPr algn="ctr" rtl="1">
                        <a:lnSpc>
                          <a:spcPct val="115000"/>
                        </a:lnSpc>
                        <a:spcAft>
                          <a:spcPts val="0"/>
                        </a:spcAft>
                      </a:pPr>
                      <a:r>
                        <a:rPr lang="fa-IR" sz="700">
                          <a:solidFill>
                            <a:srgbClr val="002060"/>
                          </a:solidFill>
                          <a:latin typeface="Calibri"/>
                          <a:ea typeface="Calibri"/>
                          <a:cs typeface="B Nazanin"/>
                        </a:rPr>
                        <a:t>12</a:t>
                      </a: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586">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700">
                        <a:solidFill>
                          <a:srgbClr val="002060"/>
                        </a:solidFill>
                        <a:latin typeface="Calibri"/>
                        <a:ea typeface="Calibri"/>
                        <a:cs typeface="Arial"/>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700" dirty="0">
                        <a:solidFill>
                          <a:srgbClr val="002060"/>
                        </a:solidFill>
                        <a:latin typeface="Calibri"/>
                        <a:ea typeface="Calibri"/>
                        <a:cs typeface="B Nazanin"/>
                      </a:endParaRPr>
                    </a:p>
                  </a:txBody>
                  <a:tcPr marL="41212" marR="41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468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8"/>
          <p:cNvSpPr txBox="1">
            <a:spLocks/>
          </p:cNvSpPr>
          <p:nvPr/>
        </p:nvSpPr>
        <p:spPr bwMode="auto">
          <a:xfrm>
            <a:off x="2357422" y="1500174"/>
            <a:ext cx="6562725" cy="830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9" name="Rectangle 8"/>
          <p:cNvSpPr/>
          <p:nvPr/>
        </p:nvSpPr>
        <p:spPr>
          <a:xfrm>
            <a:off x="2714612" y="2485621"/>
            <a:ext cx="6143668" cy="2800767"/>
          </a:xfrm>
          <a:prstGeom prst="rect">
            <a:avLst/>
          </a:prstGeom>
        </p:spPr>
        <p:txBody>
          <a:bodyPr wrap="square">
            <a:spAutoFit/>
          </a:bodyPr>
          <a:lstStyle/>
          <a:p>
            <a:r>
              <a:rPr lang="fa-IR" sz="8800" b="1" dirty="0" smtClean="0">
                <a:solidFill>
                  <a:srgbClr val="C00000"/>
                </a:solidFill>
                <a:cs typeface="B Nazanin" pitchFamily="2" charset="-78"/>
              </a:rPr>
              <a:t>بخش دوم:</a:t>
            </a:r>
          </a:p>
          <a:p>
            <a:pPr algn="ctr"/>
            <a:r>
              <a:rPr lang="fa-IR" sz="8800" b="1" dirty="0" smtClean="0">
                <a:solidFill>
                  <a:srgbClr val="C00000"/>
                </a:solidFill>
                <a:cs typeface="B Nazanin" pitchFamily="2" charset="-78"/>
              </a:rPr>
              <a:t>    </a:t>
            </a:r>
            <a:r>
              <a:rPr lang="fa-IR" sz="8800" b="1" dirty="0" smtClean="0">
                <a:solidFill>
                  <a:srgbClr val="00B0F0"/>
                </a:solidFill>
                <a:cs typeface="B Nazanin" pitchFamily="2" charset="-78"/>
              </a:rPr>
              <a:t>برداشت کلی</a:t>
            </a:r>
            <a:endParaRPr lang="fa-IR" sz="8800" b="1" dirty="0">
              <a:solidFill>
                <a:srgbClr val="00B0F0"/>
              </a:solidFill>
              <a:cs typeface="B Nazanin" pitchFamily="2" charset="-78"/>
            </a:endParaRPr>
          </a:p>
        </p:txBody>
      </p:sp>
      <p:pic>
        <p:nvPicPr>
          <p:cNvPr id="5" name="Picture 4" descr="Congratulations"/>
          <p:cNvPicPr/>
          <p:nvPr/>
        </p:nvPicPr>
        <p:blipFill>
          <a:blip r:embed="rId3"/>
          <a:srcRect/>
          <a:stretch>
            <a:fillRect/>
          </a:stretch>
        </p:blipFill>
        <p:spPr bwMode="auto">
          <a:xfrm>
            <a:off x="214282" y="1831993"/>
            <a:ext cx="2357454" cy="4168775"/>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hattati_7_20070922_1842387383.jpg"/>
          <p:cNvPicPr>
            <a:picLocks noChangeAspect="1"/>
          </p:cNvPicPr>
          <p:nvPr/>
        </p:nvPicPr>
        <p:blipFill>
          <a:blip r:embed="rId3" cstate="print">
            <a:clrChange>
              <a:clrFrom>
                <a:srgbClr val="FFFFFF"/>
              </a:clrFrom>
              <a:clrTo>
                <a:srgbClr val="FFFFFF">
                  <a:alpha val="0"/>
                </a:srgbClr>
              </a:clrTo>
            </a:clrChange>
          </a:blip>
          <a:stretch>
            <a:fillRect/>
          </a:stretch>
        </p:blipFill>
        <p:spPr>
          <a:xfrm rot="21226733">
            <a:off x="359479" y="787004"/>
            <a:ext cx="8085605" cy="55779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اهداف چرخه اشراف:</a:t>
            </a:r>
            <a:endParaRPr lang="fa-IR" dirty="0"/>
          </a:p>
        </p:txBody>
      </p:sp>
      <p:sp>
        <p:nvSpPr>
          <p:cNvPr id="5" name="Rectangle 4"/>
          <p:cNvSpPr/>
          <p:nvPr/>
        </p:nvSpPr>
        <p:spPr>
          <a:xfrm>
            <a:off x="0" y="1571612"/>
            <a:ext cx="8929718" cy="5632311"/>
          </a:xfrm>
          <a:prstGeom prst="rect">
            <a:avLst/>
          </a:prstGeom>
        </p:spPr>
        <p:txBody>
          <a:bodyPr wrap="square" numCol="3">
            <a:spAutoFit/>
          </a:bodyPr>
          <a:lstStyle/>
          <a:p>
            <a:pPr>
              <a:buFont typeface="Wingdings" pitchFamily="2" charset="2"/>
              <a:buChar char="§"/>
            </a:pPr>
            <a:r>
              <a:rPr lang="fa-IR" sz="3600" dirty="0" smtClean="0">
                <a:solidFill>
                  <a:schemeClr val="accent6">
                    <a:lumMod val="50000"/>
                  </a:schemeClr>
                </a:solidFill>
              </a:rPr>
              <a:t>استاندارد سازی</a:t>
            </a:r>
          </a:p>
          <a:p>
            <a:pPr>
              <a:buFont typeface="Wingdings" pitchFamily="2" charset="2"/>
              <a:buChar char="§"/>
            </a:pPr>
            <a:r>
              <a:rPr lang="fa-IR" sz="3600" dirty="0" smtClean="0">
                <a:solidFill>
                  <a:schemeClr val="accent6">
                    <a:lumMod val="50000"/>
                  </a:schemeClr>
                </a:solidFill>
              </a:rPr>
              <a:t>اطلاع رسانی</a:t>
            </a:r>
          </a:p>
          <a:p>
            <a:pPr>
              <a:buFont typeface="Wingdings" pitchFamily="2" charset="2"/>
              <a:buChar char="§"/>
            </a:pPr>
            <a:r>
              <a:rPr lang="fa-IR" sz="3600" dirty="0" smtClean="0">
                <a:solidFill>
                  <a:schemeClr val="accent6">
                    <a:lumMod val="50000"/>
                  </a:schemeClr>
                </a:solidFill>
              </a:rPr>
              <a:t>جمع آوری و کسب اطلاعات</a:t>
            </a:r>
          </a:p>
          <a:p>
            <a:pPr>
              <a:buFont typeface="Wingdings" pitchFamily="2" charset="2"/>
              <a:buChar char="§"/>
            </a:pPr>
            <a:r>
              <a:rPr lang="fa-IR" sz="3600" dirty="0" smtClean="0">
                <a:solidFill>
                  <a:schemeClr val="accent6">
                    <a:lumMod val="50000"/>
                  </a:schemeClr>
                </a:solidFill>
              </a:rPr>
              <a:t>کمک به فرآیند آینده پژوهی</a:t>
            </a:r>
          </a:p>
          <a:p>
            <a:pPr>
              <a:buFont typeface="Wingdings" pitchFamily="2" charset="2"/>
              <a:buChar char="§"/>
            </a:pPr>
            <a:r>
              <a:rPr lang="fa-IR" sz="3600" dirty="0" smtClean="0">
                <a:solidFill>
                  <a:schemeClr val="accent6">
                    <a:lumMod val="50000"/>
                  </a:schemeClr>
                </a:solidFill>
              </a:rPr>
              <a:t>کمک به ساختن آینده سازمان</a:t>
            </a:r>
          </a:p>
          <a:p>
            <a:pPr>
              <a:buFont typeface="Wingdings" pitchFamily="2" charset="2"/>
              <a:buChar char="§"/>
            </a:pPr>
            <a:endParaRPr lang="fa-IR" sz="3600" dirty="0" smtClean="0">
              <a:solidFill>
                <a:schemeClr val="accent6">
                  <a:lumMod val="50000"/>
                </a:schemeClr>
              </a:solidFill>
            </a:endParaRPr>
          </a:p>
          <a:p>
            <a:pPr>
              <a:buFont typeface="Wingdings" pitchFamily="2" charset="2"/>
              <a:buChar char="§"/>
            </a:pPr>
            <a:endParaRPr lang="fa-IR" sz="3600" dirty="0" smtClean="0">
              <a:solidFill>
                <a:schemeClr val="accent6">
                  <a:lumMod val="50000"/>
                </a:schemeClr>
              </a:solidFill>
            </a:endParaRPr>
          </a:p>
          <a:p>
            <a:pPr>
              <a:buFont typeface="Wingdings" pitchFamily="2" charset="2"/>
              <a:buChar char="§"/>
            </a:pPr>
            <a:r>
              <a:rPr lang="fa-IR" sz="3600" dirty="0" smtClean="0">
                <a:solidFill>
                  <a:schemeClr val="accent6">
                    <a:lumMod val="50000"/>
                  </a:schemeClr>
                </a:solidFill>
                <a:latin typeface="B Mehr"/>
              </a:rPr>
              <a:t>تصفیه کردن</a:t>
            </a:r>
          </a:p>
          <a:p>
            <a:pPr>
              <a:buFont typeface="Wingdings" pitchFamily="2" charset="2"/>
              <a:buChar char="§"/>
            </a:pPr>
            <a:r>
              <a:rPr lang="fa-IR" sz="3600" dirty="0" smtClean="0">
                <a:solidFill>
                  <a:schemeClr val="accent6">
                    <a:lumMod val="50000"/>
                  </a:schemeClr>
                </a:solidFill>
                <a:latin typeface="B Mehr"/>
              </a:rPr>
              <a:t>پاک کردن</a:t>
            </a:r>
          </a:p>
          <a:p>
            <a:pPr>
              <a:buFont typeface="Wingdings" pitchFamily="2" charset="2"/>
              <a:buChar char="§"/>
            </a:pPr>
            <a:r>
              <a:rPr lang="fa-IR" sz="3600" dirty="0" smtClean="0">
                <a:solidFill>
                  <a:schemeClr val="accent6">
                    <a:lumMod val="50000"/>
                  </a:schemeClr>
                </a:solidFill>
              </a:rPr>
              <a:t>اندازه گیری</a:t>
            </a:r>
          </a:p>
          <a:p>
            <a:pPr>
              <a:buFont typeface="Wingdings" pitchFamily="2" charset="2"/>
              <a:buChar char="§"/>
            </a:pPr>
            <a:r>
              <a:rPr lang="fa-IR" sz="3600" dirty="0" smtClean="0">
                <a:solidFill>
                  <a:schemeClr val="accent6">
                    <a:lumMod val="50000"/>
                  </a:schemeClr>
                </a:solidFill>
              </a:rPr>
              <a:t>پالایش</a:t>
            </a:r>
          </a:p>
          <a:p>
            <a:pPr>
              <a:buFont typeface="Wingdings" pitchFamily="2" charset="2"/>
              <a:buChar char="§"/>
            </a:pPr>
            <a:r>
              <a:rPr lang="fa-IR" sz="3600" dirty="0" smtClean="0">
                <a:solidFill>
                  <a:schemeClr val="accent6">
                    <a:lumMod val="50000"/>
                  </a:schemeClr>
                </a:solidFill>
              </a:rPr>
              <a:t>رسیدگی کردن</a:t>
            </a:r>
          </a:p>
          <a:p>
            <a:pPr>
              <a:buFont typeface="Wingdings" pitchFamily="2" charset="2"/>
              <a:buChar char="§"/>
            </a:pPr>
            <a:r>
              <a:rPr lang="fa-IR" sz="3600" dirty="0" smtClean="0">
                <a:solidFill>
                  <a:schemeClr val="accent6">
                    <a:lumMod val="50000"/>
                  </a:schemeClr>
                </a:solidFill>
                <a:latin typeface="B Mehr"/>
              </a:rPr>
              <a:t>مقایسه کردن</a:t>
            </a:r>
          </a:p>
          <a:p>
            <a:pPr>
              <a:buFont typeface="Wingdings" pitchFamily="2" charset="2"/>
              <a:buChar char="§"/>
            </a:pPr>
            <a:r>
              <a:rPr lang="fa-IR" sz="3600" dirty="0" smtClean="0">
                <a:solidFill>
                  <a:schemeClr val="accent6">
                    <a:lumMod val="50000"/>
                  </a:schemeClr>
                </a:solidFill>
                <a:latin typeface="B Mehr"/>
              </a:rPr>
              <a:t>بازنگری کردن</a:t>
            </a:r>
          </a:p>
          <a:p>
            <a:pPr>
              <a:buFont typeface="Wingdings" pitchFamily="2" charset="2"/>
              <a:buChar char="§"/>
            </a:pPr>
            <a:r>
              <a:rPr lang="fa-IR" sz="3600" dirty="0" smtClean="0">
                <a:solidFill>
                  <a:schemeClr val="accent6">
                    <a:lumMod val="50000"/>
                  </a:schemeClr>
                </a:solidFill>
                <a:latin typeface="B Mehr"/>
              </a:rPr>
              <a:t>بهبود بخشیدن</a:t>
            </a:r>
          </a:p>
          <a:p>
            <a:pPr>
              <a:buFont typeface="Wingdings" pitchFamily="2" charset="2"/>
              <a:buChar char="§"/>
            </a:pPr>
            <a:endParaRPr lang="fa-IR" sz="3600" dirty="0" smtClean="0">
              <a:solidFill>
                <a:schemeClr val="accent6">
                  <a:lumMod val="50000"/>
                </a:schemeClr>
              </a:solidFill>
              <a:latin typeface="B Mehr"/>
            </a:endParaRPr>
          </a:p>
          <a:p>
            <a:pPr>
              <a:buFont typeface="Wingdings" pitchFamily="2" charset="2"/>
              <a:buChar char="§"/>
            </a:pPr>
            <a:endParaRPr lang="fa-IR" sz="3600" dirty="0" smtClean="0">
              <a:solidFill>
                <a:schemeClr val="accent6">
                  <a:lumMod val="50000"/>
                </a:schemeClr>
              </a:solidFill>
              <a:latin typeface="B Mehr"/>
            </a:endParaRPr>
          </a:p>
          <a:p>
            <a:pPr>
              <a:buFont typeface="Wingdings" pitchFamily="2" charset="2"/>
              <a:buChar char="§"/>
            </a:pPr>
            <a:r>
              <a:rPr lang="fa-IR" sz="3600" dirty="0" smtClean="0">
                <a:solidFill>
                  <a:schemeClr val="accent6">
                    <a:lumMod val="50000"/>
                  </a:schemeClr>
                </a:solidFill>
                <a:latin typeface="B Mehr"/>
              </a:rPr>
              <a:t>ارتقاء بهره وری</a:t>
            </a:r>
          </a:p>
          <a:p>
            <a:pPr>
              <a:buFont typeface="Wingdings" pitchFamily="2" charset="2"/>
              <a:buChar char="§"/>
            </a:pPr>
            <a:r>
              <a:rPr lang="fa-IR" sz="3600" dirty="0" smtClean="0">
                <a:solidFill>
                  <a:schemeClr val="accent6">
                    <a:lumMod val="50000"/>
                  </a:schemeClr>
                </a:solidFill>
                <a:latin typeface="B Mehr"/>
              </a:rPr>
              <a:t>ساماندهی اوضاع</a:t>
            </a:r>
          </a:p>
          <a:p>
            <a:pPr>
              <a:buFont typeface="Wingdings" pitchFamily="2" charset="2"/>
              <a:buChar char="§"/>
            </a:pPr>
            <a:r>
              <a:rPr lang="fa-IR" sz="3600" dirty="0" smtClean="0">
                <a:solidFill>
                  <a:schemeClr val="accent6">
                    <a:lumMod val="50000"/>
                  </a:schemeClr>
                </a:solidFill>
                <a:latin typeface="B Mehr"/>
              </a:rPr>
              <a:t>هدایت کردن</a:t>
            </a:r>
          </a:p>
          <a:p>
            <a:pPr>
              <a:buFont typeface="Wingdings" pitchFamily="2" charset="2"/>
              <a:buChar char="§"/>
            </a:pPr>
            <a:r>
              <a:rPr lang="fa-IR" sz="3600" dirty="0" smtClean="0">
                <a:solidFill>
                  <a:schemeClr val="accent6">
                    <a:lumMod val="50000"/>
                  </a:schemeClr>
                </a:solidFill>
                <a:latin typeface="B Mehr"/>
              </a:rPr>
              <a:t>کشف و شناسایی</a:t>
            </a:r>
          </a:p>
          <a:p>
            <a:pPr>
              <a:buFont typeface="Wingdings" pitchFamily="2" charset="2"/>
              <a:buChar char="§"/>
            </a:pPr>
            <a:r>
              <a:rPr lang="fa-IR" sz="3600" dirty="0" smtClean="0">
                <a:solidFill>
                  <a:schemeClr val="accent6">
                    <a:lumMod val="50000"/>
                  </a:schemeClr>
                </a:solidFill>
                <a:latin typeface="B Mehr"/>
              </a:rPr>
              <a:t>اصلاح امور</a:t>
            </a:r>
          </a:p>
          <a:p>
            <a:pPr>
              <a:buFont typeface="Wingdings" pitchFamily="2" charset="2"/>
              <a:buChar char="§"/>
            </a:pPr>
            <a:r>
              <a:rPr lang="fa-IR" sz="3600" dirty="0" smtClean="0">
                <a:solidFill>
                  <a:schemeClr val="accent6">
                    <a:lumMod val="50000"/>
                  </a:schemeClr>
                </a:solidFill>
              </a:rPr>
              <a:t>پیشگیری </a:t>
            </a:r>
          </a:p>
          <a:p>
            <a:pPr>
              <a:buFont typeface="Wingdings" pitchFamily="2" charset="2"/>
              <a:buChar char="§"/>
            </a:pPr>
            <a:r>
              <a:rPr lang="fa-IR" sz="3600" dirty="0" smtClean="0">
                <a:solidFill>
                  <a:schemeClr val="accent6">
                    <a:lumMod val="50000"/>
                  </a:schemeClr>
                </a:solidFill>
              </a:rPr>
              <a:t>الگو سازی</a:t>
            </a:r>
          </a:p>
          <a:p>
            <a:pPr>
              <a:buFont typeface="Wingdings" pitchFamily="2" charset="2"/>
              <a:buChar char="ü"/>
            </a:pPr>
            <a:endParaRPr lang="fa-IR" sz="3600" b="1" dirty="0" smtClean="0">
              <a:solidFill>
                <a:srgbClr val="C00000"/>
              </a:solidFill>
              <a:cs typeface="B Nazanin" pitchFamily="2" charset="-78"/>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انواع روش های قابل اجرا در چرخه اشراف:</a:t>
            </a:r>
            <a:endParaRPr lang="fa-IR" dirty="0"/>
          </a:p>
        </p:txBody>
      </p:sp>
      <p:sp>
        <p:nvSpPr>
          <p:cNvPr id="5" name="Rectangle 4"/>
          <p:cNvSpPr/>
          <p:nvPr/>
        </p:nvSpPr>
        <p:spPr>
          <a:xfrm>
            <a:off x="1071538" y="1440027"/>
            <a:ext cx="7858180" cy="5632311"/>
          </a:xfrm>
          <a:prstGeom prst="rect">
            <a:avLst/>
          </a:prstGeom>
        </p:spPr>
        <p:txBody>
          <a:bodyPr wrap="square">
            <a:spAutoFit/>
          </a:bodyPr>
          <a:lstStyle/>
          <a:p>
            <a:pPr>
              <a:buFont typeface="Wingdings" pitchFamily="2" charset="2"/>
              <a:buChar char="ü"/>
            </a:pPr>
            <a:r>
              <a:rPr lang="fa-IR" sz="3600" b="1" dirty="0" smtClean="0">
                <a:solidFill>
                  <a:schemeClr val="accent6">
                    <a:lumMod val="50000"/>
                  </a:schemeClr>
                </a:solidFill>
                <a:cs typeface="B Nazanin" pitchFamily="2" charset="-78"/>
              </a:rPr>
              <a:t>از نظر نحوه ارتباط: </a:t>
            </a:r>
            <a:r>
              <a:rPr lang="fa-IR" sz="3600" b="1" dirty="0" smtClean="0">
                <a:solidFill>
                  <a:srgbClr val="C00000"/>
                </a:solidFill>
                <a:cs typeface="B Nazanin" pitchFamily="2" charset="-78"/>
              </a:rPr>
              <a:t>مستقیم یا غیر مستقیم</a:t>
            </a:r>
          </a:p>
          <a:p>
            <a:pPr>
              <a:buFont typeface="Wingdings" pitchFamily="2" charset="2"/>
              <a:buChar char="ü"/>
            </a:pPr>
            <a:r>
              <a:rPr lang="fa-IR" sz="3600" b="1" dirty="0" smtClean="0">
                <a:solidFill>
                  <a:schemeClr val="accent6">
                    <a:lumMod val="50000"/>
                  </a:schemeClr>
                </a:solidFill>
                <a:cs typeface="B Nazanin" pitchFamily="2" charset="-78"/>
              </a:rPr>
              <a:t>از نظر نحوه حضور: </a:t>
            </a:r>
            <a:r>
              <a:rPr lang="fa-IR" sz="3600" b="1" dirty="0" smtClean="0">
                <a:solidFill>
                  <a:srgbClr val="C00000"/>
                </a:solidFill>
                <a:cs typeface="B Nazanin" pitchFamily="2" charset="-78"/>
              </a:rPr>
              <a:t>محسوس یا نا محسوس</a:t>
            </a:r>
          </a:p>
          <a:p>
            <a:pPr>
              <a:buFont typeface="Wingdings" pitchFamily="2" charset="2"/>
              <a:buChar char="ü"/>
            </a:pPr>
            <a:r>
              <a:rPr lang="fa-IR" sz="3600" b="1" dirty="0" smtClean="0">
                <a:solidFill>
                  <a:schemeClr val="accent6">
                    <a:lumMod val="50000"/>
                  </a:schemeClr>
                </a:solidFill>
                <a:cs typeface="B Nazanin" pitchFamily="2" charset="-78"/>
              </a:rPr>
              <a:t>از نظر برنامه ریزی: </a:t>
            </a:r>
            <a:r>
              <a:rPr lang="fa-IR" sz="3600" b="1" dirty="0" smtClean="0">
                <a:solidFill>
                  <a:srgbClr val="C00000"/>
                </a:solidFill>
                <a:cs typeface="B Nazanin" pitchFamily="2" charset="-78"/>
              </a:rPr>
              <a:t>منظم یا نا منظم</a:t>
            </a:r>
          </a:p>
          <a:p>
            <a:pPr>
              <a:buFont typeface="Wingdings" pitchFamily="2" charset="2"/>
              <a:buChar char="ü"/>
            </a:pPr>
            <a:r>
              <a:rPr lang="fa-IR" sz="3600" b="1" dirty="0" smtClean="0">
                <a:solidFill>
                  <a:schemeClr val="accent6">
                    <a:lumMod val="50000"/>
                  </a:schemeClr>
                </a:solidFill>
                <a:cs typeface="B Nazanin" pitchFamily="2" charset="-78"/>
              </a:rPr>
              <a:t>از نظر دامنه کار: </a:t>
            </a:r>
            <a:r>
              <a:rPr lang="fa-IR" sz="3600" b="1" dirty="0" smtClean="0">
                <a:solidFill>
                  <a:srgbClr val="C00000"/>
                </a:solidFill>
                <a:cs typeface="B Nazanin" pitchFamily="2" charset="-78"/>
              </a:rPr>
              <a:t>فراگیر یا محدود</a:t>
            </a:r>
          </a:p>
          <a:p>
            <a:pPr>
              <a:buFont typeface="Wingdings" pitchFamily="2" charset="2"/>
              <a:buChar char="ü"/>
            </a:pPr>
            <a:r>
              <a:rPr lang="fa-IR" sz="3600" b="1" dirty="0" smtClean="0">
                <a:solidFill>
                  <a:schemeClr val="accent6">
                    <a:lumMod val="50000"/>
                  </a:schemeClr>
                </a:solidFill>
                <a:cs typeface="B Nazanin" pitchFamily="2" charset="-78"/>
              </a:rPr>
              <a:t>از نظر سازمانی: </a:t>
            </a:r>
            <a:r>
              <a:rPr lang="fa-IR" sz="3600" b="1" dirty="0" smtClean="0">
                <a:solidFill>
                  <a:srgbClr val="C00000"/>
                </a:solidFill>
                <a:cs typeface="B Nazanin" pitchFamily="2" charset="-78"/>
              </a:rPr>
              <a:t>موضوعی یا عمومی</a:t>
            </a:r>
          </a:p>
          <a:p>
            <a:pPr>
              <a:buFont typeface="Wingdings" pitchFamily="2" charset="2"/>
              <a:buChar char="ü"/>
            </a:pPr>
            <a:r>
              <a:rPr lang="fa-IR" sz="3600" b="1" dirty="0" smtClean="0">
                <a:solidFill>
                  <a:schemeClr val="accent6">
                    <a:lumMod val="50000"/>
                  </a:schemeClr>
                </a:solidFill>
                <a:cs typeface="B Nazanin" pitchFamily="2" charset="-78"/>
              </a:rPr>
              <a:t>از نظر دستگاه مجری: </a:t>
            </a:r>
            <a:r>
              <a:rPr lang="fa-IR" sz="3600" b="1" dirty="0" smtClean="0">
                <a:solidFill>
                  <a:srgbClr val="C00000"/>
                </a:solidFill>
                <a:cs typeface="B Nazanin" pitchFamily="2" charset="-78"/>
              </a:rPr>
              <a:t>بیرونی یا درونی</a:t>
            </a:r>
          </a:p>
          <a:p>
            <a:pPr>
              <a:buFont typeface="Wingdings" pitchFamily="2" charset="2"/>
              <a:buChar char="ü"/>
            </a:pPr>
            <a:r>
              <a:rPr lang="fa-IR" sz="3600" b="1" dirty="0" smtClean="0">
                <a:solidFill>
                  <a:schemeClr val="accent6">
                    <a:lumMod val="50000"/>
                  </a:schemeClr>
                </a:solidFill>
                <a:cs typeface="B Nazanin" pitchFamily="2" charset="-78"/>
              </a:rPr>
              <a:t>از نظر ماهیت: </a:t>
            </a:r>
            <a:r>
              <a:rPr lang="fa-IR" sz="3600" b="1" dirty="0" smtClean="0">
                <a:solidFill>
                  <a:srgbClr val="C00000"/>
                </a:solidFill>
                <a:cs typeface="B Nazanin" pitchFamily="2" charset="-78"/>
              </a:rPr>
              <a:t>راهبردی، کاربردی و اجرایی</a:t>
            </a:r>
          </a:p>
          <a:p>
            <a:pPr>
              <a:buFont typeface="Wingdings" pitchFamily="2" charset="2"/>
              <a:buChar char="ü"/>
            </a:pPr>
            <a:r>
              <a:rPr lang="fa-IR" sz="3600" b="1" dirty="0" smtClean="0">
                <a:solidFill>
                  <a:schemeClr val="accent6">
                    <a:lumMod val="50000"/>
                  </a:schemeClr>
                </a:solidFill>
                <a:cs typeface="B Nazanin" pitchFamily="2" charset="-78"/>
              </a:rPr>
              <a:t>از نظر محتوایی: </a:t>
            </a:r>
            <a:r>
              <a:rPr lang="fa-IR" sz="3600" b="1" dirty="0" smtClean="0">
                <a:solidFill>
                  <a:srgbClr val="C00000"/>
                </a:solidFill>
                <a:cs typeface="B Nazanin" pitchFamily="2" charset="-78"/>
              </a:rPr>
              <a:t>کمی یا کیفی</a:t>
            </a:r>
          </a:p>
          <a:p>
            <a:pPr>
              <a:buFont typeface="Wingdings" pitchFamily="2" charset="2"/>
              <a:buChar char="ü"/>
            </a:pPr>
            <a:r>
              <a:rPr lang="fa-IR" sz="3600" b="1" dirty="0" smtClean="0">
                <a:solidFill>
                  <a:schemeClr val="accent6">
                    <a:lumMod val="50000"/>
                  </a:schemeClr>
                </a:solidFill>
                <a:cs typeface="B Nazanin" pitchFamily="2" charset="-78"/>
              </a:rPr>
              <a:t>از نظر کلی: </a:t>
            </a:r>
            <a:r>
              <a:rPr lang="fa-IR" sz="3600" b="1" dirty="0" smtClean="0">
                <a:solidFill>
                  <a:srgbClr val="C00000"/>
                </a:solidFill>
                <a:cs typeface="B Nazanin" pitchFamily="2" charset="-78"/>
              </a:rPr>
              <a:t>ترکیبی از دو یا چند روش</a:t>
            </a:r>
          </a:p>
          <a:p>
            <a:pPr>
              <a:buFont typeface="Wingdings" pitchFamily="2" charset="2"/>
              <a:buChar char="ü"/>
            </a:pPr>
            <a:endParaRPr lang="fa-IR" sz="3600" b="1" dirty="0" smtClean="0">
              <a:solidFill>
                <a:srgbClr val="C00000"/>
              </a:solidFill>
              <a:cs typeface="B Nazanin" pitchFamily="2" charset="-78"/>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5328" cy="792162"/>
          </a:xfrm>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فرایند ایجاد اشراف:</a:t>
            </a:r>
            <a:endParaRPr lang="fa-IR" dirty="0"/>
          </a:p>
        </p:txBody>
      </p:sp>
      <p:sp>
        <p:nvSpPr>
          <p:cNvPr id="5" name="Rectangle 4"/>
          <p:cNvSpPr/>
          <p:nvPr/>
        </p:nvSpPr>
        <p:spPr>
          <a:xfrm>
            <a:off x="357158" y="1428736"/>
            <a:ext cx="7858180" cy="6186309"/>
          </a:xfrm>
          <a:prstGeom prst="rect">
            <a:avLst/>
          </a:prstGeom>
        </p:spPr>
        <p:txBody>
          <a:bodyPr wrap="square">
            <a:spAutoFit/>
          </a:bodyPr>
          <a:lstStyle/>
          <a:p>
            <a:pPr>
              <a:buFont typeface="Wingdings" pitchFamily="2" charset="2"/>
              <a:buChar char="ü"/>
            </a:pPr>
            <a:r>
              <a:rPr lang="fa-IR" sz="3600" b="1" dirty="0" smtClean="0">
                <a:solidFill>
                  <a:schemeClr val="accent6">
                    <a:lumMod val="50000"/>
                  </a:schemeClr>
                </a:solidFill>
                <a:cs typeface="B Nazanin" pitchFamily="2" charset="-78"/>
              </a:rPr>
              <a:t>دیدن و مشاهده کردن</a:t>
            </a:r>
          </a:p>
          <a:p>
            <a:pPr>
              <a:buFont typeface="Wingdings" pitchFamily="2" charset="2"/>
              <a:buChar char="ü"/>
            </a:pPr>
            <a:r>
              <a:rPr lang="fa-IR" sz="3600" b="1" dirty="0" smtClean="0">
                <a:solidFill>
                  <a:schemeClr val="accent6">
                    <a:lumMod val="50000"/>
                  </a:schemeClr>
                </a:solidFill>
                <a:cs typeface="B Nazanin" pitchFamily="2" charset="-78"/>
              </a:rPr>
              <a:t>کشف و شناسایی</a:t>
            </a:r>
          </a:p>
          <a:p>
            <a:pPr>
              <a:buFont typeface="Wingdings" pitchFamily="2" charset="2"/>
              <a:buChar char="ü"/>
            </a:pPr>
            <a:r>
              <a:rPr lang="fa-IR" sz="3600" b="1" dirty="0" smtClean="0">
                <a:solidFill>
                  <a:schemeClr val="accent6">
                    <a:lumMod val="50000"/>
                  </a:schemeClr>
                </a:solidFill>
                <a:cs typeface="B Nazanin" pitchFamily="2" charset="-78"/>
              </a:rPr>
              <a:t>جمع آوری اطلاعات</a:t>
            </a:r>
          </a:p>
          <a:p>
            <a:pPr>
              <a:buFont typeface="Wingdings" pitchFamily="2" charset="2"/>
              <a:buChar char="ü"/>
            </a:pPr>
            <a:r>
              <a:rPr lang="fa-IR" sz="3600" b="1" dirty="0" smtClean="0">
                <a:solidFill>
                  <a:schemeClr val="accent6">
                    <a:lumMod val="50000"/>
                  </a:schemeClr>
                </a:solidFill>
                <a:cs typeface="B Nazanin" pitchFamily="2" charset="-78"/>
              </a:rPr>
              <a:t>تطبیق و مقایسه</a:t>
            </a:r>
          </a:p>
          <a:p>
            <a:pPr>
              <a:buFont typeface="Wingdings" pitchFamily="2" charset="2"/>
              <a:buChar char="ü"/>
            </a:pPr>
            <a:r>
              <a:rPr lang="fa-IR" sz="3600" b="1" dirty="0" smtClean="0">
                <a:solidFill>
                  <a:schemeClr val="accent6">
                    <a:lumMod val="50000"/>
                  </a:schemeClr>
                </a:solidFill>
                <a:cs typeface="B Nazanin" pitchFamily="2" charset="-78"/>
              </a:rPr>
              <a:t>ارزیابی کردن</a:t>
            </a:r>
          </a:p>
          <a:p>
            <a:pPr>
              <a:buFont typeface="Wingdings" pitchFamily="2" charset="2"/>
              <a:buChar char="ü"/>
            </a:pPr>
            <a:r>
              <a:rPr lang="fa-IR" sz="3600" b="1" dirty="0" smtClean="0">
                <a:solidFill>
                  <a:schemeClr val="accent6">
                    <a:lumMod val="50000"/>
                  </a:schemeClr>
                </a:solidFill>
                <a:cs typeface="B Nazanin" pitchFamily="2" charset="-78"/>
              </a:rPr>
              <a:t>حذف و پالایش</a:t>
            </a:r>
          </a:p>
          <a:p>
            <a:pPr>
              <a:buFont typeface="Wingdings" pitchFamily="2" charset="2"/>
              <a:buChar char="ü"/>
            </a:pPr>
            <a:r>
              <a:rPr lang="fa-IR" sz="3600" b="1" dirty="0" smtClean="0">
                <a:solidFill>
                  <a:schemeClr val="accent6">
                    <a:lumMod val="50000"/>
                  </a:schemeClr>
                </a:solidFill>
                <a:cs typeface="B Nazanin" pitchFamily="2" charset="-78"/>
              </a:rPr>
              <a:t>تجزیه و تحلیل</a:t>
            </a:r>
          </a:p>
          <a:p>
            <a:pPr>
              <a:buFont typeface="Wingdings" pitchFamily="2" charset="2"/>
              <a:buChar char="ü"/>
            </a:pPr>
            <a:r>
              <a:rPr lang="fa-IR" sz="3600" b="1" dirty="0" smtClean="0">
                <a:solidFill>
                  <a:schemeClr val="accent6">
                    <a:lumMod val="50000"/>
                  </a:schemeClr>
                </a:solidFill>
                <a:cs typeface="B Nazanin" pitchFamily="2" charset="-78"/>
              </a:rPr>
              <a:t>قضاوت و داوری</a:t>
            </a:r>
          </a:p>
          <a:p>
            <a:pPr>
              <a:buFont typeface="Wingdings" pitchFamily="2" charset="2"/>
              <a:buChar char="ü"/>
            </a:pPr>
            <a:r>
              <a:rPr lang="fa-IR" sz="3600" b="1" dirty="0" smtClean="0">
                <a:solidFill>
                  <a:schemeClr val="accent6">
                    <a:lumMod val="50000"/>
                  </a:schemeClr>
                </a:solidFill>
                <a:cs typeface="B Nazanin" pitchFamily="2" charset="-78"/>
              </a:rPr>
              <a:t>هدایت و یاوری</a:t>
            </a:r>
          </a:p>
          <a:p>
            <a:pPr>
              <a:buFont typeface="Wingdings" pitchFamily="2" charset="2"/>
              <a:buChar char="ü"/>
            </a:pPr>
            <a:endParaRPr lang="fa-IR" sz="3600" b="1" dirty="0" smtClean="0">
              <a:solidFill>
                <a:srgbClr val="C00000"/>
              </a:solidFill>
              <a:cs typeface="B Nazanin" pitchFamily="2" charset="-78"/>
            </a:endParaRPr>
          </a:p>
          <a:p>
            <a:pPr>
              <a:buFont typeface="Wingdings" pitchFamily="2" charset="2"/>
              <a:buChar char="ü"/>
            </a:pPr>
            <a:endParaRPr lang="fa-IR" sz="3600" b="1" dirty="0" smtClean="0">
              <a:solidFill>
                <a:srgbClr val="C00000"/>
              </a:solidFill>
              <a:cs typeface="B Nazanin" pitchFamily="2" charset="-78"/>
            </a:endParaRPr>
          </a:p>
        </p:txBody>
      </p:sp>
      <p:graphicFrame>
        <p:nvGraphicFramePr>
          <p:cNvPr id="6" name="Diagram 5"/>
          <p:cNvGraphicFramePr/>
          <p:nvPr/>
        </p:nvGraphicFramePr>
        <p:xfrm>
          <a:off x="-690578" y="1397000"/>
          <a:ext cx="6905652" cy="4960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792162"/>
          </a:xfrm>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محورها و موضوعات کلی قابل بررسی در چرخه اشراف:</a:t>
            </a:r>
            <a:endParaRPr lang="fa-IR" dirty="0"/>
          </a:p>
        </p:txBody>
      </p:sp>
      <p:sp>
        <p:nvSpPr>
          <p:cNvPr id="5" name="Rectangle 4"/>
          <p:cNvSpPr/>
          <p:nvPr/>
        </p:nvSpPr>
        <p:spPr>
          <a:xfrm>
            <a:off x="500034" y="1440027"/>
            <a:ext cx="7858180" cy="6186309"/>
          </a:xfrm>
          <a:prstGeom prst="rect">
            <a:avLst/>
          </a:prstGeom>
        </p:spPr>
        <p:txBody>
          <a:bodyPr wrap="square">
            <a:spAutoFit/>
          </a:bodyPr>
          <a:lstStyle/>
          <a:p>
            <a:pPr>
              <a:buFont typeface="Wingdings" pitchFamily="2" charset="2"/>
              <a:buChar char="ü"/>
            </a:pPr>
            <a:r>
              <a:rPr lang="fa-IR" sz="3600" b="1" dirty="0" smtClean="0">
                <a:solidFill>
                  <a:schemeClr val="accent6">
                    <a:lumMod val="50000"/>
                  </a:schemeClr>
                </a:solidFill>
                <a:cs typeface="B Nazanin" pitchFamily="2" charset="-78"/>
              </a:rPr>
              <a:t>راهبردها، سیاست ها و اهداف</a:t>
            </a:r>
          </a:p>
          <a:p>
            <a:pPr>
              <a:buFont typeface="Wingdings" pitchFamily="2" charset="2"/>
              <a:buChar char="ü"/>
            </a:pPr>
            <a:r>
              <a:rPr lang="fa-IR" sz="3600" b="1" dirty="0" smtClean="0">
                <a:solidFill>
                  <a:schemeClr val="accent6">
                    <a:lumMod val="50000"/>
                  </a:schemeClr>
                </a:solidFill>
                <a:cs typeface="B Nazanin" pitchFamily="2" charset="-78"/>
              </a:rPr>
              <a:t>طرح ها و برنامه ها</a:t>
            </a:r>
          </a:p>
          <a:p>
            <a:pPr>
              <a:buFont typeface="Wingdings" pitchFamily="2" charset="2"/>
              <a:buChar char="ü"/>
            </a:pPr>
            <a:r>
              <a:rPr lang="fa-IR" sz="3600" b="1" dirty="0" smtClean="0">
                <a:solidFill>
                  <a:schemeClr val="accent6">
                    <a:lumMod val="50000"/>
                  </a:schemeClr>
                </a:solidFill>
                <a:cs typeface="B Nazanin" pitchFamily="2" charset="-78"/>
              </a:rPr>
              <a:t>ساختار و سازمان</a:t>
            </a:r>
          </a:p>
          <a:p>
            <a:pPr>
              <a:buFont typeface="Wingdings" pitchFamily="2" charset="2"/>
              <a:buChar char="ü"/>
            </a:pPr>
            <a:r>
              <a:rPr lang="fa-IR" sz="3600" b="1" dirty="0" smtClean="0">
                <a:solidFill>
                  <a:schemeClr val="accent6">
                    <a:lumMod val="50000"/>
                  </a:schemeClr>
                </a:solidFill>
                <a:cs typeface="B Nazanin" pitchFamily="2" charset="-78"/>
              </a:rPr>
              <a:t>سیستم ها و روش ها</a:t>
            </a:r>
          </a:p>
          <a:p>
            <a:pPr>
              <a:buFont typeface="Wingdings" pitchFamily="2" charset="2"/>
              <a:buChar char="ü"/>
            </a:pPr>
            <a:r>
              <a:rPr lang="fa-IR" sz="3600" b="1" dirty="0" smtClean="0">
                <a:solidFill>
                  <a:schemeClr val="accent6">
                    <a:lumMod val="50000"/>
                  </a:schemeClr>
                </a:solidFill>
                <a:cs typeface="B Nazanin" pitchFamily="2" charset="-78"/>
              </a:rPr>
              <a:t>فرآیندها و تعاملات</a:t>
            </a:r>
          </a:p>
          <a:p>
            <a:pPr>
              <a:buFont typeface="Wingdings" pitchFamily="2" charset="2"/>
              <a:buChar char="ü"/>
            </a:pPr>
            <a:r>
              <a:rPr lang="fa-IR" sz="3600" b="1" dirty="0" smtClean="0">
                <a:solidFill>
                  <a:schemeClr val="accent6">
                    <a:lumMod val="50000"/>
                  </a:schemeClr>
                </a:solidFill>
                <a:cs typeface="B Nazanin" pitchFamily="2" charset="-78"/>
              </a:rPr>
              <a:t>محصولات و خدمات</a:t>
            </a:r>
          </a:p>
          <a:p>
            <a:pPr>
              <a:buFont typeface="Wingdings" pitchFamily="2" charset="2"/>
              <a:buChar char="ü"/>
            </a:pPr>
            <a:r>
              <a:rPr lang="fa-IR" sz="3600" b="1" dirty="0" smtClean="0">
                <a:solidFill>
                  <a:schemeClr val="accent6">
                    <a:lumMod val="50000"/>
                  </a:schemeClr>
                </a:solidFill>
                <a:cs typeface="B Nazanin" pitchFamily="2" charset="-78"/>
              </a:rPr>
              <a:t>عملکرد مدیران و کارکنان</a:t>
            </a:r>
          </a:p>
          <a:p>
            <a:pPr>
              <a:buFont typeface="Wingdings" pitchFamily="2" charset="2"/>
              <a:buChar char="ü"/>
            </a:pPr>
            <a:r>
              <a:rPr lang="fa-IR" sz="3600" b="1" dirty="0" smtClean="0">
                <a:solidFill>
                  <a:schemeClr val="accent6">
                    <a:lumMod val="50000"/>
                  </a:schemeClr>
                </a:solidFill>
                <a:cs typeface="B Nazanin" pitchFamily="2" charset="-78"/>
              </a:rPr>
              <a:t>عملکرد کلی سازمان</a:t>
            </a:r>
          </a:p>
          <a:p>
            <a:pPr>
              <a:buFont typeface="Wingdings" pitchFamily="2" charset="2"/>
              <a:buChar char="ü"/>
            </a:pPr>
            <a:r>
              <a:rPr lang="fa-IR" sz="3600" b="1" dirty="0" smtClean="0">
                <a:solidFill>
                  <a:schemeClr val="accent6">
                    <a:lumMod val="50000"/>
                  </a:schemeClr>
                </a:solidFill>
                <a:cs typeface="B Nazanin" pitchFamily="2" charset="-78"/>
              </a:rPr>
              <a:t>نظم و انضباط</a:t>
            </a:r>
          </a:p>
          <a:p>
            <a:pPr>
              <a:buFont typeface="Wingdings" pitchFamily="2" charset="2"/>
              <a:buChar char="ü"/>
            </a:pPr>
            <a:endParaRPr lang="fa-IR" sz="3600" b="1" dirty="0" smtClean="0">
              <a:solidFill>
                <a:srgbClr val="C00000"/>
              </a:solidFill>
              <a:cs typeface="B Nazanin" pitchFamily="2" charset="-78"/>
            </a:endParaRPr>
          </a:p>
          <a:p>
            <a:pPr>
              <a:buFont typeface="Wingdings" pitchFamily="2" charset="2"/>
              <a:buChar char="ü"/>
            </a:pPr>
            <a:endParaRPr lang="fa-IR" sz="3600" b="1" dirty="0" smtClean="0">
              <a:solidFill>
                <a:srgbClr val="C00000"/>
              </a:solidFill>
              <a:cs typeface="B Nazanin" pitchFamily="2" charset="-78"/>
            </a:endParaRPr>
          </a:p>
        </p:txBody>
      </p:sp>
      <p:pic>
        <p:nvPicPr>
          <p:cNvPr id="6" name="Picture 5" descr="I194A060"/>
          <p:cNvPicPr/>
          <p:nvPr/>
        </p:nvPicPr>
        <p:blipFill>
          <a:blip r:embed="rId2"/>
          <a:srcRect l="15639" r="14055"/>
          <a:stretch>
            <a:fillRect/>
          </a:stretch>
        </p:blipFill>
        <p:spPr bwMode="auto">
          <a:xfrm>
            <a:off x="357158" y="1839124"/>
            <a:ext cx="2571768" cy="423308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88913"/>
            <a:ext cx="8686800" cy="792162"/>
          </a:xfrm>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موضوعات قابل بررسی در محورهای کلی:</a:t>
            </a:r>
            <a:endParaRPr lang="fa-IR" dirty="0"/>
          </a:p>
        </p:txBody>
      </p:sp>
      <p:sp>
        <p:nvSpPr>
          <p:cNvPr id="5" name="Rectangle 4"/>
          <p:cNvSpPr/>
          <p:nvPr/>
        </p:nvSpPr>
        <p:spPr>
          <a:xfrm>
            <a:off x="142844" y="1636835"/>
            <a:ext cx="7858180" cy="5078313"/>
          </a:xfrm>
          <a:prstGeom prst="rect">
            <a:avLst/>
          </a:prstGeom>
        </p:spPr>
        <p:txBody>
          <a:bodyPr wrap="square">
            <a:spAutoFit/>
          </a:bodyPr>
          <a:lstStyle/>
          <a:p>
            <a:pPr>
              <a:buFont typeface="Wingdings" pitchFamily="2" charset="2"/>
              <a:buChar char="ü"/>
            </a:pPr>
            <a:r>
              <a:rPr lang="fa-IR" sz="3600" b="1" dirty="0" smtClean="0">
                <a:solidFill>
                  <a:schemeClr val="accent6">
                    <a:lumMod val="50000"/>
                  </a:schemeClr>
                </a:solidFill>
                <a:cs typeface="B Nazanin" pitchFamily="2" charset="-78"/>
              </a:rPr>
              <a:t>کشف پدیده های جدید</a:t>
            </a:r>
          </a:p>
          <a:p>
            <a:pPr>
              <a:buFont typeface="Wingdings" pitchFamily="2" charset="2"/>
              <a:buChar char="ü"/>
            </a:pPr>
            <a:r>
              <a:rPr lang="fa-IR" sz="3600" b="1" dirty="0" smtClean="0">
                <a:solidFill>
                  <a:schemeClr val="accent6">
                    <a:lumMod val="50000"/>
                  </a:schemeClr>
                </a:solidFill>
                <a:cs typeface="B Nazanin" pitchFamily="2" charset="-78"/>
              </a:rPr>
              <a:t>نقاط ضعف و قوت</a:t>
            </a:r>
          </a:p>
          <a:p>
            <a:pPr>
              <a:buFont typeface="Wingdings" pitchFamily="2" charset="2"/>
              <a:buChar char="ü"/>
            </a:pPr>
            <a:r>
              <a:rPr lang="fa-IR" sz="3600" b="1" dirty="0" smtClean="0">
                <a:solidFill>
                  <a:schemeClr val="accent6">
                    <a:lumMod val="50000"/>
                  </a:schemeClr>
                </a:solidFill>
                <a:cs typeface="B Nazanin" pitchFamily="2" charset="-78"/>
              </a:rPr>
              <a:t>فرصت و تهدید</a:t>
            </a:r>
          </a:p>
          <a:p>
            <a:pPr>
              <a:buFont typeface="Wingdings" pitchFamily="2" charset="2"/>
              <a:buChar char="ü"/>
            </a:pPr>
            <a:r>
              <a:rPr lang="fa-IR" sz="3600" b="1" dirty="0" smtClean="0">
                <a:solidFill>
                  <a:schemeClr val="accent6">
                    <a:lumMod val="50000"/>
                  </a:schemeClr>
                </a:solidFill>
                <a:cs typeface="B Nazanin" pitchFamily="2" charset="-78"/>
              </a:rPr>
              <a:t>مسائل و مشکلات</a:t>
            </a:r>
          </a:p>
          <a:p>
            <a:pPr>
              <a:buFont typeface="Wingdings" pitchFamily="2" charset="2"/>
              <a:buChar char="ü"/>
            </a:pPr>
            <a:r>
              <a:rPr lang="fa-IR" sz="3600" b="1" dirty="0" smtClean="0">
                <a:solidFill>
                  <a:schemeClr val="accent6">
                    <a:lumMod val="50000"/>
                  </a:schemeClr>
                </a:solidFill>
                <a:cs typeface="B Nazanin" pitchFamily="2" charset="-78"/>
              </a:rPr>
              <a:t>گلوگاه ها و موانع </a:t>
            </a:r>
          </a:p>
          <a:p>
            <a:pPr>
              <a:buFont typeface="Wingdings" pitchFamily="2" charset="2"/>
              <a:buChar char="ü"/>
            </a:pPr>
            <a:r>
              <a:rPr lang="fa-IR" sz="3600" b="1" dirty="0" smtClean="0">
                <a:solidFill>
                  <a:schemeClr val="accent6">
                    <a:lumMod val="50000"/>
                  </a:schemeClr>
                </a:solidFill>
                <a:cs typeface="B Nazanin" pitchFamily="2" charset="-78"/>
              </a:rPr>
              <a:t>نواقص و کاستی ها </a:t>
            </a:r>
          </a:p>
          <a:p>
            <a:pPr>
              <a:buFont typeface="Wingdings" pitchFamily="2" charset="2"/>
              <a:buChar char="ü"/>
            </a:pPr>
            <a:r>
              <a:rPr lang="fa-IR" sz="3600" b="1" dirty="0" smtClean="0">
                <a:solidFill>
                  <a:schemeClr val="accent6">
                    <a:lumMod val="50000"/>
                  </a:schemeClr>
                </a:solidFill>
                <a:cs typeface="B Nazanin" pitchFamily="2" charset="-78"/>
              </a:rPr>
              <a:t>الزامات و نیازها</a:t>
            </a:r>
          </a:p>
          <a:p>
            <a:pPr>
              <a:buFont typeface="Wingdings" pitchFamily="2" charset="2"/>
              <a:buChar char="ü"/>
            </a:pPr>
            <a:r>
              <a:rPr lang="fa-IR" sz="3600" b="1" dirty="0" smtClean="0">
                <a:solidFill>
                  <a:schemeClr val="accent6">
                    <a:lumMod val="50000"/>
                  </a:schemeClr>
                </a:solidFill>
                <a:cs typeface="B Nazanin" pitchFamily="2" charset="-78"/>
              </a:rPr>
              <a:t>انحرافات برنامه ای</a:t>
            </a:r>
            <a:endParaRPr lang="fa-IR" sz="3600" b="1" dirty="0" smtClean="0">
              <a:solidFill>
                <a:srgbClr val="C00000"/>
              </a:solidFill>
              <a:cs typeface="B Nazanin" pitchFamily="2" charset="-78"/>
            </a:endParaRPr>
          </a:p>
          <a:p>
            <a:pPr>
              <a:buFont typeface="Wingdings" pitchFamily="2" charset="2"/>
              <a:buChar char="ü"/>
            </a:pPr>
            <a:endParaRPr lang="fa-IR" sz="3600" b="1" dirty="0" smtClean="0">
              <a:solidFill>
                <a:srgbClr val="C00000"/>
              </a:solidFill>
              <a:cs typeface="B Nazanin" pitchFamily="2" charset="-78"/>
            </a:endParaRPr>
          </a:p>
        </p:txBody>
      </p:sp>
      <p:pic>
        <p:nvPicPr>
          <p:cNvPr id="4" name="Picture 3" descr="think"/>
          <p:cNvPicPr/>
          <p:nvPr/>
        </p:nvPicPr>
        <p:blipFill>
          <a:blip r:embed="rId2"/>
          <a:srcRect/>
          <a:stretch>
            <a:fillRect/>
          </a:stretch>
        </p:blipFill>
        <p:spPr bwMode="auto">
          <a:xfrm>
            <a:off x="642910" y="2071678"/>
            <a:ext cx="2714644" cy="3857652"/>
          </a:xfrm>
          <a:prstGeom prst="rect">
            <a:avLst/>
          </a:prstGeom>
          <a:noFill/>
          <a:ln w="9525">
            <a:solidFill>
              <a:srgbClr val="66FF33"/>
            </a:solid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ابزار مورد استفاده در چرخه اشراف:</a:t>
            </a:r>
            <a:endParaRPr lang="fa-IR" dirty="0"/>
          </a:p>
        </p:txBody>
      </p:sp>
      <p:sp>
        <p:nvSpPr>
          <p:cNvPr id="5" name="Rectangle 4"/>
          <p:cNvSpPr/>
          <p:nvPr/>
        </p:nvSpPr>
        <p:spPr>
          <a:xfrm>
            <a:off x="428596" y="1440027"/>
            <a:ext cx="7858180" cy="5632311"/>
          </a:xfrm>
          <a:prstGeom prst="rect">
            <a:avLst/>
          </a:prstGeom>
        </p:spPr>
        <p:txBody>
          <a:bodyPr wrap="square">
            <a:spAutoFit/>
          </a:bodyPr>
          <a:lstStyle/>
          <a:p>
            <a:pPr>
              <a:buFont typeface="Wingdings" pitchFamily="2" charset="2"/>
              <a:buChar char="ü"/>
            </a:pPr>
            <a:r>
              <a:rPr lang="fa-IR" sz="3600" b="1" dirty="0" smtClean="0">
                <a:solidFill>
                  <a:schemeClr val="accent6">
                    <a:lumMod val="50000"/>
                  </a:schemeClr>
                </a:solidFill>
                <a:cs typeface="B Nazanin" pitchFamily="2" charset="-78"/>
              </a:rPr>
              <a:t>نرم افزارهای رایانه ای</a:t>
            </a:r>
          </a:p>
          <a:p>
            <a:pPr>
              <a:buFont typeface="Wingdings" pitchFamily="2" charset="2"/>
              <a:buChar char="ü"/>
            </a:pPr>
            <a:r>
              <a:rPr lang="fa-IR" sz="3600" b="1" dirty="0" smtClean="0">
                <a:solidFill>
                  <a:schemeClr val="accent6">
                    <a:lumMod val="50000"/>
                  </a:schemeClr>
                </a:solidFill>
                <a:cs typeface="B Nazanin" pitchFamily="2" charset="-78"/>
              </a:rPr>
              <a:t>سخت افزارها</a:t>
            </a:r>
            <a:endParaRPr lang="fa-IR" sz="3600" b="1" dirty="0" smtClean="0">
              <a:solidFill>
                <a:srgbClr val="C00000"/>
              </a:solidFill>
              <a:cs typeface="B Nazanin" pitchFamily="2" charset="-78"/>
            </a:endParaRPr>
          </a:p>
          <a:p>
            <a:pPr>
              <a:buFont typeface="Wingdings" pitchFamily="2" charset="2"/>
              <a:buChar char="ü"/>
            </a:pPr>
            <a:r>
              <a:rPr lang="fa-IR" sz="3600" b="1" dirty="0" smtClean="0">
                <a:solidFill>
                  <a:schemeClr val="accent6">
                    <a:lumMod val="50000"/>
                  </a:schemeClr>
                </a:solidFill>
                <a:cs typeface="B Nazanin" pitchFamily="2" charset="-78"/>
              </a:rPr>
              <a:t>فرم ها و برگه ها</a:t>
            </a:r>
          </a:p>
          <a:p>
            <a:pPr>
              <a:buFont typeface="Wingdings" pitchFamily="2" charset="2"/>
              <a:buChar char="ü"/>
            </a:pPr>
            <a:r>
              <a:rPr lang="fa-IR" sz="3600" b="1" dirty="0" smtClean="0">
                <a:solidFill>
                  <a:schemeClr val="accent6">
                    <a:lumMod val="50000"/>
                  </a:schemeClr>
                </a:solidFill>
                <a:cs typeface="B Nazanin" pitchFamily="2" charset="-78"/>
              </a:rPr>
              <a:t>پرسشنامه ها</a:t>
            </a:r>
          </a:p>
          <a:p>
            <a:pPr>
              <a:buFont typeface="Wingdings" pitchFamily="2" charset="2"/>
              <a:buChar char="ü"/>
            </a:pPr>
            <a:r>
              <a:rPr lang="fa-IR" sz="3600" b="1" dirty="0" smtClean="0">
                <a:solidFill>
                  <a:schemeClr val="accent6">
                    <a:lumMod val="50000"/>
                  </a:schemeClr>
                </a:solidFill>
                <a:cs typeface="B Nazanin" pitchFamily="2" charset="-78"/>
              </a:rPr>
              <a:t>مصاحبه</a:t>
            </a:r>
          </a:p>
          <a:p>
            <a:pPr>
              <a:buFont typeface="Wingdings" pitchFamily="2" charset="2"/>
              <a:buChar char="ü"/>
            </a:pPr>
            <a:r>
              <a:rPr lang="fa-IR" sz="3600" b="1" dirty="0" smtClean="0">
                <a:solidFill>
                  <a:schemeClr val="accent6">
                    <a:lumMod val="50000"/>
                  </a:schemeClr>
                </a:solidFill>
                <a:cs typeface="B Nazanin" pitchFamily="2" charset="-78"/>
              </a:rPr>
              <a:t>مشاهده</a:t>
            </a:r>
          </a:p>
          <a:p>
            <a:pPr>
              <a:buFont typeface="Wingdings" pitchFamily="2" charset="2"/>
              <a:buChar char="ü"/>
            </a:pPr>
            <a:r>
              <a:rPr lang="fa-IR" sz="3600" b="1" dirty="0" smtClean="0">
                <a:solidFill>
                  <a:schemeClr val="accent6">
                    <a:lumMod val="50000"/>
                  </a:schemeClr>
                </a:solidFill>
                <a:cs typeface="B Nazanin" pitchFamily="2" charset="-78"/>
              </a:rPr>
              <a:t>اسناد و مدارک</a:t>
            </a:r>
          </a:p>
          <a:p>
            <a:pPr>
              <a:buFont typeface="Wingdings" pitchFamily="2" charset="2"/>
              <a:buChar char="ü"/>
            </a:pPr>
            <a:r>
              <a:rPr lang="fa-IR" sz="3600" b="1" dirty="0" smtClean="0">
                <a:solidFill>
                  <a:schemeClr val="accent6">
                    <a:lumMod val="50000"/>
                  </a:schemeClr>
                </a:solidFill>
                <a:cs typeface="B Nazanin" pitchFamily="2" charset="-78"/>
              </a:rPr>
              <a:t>کتابخانه</a:t>
            </a:r>
          </a:p>
          <a:p>
            <a:pPr>
              <a:buFont typeface="Wingdings" pitchFamily="2" charset="2"/>
              <a:buChar char="ü"/>
            </a:pPr>
            <a:r>
              <a:rPr lang="fa-IR" sz="3600" b="1" dirty="0" smtClean="0">
                <a:solidFill>
                  <a:schemeClr val="accent6">
                    <a:lumMod val="50000"/>
                  </a:schemeClr>
                </a:solidFill>
                <a:cs typeface="B Nazanin" pitchFamily="2" charset="-78"/>
              </a:rPr>
              <a:t>مطبوعات</a:t>
            </a:r>
          </a:p>
          <a:p>
            <a:pPr>
              <a:buFont typeface="Wingdings" pitchFamily="2" charset="2"/>
              <a:buChar char="ü"/>
            </a:pPr>
            <a:endParaRPr lang="fa-IR" sz="3600" b="1" dirty="0" smtClean="0">
              <a:solidFill>
                <a:srgbClr val="C00000"/>
              </a:solidFill>
              <a:cs typeface="B Nazanin" pitchFamily="2" charset="-78"/>
            </a:endParaRPr>
          </a:p>
        </p:txBody>
      </p:sp>
      <p:pic>
        <p:nvPicPr>
          <p:cNvPr id="4" name="Picture 3" descr="c2_pic"/>
          <p:cNvPicPr/>
          <p:nvPr/>
        </p:nvPicPr>
        <p:blipFill>
          <a:blip r:embed="rId2"/>
          <a:srcRect/>
          <a:stretch>
            <a:fillRect/>
          </a:stretch>
        </p:blipFill>
        <p:spPr bwMode="auto">
          <a:xfrm>
            <a:off x="428596" y="2000240"/>
            <a:ext cx="3028968" cy="3857652"/>
          </a:xfrm>
          <a:prstGeom prst="rect">
            <a:avLst/>
          </a:prstGeom>
          <a:solidFill>
            <a:schemeClr val="bg1"/>
          </a:solidFill>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الزامات ایجاد اشراف:</a:t>
            </a:r>
            <a:endParaRPr lang="fa-IR" dirty="0"/>
          </a:p>
        </p:txBody>
      </p:sp>
      <p:sp>
        <p:nvSpPr>
          <p:cNvPr id="5" name="Rectangle 4"/>
          <p:cNvSpPr/>
          <p:nvPr/>
        </p:nvSpPr>
        <p:spPr>
          <a:xfrm>
            <a:off x="1071538" y="1440027"/>
            <a:ext cx="7858180" cy="5632311"/>
          </a:xfrm>
          <a:prstGeom prst="rect">
            <a:avLst/>
          </a:prstGeom>
        </p:spPr>
        <p:txBody>
          <a:bodyPr wrap="square">
            <a:spAutoFit/>
          </a:bodyPr>
          <a:lstStyle/>
          <a:p>
            <a:pPr>
              <a:buFont typeface="Wingdings" pitchFamily="2" charset="2"/>
              <a:buChar char="ü"/>
            </a:pPr>
            <a:r>
              <a:rPr lang="fa-IR" sz="3600" b="1" dirty="0" smtClean="0">
                <a:solidFill>
                  <a:schemeClr val="accent6">
                    <a:lumMod val="50000"/>
                  </a:schemeClr>
                </a:solidFill>
                <a:cs typeface="B Nazanin" pitchFamily="2" charset="-78"/>
              </a:rPr>
              <a:t>هماهنگی های ستادی</a:t>
            </a:r>
          </a:p>
          <a:p>
            <a:pPr>
              <a:buFont typeface="Wingdings" pitchFamily="2" charset="2"/>
              <a:buChar char="ü"/>
            </a:pPr>
            <a:r>
              <a:rPr lang="fa-IR" sz="3600" b="1" dirty="0" smtClean="0">
                <a:solidFill>
                  <a:schemeClr val="accent6">
                    <a:lumMod val="50000"/>
                  </a:schemeClr>
                </a:solidFill>
                <a:cs typeface="B Nazanin" pitchFamily="2" charset="-78"/>
              </a:rPr>
              <a:t>برخورداری از اختیارات</a:t>
            </a:r>
          </a:p>
          <a:p>
            <a:pPr>
              <a:buFont typeface="Wingdings" pitchFamily="2" charset="2"/>
              <a:buChar char="ü"/>
            </a:pPr>
            <a:r>
              <a:rPr lang="fa-IR" sz="3600" b="1" dirty="0" smtClean="0">
                <a:solidFill>
                  <a:schemeClr val="accent6">
                    <a:lumMod val="50000"/>
                  </a:schemeClr>
                </a:solidFill>
                <a:cs typeface="B Nazanin" pitchFamily="2" charset="-78"/>
              </a:rPr>
              <a:t>برنامه ریزی</a:t>
            </a:r>
          </a:p>
          <a:p>
            <a:pPr>
              <a:buFont typeface="Wingdings" pitchFamily="2" charset="2"/>
              <a:buChar char="ü"/>
            </a:pPr>
            <a:r>
              <a:rPr lang="fa-IR" sz="3600" b="1" dirty="0" smtClean="0">
                <a:solidFill>
                  <a:schemeClr val="accent6">
                    <a:lumMod val="50000"/>
                  </a:schemeClr>
                </a:solidFill>
                <a:cs typeface="B Nazanin" pitchFamily="2" charset="-78"/>
              </a:rPr>
              <a:t>ساختار و سازمان</a:t>
            </a:r>
          </a:p>
          <a:p>
            <a:pPr>
              <a:buFont typeface="Wingdings" pitchFamily="2" charset="2"/>
              <a:buChar char="ü"/>
            </a:pPr>
            <a:r>
              <a:rPr lang="fa-IR" sz="3600" b="1" dirty="0" smtClean="0">
                <a:solidFill>
                  <a:schemeClr val="accent6">
                    <a:lumMod val="50000"/>
                  </a:schemeClr>
                </a:solidFill>
                <a:cs typeface="B Nazanin" pitchFamily="2" charset="-78"/>
              </a:rPr>
              <a:t>اشرافیت اطلاعاتی</a:t>
            </a:r>
          </a:p>
          <a:p>
            <a:pPr>
              <a:buFont typeface="Wingdings" pitchFamily="2" charset="2"/>
              <a:buChar char="ü"/>
            </a:pPr>
            <a:r>
              <a:rPr lang="fa-IR" sz="3600" b="1" dirty="0" smtClean="0">
                <a:solidFill>
                  <a:schemeClr val="accent6">
                    <a:lumMod val="50000"/>
                  </a:schemeClr>
                </a:solidFill>
                <a:cs typeface="B Nazanin" pitchFamily="2" charset="-78"/>
              </a:rPr>
              <a:t>نیروی انسانی حرفه ای</a:t>
            </a:r>
          </a:p>
          <a:p>
            <a:pPr>
              <a:buFont typeface="Wingdings" pitchFamily="2" charset="2"/>
              <a:buChar char="ü"/>
            </a:pPr>
            <a:r>
              <a:rPr lang="fa-IR" sz="3600" b="1" dirty="0" smtClean="0">
                <a:solidFill>
                  <a:schemeClr val="accent6">
                    <a:lumMod val="50000"/>
                  </a:schemeClr>
                </a:solidFill>
                <a:cs typeface="B Nazanin" pitchFamily="2" charset="-78"/>
              </a:rPr>
              <a:t>بودجه و اعتبار</a:t>
            </a:r>
          </a:p>
          <a:p>
            <a:pPr>
              <a:buFont typeface="Wingdings" pitchFamily="2" charset="2"/>
              <a:buChar char="ü"/>
            </a:pPr>
            <a:r>
              <a:rPr lang="fa-IR" sz="3600" b="1" dirty="0" smtClean="0">
                <a:solidFill>
                  <a:schemeClr val="accent6">
                    <a:lumMod val="50000"/>
                  </a:schemeClr>
                </a:solidFill>
                <a:cs typeface="B Nazanin" pitchFamily="2" charset="-78"/>
              </a:rPr>
              <a:t>ابزار و امکانات</a:t>
            </a:r>
          </a:p>
          <a:p>
            <a:pPr>
              <a:buFont typeface="Wingdings" pitchFamily="2" charset="2"/>
              <a:buChar char="ü"/>
            </a:pPr>
            <a:r>
              <a:rPr lang="fa-IR" sz="3600" b="1" dirty="0" smtClean="0">
                <a:solidFill>
                  <a:schemeClr val="accent6">
                    <a:lumMod val="50000"/>
                  </a:schemeClr>
                </a:solidFill>
                <a:cs typeface="B Nazanin" pitchFamily="2" charset="-78"/>
              </a:rPr>
              <a:t>توجیه و آموزش</a:t>
            </a:r>
            <a:endParaRPr lang="fa-IR" sz="3600" b="1" dirty="0" smtClean="0">
              <a:solidFill>
                <a:srgbClr val="C00000"/>
              </a:solidFill>
              <a:cs typeface="B Nazanin" pitchFamily="2" charset="-78"/>
            </a:endParaRPr>
          </a:p>
          <a:p>
            <a:pPr>
              <a:buFont typeface="Wingdings" pitchFamily="2" charset="2"/>
              <a:buChar char="ü"/>
            </a:pPr>
            <a:endParaRPr lang="fa-IR" sz="3600" b="1" dirty="0" smtClean="0">
              <a:solidFill>
                <a:srgbClr val="C00000"/>
              </a:solidFill>
              <a:cs typeface="B Nazanin" pitchFamily="2" charset="-78"/>
            </a:endParaRPr>
          </a:p>
        </p:txBody>
      </p:sp>
      <p:pic>
        <p:nvPicPr>
          <p:cNvPr id="4" name="Picture 10">
            <a:hlinkClick r:id="" action="ppaction://media"/>
          </p:cNvPr>
          <p:cNvPicPr>
            <a:picLocks noRot="1" noChangeAspect="1" noChangeArrowheads="1"/>
          </p:cNvPicPr>
          <p:nvPr>
            <a:wavAudioFile r:embed="rId1" name="j0214098.wav"/>
          </p:nvPr>
        </p:nvPicPr>
        <p:blipFill>
          <a:blip r:embed="rId3"/>
          <a:srcRect/>
          <a:stretch>
            <a:fillRect/>
          </a:stretch>
        </p:blipFill>
        <p:spPr bwMode="auto">
          <a:xfrm>
            <a:off x="357158" y="1989138"/>
            <a:ext cx="4113212" cy="4113212"/>
          </a:xfrm>
          <a:prstGeom prst="roundRect">
            <a:avLst>
              <a:gd name="adj" fmla="val 16667"/>
            </a:avLst>
          </a:prstGeom>
          <a:solidFill>
            <a:schemeClr val="accent1">
              <a:alpha val="30000"/>
            </a:schemeClr>
          </a:solidFill>
          <a:ln w="9525">
            <a:noFill/>
            <a:round/>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ویژگی ها مجریان چرخ اشراف:</a:t>
            </a:r>
            <a:endParaRPr lang="fa-IR" dirty="0"/>
          </a:p>
        </p:txBody>
      </p:sp>
      <p:sp>
        <p:nvSpPr>
          <p:cNvPr id="5" name="Rectangle 4"/>
          <p:cNvSpPr/>
          <p:nvPr/>
        </p:nvSpPr>
        <p:spPr>
          <a:xfrm>
            <a:off x="1071538" y="1528971"/>
            <a:ext cx="7858180" cy="6186309"/>
          </a:xfrm>
          <a:prstGeom prst="rect">
            <a:avLst/>
          </a:prstGeom>
        </p:spPr>
        <p:txBody>
          <a:bodyPr wrap="square">
            <a:spAutoFit/>
          </a:bodyPr>
          <a:lstStyle/>
          <a:p>
            <a:pPr>
              <a:buFont typeface="Wingdings" pitchFamily="2" charset="2"/>
              <a:buChar char="ü"/>
            </a:pPr>
            <a:r>
              <a:rPr lang="fa-IR" sz="3600" b="1" dirty="0" smtClean="0">
                <a:solidFill>
                  <a:schemeClr val="accent6">
                    <a:lumMod val="50000"/>
                  </a:schemeClr>
                </a:solidFill>
                <a:cs typeface="B Nazanin" pitchFamily="2" charset="-78"/>
              </a:rPr>
              <a:t>خبرگی و تخصص و تعهد حرفه ای</a:t>
            </a:r>
          </a:p>
          <a:p>
            <a:pPr>
              <a:buFont typeface="Wingdings" pitchFamily="2" charset="2"/>
              <a:buChar char="ü"/>
            </a:pPr>
            <a:r>
              <a:rPr lang="fa-IR" sz="3600" b="1" dirty="0" smtClean="0">
                <a:solidFill>
                  <a:schemeClr val="accent6">
                    <a:lumMod val="50000"/>
                  </a:schemeClr>
                </a:solidFill>
                <a:cs typeface="B Nazanin" pitchFamily="2" charset="-78"/>
              </a:rPr>
              <a:t>شناخت و اشرافیت اطلاعاتی</a:t>
            </a:r>
          </a:p>
          <a:p>
            <a:pPr>
              <a:buFont typeface="Wingdings" pitchFamily="2" charset="2"/>
              <a:buChar char="ü"/>
            </a:pPr>
            <a:r>
              <a:rPr lang="fa-IR" sz="3600" b="1" dirty="0" smtClean="0">
                <a:solidFill>
                  <a:schemeClr val="accent6">
                    <a:lumMod val="50000"/>
                  </a:schemeClr>
                </a:solidFill>
                <a:cs typeface="B Nazanin" pitchFamily="2" charset="-78"/>
              </a:rPr>
              <a:t>قدرت تجزیه و تحلیل</a:t>
            </a:r>
          </a:p>
          <a:p>
            <a:pPr>
              <a:buFont typeface="Wingdings" pitchFamily="2" charset="2"/>
              <a:buChar char="ü"/>
            </a:pPr>
            <a:r>
              <a:rPr lang="fa-IR" sz="3600" b="1" dirty="0" smtClean="0">
                <a:solidFill>
                  <a:schemeClr val="accent6">
                    <a:lumMod val="50000"/>
                  </a:schemeClr>
                </a:solidFill>
                <a:cs typeface="B Nazanin" pitchFamily="2" charset="-78"/>
              </a:rPr>
              <a:t>عدم وابستگی و تعلق خاطر سازمانی</a:t>
            </a:r>
          </a:p>
          <a:p>
            <a:pPr>
              <a:buFont typeface="Wingdings" pitchFamily="2" charset="2"/>
              <a:buChar char="ü"/>
            </a:pPr>
            <a:r>
              <a:rPr lang="fa-IR" sz="3600" b="1" dirty="0" smtClean="0">
                <a:solidFill>
                  <a:schemeClr val="accent6">
                    <a:lumMod val="50000"/>
                  </a:schemeClr>
                </a:solidFill>
                <a:cs typeface="B Nazanin" pitchFamily="2" charset="-78"/>
              </a:rPr>
              <a:t>صبر و حوصله </a:t>
            </a:r>
          </a:p>
          <a:p>
            <a:pPr>
              <a:buFont typeface="Wingdings" pitchFamily="2" charset="2"/>
              <a:buChar char="ü"/>
            </a:pPr>
            <a:r>
              <a:rPr lang="fa-IR" sz="3600" b="1" dirty="0" smtClean="0">
                <a:solidFill>
                  <a:schemeClr val="accent6">
                    <a:lumMod val="50000"/>
                  </a:schemeClr>
                </a:solidFill>
                <a:cs typeface="B Nazanin" pitchFamily="2" charset="-78"/>
              </a:rPr>
              <a:t>دقت و تیزبینی</a:t>
            </a:r>
          </a:p>
          <a:p>
            <a:pPr>
              <a:buFont typeface="Wingdings" pitchFamily="2" charset="2"/>
              <a:buChar char="ü"/>
            </a:pPr>
            <a:r>
              <a:rPr lang="fa-IR" sz="3600" b="1" dirty="0" smtClean="0">
                <a:solidFill>
                  <a:schemeClr val="accent6">
                    <a:lumMod val="50000"/>
                  </a:schemeClr>
                </a:solidFill>
                <a:cs typeface="B Nazanin" pitchFamily="2" charset="-78"/>
              </a:rPr>
              <a:t>آشنایی با قوانین و مقررات</a:t>
            </a:r>
          </a:p>
          <a:p>
            <a:pPr>
              <a:buFont typeface="Wingdings" pitchFamily="2" charset="2"/>
              <a:buChar char="ü"/>
            </a:pPr>
            <a:r>
              <a:rPr lang="fa-IR" sz="3600" b="1" dirty="0" smtClean="0">
                <a:solidFill>
                  <a:schemeClr val="accent6">
                    <a:lumMod val="50000"/>
                  </a:schemeClr>
                </a:solidFill>
                <a:cs typeface="B Nazanin" pitchFamily="2" charset="-78"/>
              </a:rPr>
              <a:t>آشنایی با سازمان مورد نظارت</a:t>
            </a: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rgbClr val="C00000"/>
              </a:solidFill>
              <a:cs typeface="B Nazanin" pitchFamily="2" charset="-78"/>
            </a:endParaRPr>
          </a:p>
          <a:p>
            <a:pPr>
              <a:buFont typeface="Wingdings" pitchFamily="2" charset="2"/>
              <a:buChar char="ü"/>
            </a:pPr>
            <a:endParaRPr lang="fa-IR" sz="3600" b="1" dirty="0" smtClean="0">
              <a:solidFill>
                <a:srgbClr val="C00000"/>
              </a:solidFill>
              <a:cs typeface="B Nazanin" pitchFamily="2" charset="-78"/>
            </a:endParaRPr>
          </a:p>
        </p:txBody>
      </p:sp>
      <p:pic>
        <p:nvPicPr>
          <p:cNvPr id="6" name="Picture 2"/>
          <p:cNvPicPr>
            <a:picLocks noChangeAspect="1" noChangeArrowheads="1"/>
          </p:cNvPicPr>
          <p:nvPr/>
        </p:nvPicPr>
        <p:blipFill>
          <a:blip r:embed="rId2"/>
          <a:srcRect/>
          <a:stretch>
            <a:fillRect/>
          </a:stretch>
        </p:blipFill>
        <p:spPr bwMode="auto">
          <a:xfrm>
            <a:off x="142844" y="2071678"/>
            <a:ext cx="2643206" cy="364333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ویژگی های کلی چرخه اشراف:</a:t>
            </a:r>
            <a:endParaRPr lang="fa-IR" dirty="0"/>
          </a:p>
        </p:txBody>
      </p:sp>
      <p:sp>
        <p:nvSpPr>
          <p:cNvPr id="5" name="Rectangle 4"/>
          <p:cNvSpPr/>
          <p:nvPr/>
        </p:nvSpPr>
        <p:spPr>
          <a:xfrm>
            <a:off x="1071538" y="1357298"/>
            <a:ext cx="7858180" cy="7232749"/>
          </a:xfrm>
          <a:prstGeom prst="rect">
            <a:avLst/>
          </a:prstGeom>
        </p:spPr>
        <p:txBody>
          <a:bodyPr wrap="square">
            <a:spAutoFit/>
          </a:bodyPr>
          <a:lstStyle/>
          <a:p>
            <a:pPr>
              <a:buFont typeface="Wingdings" pitchFamily="2" charset="2"/>
              <a:buChar char="ü"/>
            </a:pPr>
            <a:r>
              <a:rPr lang="fa-IR" sz="3200" b="1" dirty="0" smtClean="0">
                <a:solidFill>
                  <a:schemeClr val="accent6">
                    <a:lumMod val="50000"/>
                  </a:schemeClr>
                </a:solidFill>
                <a:cs typeface="B Nazanin" pitchFamily="2" charset="-78"/>
              </a:rPr>
              <a:t>معمولا از بالا به پایین است</a:t>
            </a:r>
          </a:p>
          <a:p>
            <a:pPr>
              <a:buFont typeface="Wingdings" pitchFamily="2" charset="2"/>
              <a:buChar char="ü"/>
            </a:pPr>
            <a:r>
              <a:rPr lang="fa-IR" sz="3200" b="1" dirty="0" smtClean="0">
                <a:solidFill>
                  <a:schemeClr val="accent6">
                    <a:lumMod val="50000"/>
                  </a:schemeClr>
                </a:solidFill>
                <a:cs typeface="B Nazanin" pitchFamily="2" charset="-78"/>
              </a:rPr>
              <a:t>معمولا استمرار دارد</a:t>
            </a:r>
          </a:p>
          <a:p>
            <a:pPr>
              <a:buFont typeface="Wingdings" pitchFamily="2" charset="2"/>
              <a:buChar char="ü"/>
            </a:pPr>
            <a:r>
              <a:rPr lang="fa-IR" sz="3200" b="1" dirty="0" smtClean="0">
                <a:solidFill>
                  <a:schemeClr val="accent6">
                    <a:lumMod val="50000"/>
                  </a:schemeClr>
                </a:solidFill>
                <a:cs typeface="B Nazanin" pitchFamily="2" charset="-78"/>
              </a:rPr>
              <a:t>برنامه ریزی شده است</a:t>
            </a:r>
          </a:p>
          <a:p>
            <a:pPr>
              <a:buFont typeface="Wingdings" pitchFamily="2" charset="2"/>
              <a:buChar char="ü"/>
            </a:pPr>
            <a:r>
              <a:rPr lang="fa-IR" sz="3200" b="1" dirty="0" smtClean="0">
                <a:solidFill>
                  <a:schemeClr val="accent6">
                    <a:lumMod val="50000"/>
                  </a:schemeClr>
                </a:solidFill>
                <a:cs typeface="B Nazanin" pitchFamily="2" charset="-78"/>
              </a:rPr>
              <a:t>نظام یافته و هدفمند است</a:t>
            </a:r>
          </a:p>
          <a:p>
            <a:pPr>
              <a:buFont typeface="Wingdings" pitchFamily="2" charset="2"/>
              <a:buChar char="ü"/>
            </a:pPr>
            <a:r>
              <a:rPr lang="fa-IR" sz="3200" b="1" dirty="0" smtClean="0">
                <a:solidFill>
                  <a:schemeClr val="accent6">
                    <a:lumMod val="50000"/>
                  </a:schemeClr>
                </a:solidFill>
                <a:cs typeface="B Nazanin" pitchFamily="2" charset="-78"/>
              </a:rPr>
              <a:t>دارای مراحل و فرآیند مشخص است</a:t>
            </a:r>
          </a:p>
          <a:p>
            <a:pPr>
              <a:buFont typeface="Wingdings" pitchFamily="2" charset="2"/>
              <a:buChar char="ü"/>
            </a:pPr>
            <a:r>
              <a:rPr lang="fa-IR" sz="3200" b="1" dirty="0" smtClean="0">
                <a:solidFill>
                  <a:schemeClr val="accent6">
                    <a:lumMod val="50000"/>
                  </a:schemeClr>
                </a:solidFill>
                <a:cs typeface="B Nazanin" pitchFamily="2" charset="-78"/>
              </a:rPr>
              <a:t>به ابزار و امکانات نیاز دارد</a:t>
            </a:r>
          </a:p>
          <a:p>
            <a:pPr>
              <a:buFont typeface="Wingdings" pitchFamily="2" charset="2"/>
              <a:buChar char="ü"/>
            </a:pPr>
            <a:r>
              <a:rPr lang="fa-IR" sz="3200" b="1" dirty="0" smtClean="0">
                <a:solidFill>
                  <a:schemeClr val="accent6">
                    <a:lumMod val="50000"/>
                  </a:schemeClr>
                </a:solidFill>
                <a:cs typeface="B Nazanin" pitchFamily="2" charset="-78"/>
              </a:rPr>
              <a:t>نیازمند شناخت سازمانی است</a:t>
            </a:r>
          </a:p>
          <a:p>
            <a:pPr>
              <a:buFont typeface="Wingdings" pitchFamily="2" charset="2"/>
              <a:buChar char="ü"/>
            </a:pPr>
            <a:r>
              <a:rPr lang="fa-IR" sz="3200" b="1" dirty="0" smtClean="0">
                <a:solidFill>
                  <a:schemeClr val="accent6">
                    <a:lumMod val="50000"/>
                  </a:schemeClr>
                </a:solidFill>
                <a:cs typeface="B Nazanin" pitchFamily="2" charset="-78"/>
              </a:rPr>
              <a:t>معمولا چند بعدی و جامع است</a:t>
            </a:r>
          </a:p>
          <a:p>
            <a:pPr>
              <a:buFont typeface="Wingdings" pitchFamily="2" charset="2"/>
              <a:buChar char="ü"/>
            </a:pPr>
            <a:r>
              <a:rPr lang="fa-IR" sz="3200" b="1" dirty="0" smtClean="0">
                <a:solidFill>
                  <a:schemeClr val="accent6">
                    <a:lumMod val="50000"/>
                  </a:schemeClr>
                </a:solidFill>
                <a:cs typeface="B Nazanin" pitchFamily="2" charset="-78"/>
              </a:rPr>
              <a:t>زمانبر بوده و مستلزم دقت است</a:t>
            </a:r>
          </a:p>
          <a:p>
            <a:pPr>
              <a:buFont typeface="Wingdings" pitchFamily="2" charset="2"/>
              <a:buChar char="ü"/>
            </a:pPr>
            <a:r>
              <a:rPr lang="fa-IR" sz="3200" b="1" dirty="0" smtClean="0">
                <a:solidFill>
                  <a:schemeClr val="accent6">
                    <a:lumMod val="50000"/>
                  </a:schemeClr>
                </a:solidFill>
                <a:cs typeface="B Nazanin" pitchFamily="2" charset="-78"/>
              </a:rPr>
              <a:t>معمولا استاندارد و منطقی است</a:t>
            </a: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rgbClr val="C00000"/>
              </a:solidFill>
              <a:cs typeface="B Nazanin" pitchFamily="2" charset="-78"/>
            </a:endParaRPr>
          </a:p>
          <a:p>
            <a:pPr>
              <a:buFont typeface="Wingdings" pitchFamily="2" charset="2"/>
              <a:buChar char="ü"/>
            </a:pPr>
            <a:endParaRPr lang="fa-IR" sz="3600" b="1" dirty="0" smtClean="0">
              <a:solidFill>
                <a:srgbClr val="C00000"/>
              </a:solidFill>
              <a:cs typeface="B Nazanin" pitchFamily="2" charset="-78"/>
            </a:endParaRPr>
          </a:p>
        </p:txBody>
      </p:sp>
      <p:pic>
        <p:nvPicPr>
          <p:cNvPr id="4" name="Picture 4" descr="http://www.pmthink.com/ProjectPortfolioAnalytics01.jpg"/>
          <p:cNvPicPr>
            <a:picLocks noChangeAspect="1" noChangeArrowheads="1"/>
          </p:cNvPicPr>
          <p:nvPr/>
        </p:nvPicPr>
        <p:blipFill>
          <a:blip r:embed="rId2"/>
          <a:srcRect/>
          <a:stretch>
            <a:fillRect/>
          </a:stretch>
        </p:blipFill>
        <p:spPr bwMode="auto">
          <a:xfrm>
            <a:off x="470666" y="2071678"/>
            <a:ext cx="2744012" cy="3848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دستاوردهای مورد انتظار در چرخه اشراف:</a:t>
            </a:r>
            <a:endParaRPr lang="fa-IR" dirty="0"/>
          </a:p>
        </p:txBody>
      </p:sp>
      <p:sp>
        <p:nvSpPr>
          <p:cNvPr id="5" name="Rectangle 4"/>
          <p:cNvSpPr/>
          <p:nvPr/>
        </p:nvSpPr>
        <p:spPr>
          <a:xfrm>
            <a:off x="0" y="1440027"/>
            <a:ext cx="8929718" cy="8402300"/>
          </a:xfrm>
          <a:prstGeom prst="rect">
            <a:avLst/>
          </a:prstGeom>
        </p:spPr>
        <p:txBody>
          <a:bodyPr wrap="square">
            <a:spAutoFit/>
          </a:bodyPr>
          <a:lstStyle/>
          <a:p>
            <a:pPr>
              <a:buFont typeface="Wingdings" pitchFamily="2" charset="2"/>
              <a:buChar char="ü"/>
            </a:pPr>
            <a:r>
              <a:rPr lang="fa-IR" sz="3600" b="1" dirty="0" smtClean="0">
                <a:solidFill>
                  <a:schemeClr val="accent6">
                    <a:lumMod val="50000"/>
                  </a:schemeClr>
                </a:solidFill>
                <a:cs typeface="B Nazanin" pitchFamily="2" charset="-78"/>
              </a:rPr>
              <a:t>باعث ارتقاء کمی و کیفی فعالیت ها می شود</a:t>
            </a:r>
          </a:p>
          <a:p>
            <a:pPr>
              <a:buFont typeface="Wingdings" pitchFamily="2" charset="2"/>
              <a:buChar char="ü"/>
            </a:pPr>
            <a:r>
              <a:rPr lang="fa-IR" sz="3600" b="1" dirty="0" smtClean="0">
                <a:solidFill>
                  <a:schemeClr val="accent6">
                    <a:lumMod val="50000"/>
                  </a:schemeClr>
                </a:solidFill>
                <a:cs typeface="B Nazanin" pitchFamily="2" charset="-78"/>
              </a:rPr>
              <a:t>از بروز انحراف در عملکرد سازمان جلوگیری می کند</a:t>
            </a:r>
          </a:p>
          <a:p>
            <a:pPr>
              <a:buFont typeface="Wingdings" pitchFamily="2" charset="2"/>
              <a:buChar char="ü"/>
            </a:pPr>
            <a:r>
              <a:rPr lang="fa-IR" sz="3600" b="1" dirty="0" smtClean="0">
                <a:solidFill>
                  <a:schemeClr val="accent6">
                    <a:lumMod val="50000"/>
                  </a:schemeClr>
                </a:solidFill>
                <a:cs typeface="B Nazanin" pitchFamily="2" charset="-78"/>
              </a:rPr>
              <a:t>هزینه ها را کاهش می دهد</a:t>
            </a:r>
          </a:p>
          <a:p>
            <a:pPr>
              <a:buFont typeface="Wingdings" pitchFamily="2" charset="2"/>
              <a:buChar char="ü"/>
            </a:pPr>
            <a:r>
              <a:rPr lang="fa-IR" sz="3600" b="1" dirty="0" smtClean="0">
                <a:solidFill>
                  <a:schemeClr val="accent6">
                    <a:lumMod val="50000"/>
                  </a:schemeClr>
                </a:solidFill>
                <a:cs typeface="B Nazanin" pitchFamily="2" charset="-78"/>
              </a:rPr>
              <a:t>اطمینان بخش و تضمین کننده است</a:t>
            </a:r>
          </a:p>
          <a:p>
            <a:pPr>
              <a:buFont typeface="Wingdings" pitchFamily="2" charset="2"/>
              <a:buChar char="ü"/>
            </a:pPr>
            <a:r>
              <a:rPr lang="fa-IR" sz="3600" b="1" dirty="0" smtClean="0">
                <a:solidFill>
                  <a:schemeClr val="accent6">
                    <a:lumMod val="50000"/>
                  </a:schemeClr>
                </a:solidFill>
                <a:cs typeface="B Nazanin" pitchFamily="2" charset="-78"/>
              </a:rPr>
              <a:t>کشف استعدادها و خلاقیت ها را به همراه دارد </a:t>
            </a:r>
          </a:p>
          <a:p>
            <a:pPr>
              <a:buFont typeface="Wingdings" pitchFamily="2" charset="2"/>
              <a:buChar char="ü"/>
            </a:pPr>
            <a:r>
              <a:rPr lang="fa-IR" sz="3600" b="1" dirty="0" smtClean="0">
                <a:solidFill>
                  <a:schemeClr val="accent6">
                    <a:lumMod val="50000"/>
                  </a:schemeClr>
                </a:solidFill>
                <a:cs typeface="B Nazanin" pitchFamily="2" charset="-78"/>
              </a:rPr>
              <a:t>به الگو سازی سازمانی کمک می کند</a:t>
            </a:r>
          </a:p>
          <a:p>
            <a:pPr>
              <a:buFont typeface="Wingdings" pitchFamily="2" charset="2"/>
              <a:buChar char="ü"/>
            </a:pPr>
            <a:r>
              <a:rPr lang="fa-IR" sz="3600" b="1" dirty="0" smtClean="0">
                <a:solidFill>
                  <a:schemeClr val="accent6">
                    <a:lumMod val="50000"/>
                  </a:schemeClr>
                </a:solidFill>
                <a:cs typeface="B Nazanin" pitchFamily="2" charset="-78"/>
              </a:rPr>
              <a:t>همکاری و هماهنگی ها را افزایش می دهد</a:t>
            </a:r>
          </a:p>
          <a:p>
            <a:pPr>
              <a:buFont typeface="Wingdings" pitchFamily="2" charset="2"/>
              <a:buChar char="ü"/>
            </a:pPr>
            <a:r>
              <a:rPr lang="fa-IR" sz="3600" b="1" dirty="0" smtClean="0">
                <a:solidFill>
                  <a:schemeClr val="accent6">
                    <a:lumMod val="50000"/>
                  </a:schemeClr>
                </a:solidFill>
                <a:cs typeface="B Nazanin" pitchFamily="2" charset="-78"/>
              </a:rPr>
              <a:t>به اطلاع رسانی متقابل کمک می کند</a:t>
            </a: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rgbClr val="C00000"/>
              </a:solidFill>
              <a:cs typeface="B Nazanin" pitchFamily="2" charset="-78"/>
            </a:endParaRPr>
          </a:p>
          <a:p>
            <a:pPr>
              <a:buFont typeface="Wingdings" pitchFamily="2" charset="2"/>
              <a:buChar char="ü"/>
            </a:pPr>
            <a:endParaRPr lang="fa-IR" sz="3600" b="1" dirty="0" smtClean="0">
              <a:solidFill>
                <a:srgbClr val="C00000"/>
              </a:solidFill>
              <a:cs typeface="B Nazanin" pitchFamily="2" charset="-78"/>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143372" y="1357298"/>
            <a:ext cx="4214842" cy="428628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endParaRPr kumimoji="0" lang="fa-IR" sz="4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Homa" pitchFamily="2" charset="-78"/>
            </a:endParaRPr>
          </a:p>
        </p:txBody>
      </p:sp>
      <p:sp>
        <p:nvSpPr>
          <p:cNvPr id="7" name="Rectangle 6"/>
          <p:cNvSpPr/>
          <p:nvPr/>
        </p:nvSpPr>
        <p:spPr>
          <a:xfrm>
            <a:off x="3714744" y="1673260"/>
            <a:ext cx="4857784" cy="3970318"/>
          </a:xfrm>
          <a:prstGeom prst="rect">
            <a:avLst/>
          </a:prstGeom>
        </p:spPr>
        <p:txBody>
          <a:bodyPr wrap="square">
            <a:spAutoFit/>
          </a:bodyPr>
          <a:lstStyle/>
          <a:p>
            <a:pPr algn="just"/>
            <a:r>
              <a:rPr lang="fa-IR" sz="3600" i="1" dirty="0" smtClean="0">
                <a:solidFill>
                  <a:srgbClr val="FF0000"/>
                </a:solidFill>
                <a:cs typeface="B Elham" pitchFamily="2" charset="-78"/>
              </a:rPr>
              <a:t>سپس رسيدگي به كارهايشان و فرستادن ناظران</a:t>
            </a:r>
            <a:r>
              <a:rPr lang="fa-IR" sz="3600" dirty="0" smtClean="0"/>
              <a:t> </a:t>
            </a:r>
            <a:r>
              <a:rPr lang="fa-IR" sz="3600" i="1" dirty="0" smtClean="0">
                <a:solidFill>
                  <a:srgbClr val="FF0000"/>
                </a:solidFill>
                <a:cs typeface="B Elham" pitchFamily="2" charset="-78"/>
              </a:rPr>
              <a:t>امين و راستگو  برايشان را وا مگذار، چرا كه اين نظارت كوشش آنها را در آبـاداني و مـدارا  با مـردم و دوري از ستم و مراقبت از ياران افزون مي كند  </a:t>
            </a:r>
            <a:endParaRPr lang="fa-IR" sz="3600" dirty="0">
              <a:solidFill>
                <a:srgbClr val="FF0000"/>
              </a:solidFill>
              <a:cs typeface="B Elham" pitchFamily="2" charset="-78"/>
            </a:endParaRPr>
          </a:p>
        </p:txBody>
      </p:sp>
      <p:sp>
        <p:nvSpPr>
          <p:cNvPr id="8" name="Rectangle 7"/>
          <p:cNvSpPr/>
          <p:nvPr/>
        </p:nvSpPr>
        <p:spPr>
          <a:xfrm>
            <a:off x="2285984" y="5929330"/>
            <a:ext cx="6429420" cy="369332"/>
          </a:xfrm>
          <a:prstGeom prst="rect">
            <a:avLst/>
          </a:prstGeom>
        </p:spPr>
        <p:txBody>
          <a:bodyPr wrap="square">
            <a:spAutoFit/>
          </a:bodyPr>
          <a:lstStyle/>
          <a:p>
            <a:r>
              <a:rPr lang="fa-IR" dirty="0" smtClean="0">
                <a:solidFill>
                  <a:schemeClr val="accent1">
                    <a:lumMod val="50000"/>
                  </a:schemeClr>
                </a:solidFill>
              </a:rPr>
              <a:t>بخشی از نامه ی امیر الموُمنین علی(ع) درعهدنامه معروف مالك اشتر</a:t>
            </a:r>
            <a:endParaRPr lang="en-US" dirty="0">
              <a:solidFill>
                <a:schemeClr val="accent1">
                  <a:lumMod val="50000"/>
                </a:schemeClr>
              </a:solidFill>
            </a:endParaRPr>
          </a:p>
        </p:txBody>
      </p:sp>
      <p:pic>
        <p:nvPicPr>
          <p:cNvPr id="6" name="Picture 6" descr="E:\فیلم و تصویر\تصایر مـتفرقه\گوناگون\nahjol.jpg"/>
          <p:cNvPicPr>
            <a:picLocks noChangeAspect="1" noChangeArrowheads="1"/>
          </p:cNvPicPr>
          <p:nvPr/>
        </p:nvPicPr>
        <p:blipFill>
          <a:blip r:embed="rId2"/>
          <a:srcRect/>
          <a:stretch>
            <a:fillRect/>
          </a:stretch>
        </p:blipFill>
        <p:spPr bwMode="auto">
          <a:xfrm>
            <a:off x="428628" y="2071678"/>
            <a:ext cx="2643174" cy="3786214"/>
          </a:xfrm>
          <a:prstGeom prst="rect">
            <a:avLst/>
          </a:prstGeom>
          <a:noFill/>
        </p:spPr>
      </p:pic>
      <p:sp>
        <p:nvSpPr>
          <p:cNvPr id="9" name="Rectangle 8"/>
          <p:cNvSpPr/>
          <p:nvPr/>
        </p:nvSpPr>
        <p:spPr>
          <a:xfrm>
            <a:off x="1673860" y="285728"/>
            <a:ext cx="7287571" cy="707886"/>
          </a:xfrm>
          <a:prstGeom prst="rect">
            <a:avLst/>
          </a:prstGeom>
        </p:spPr>
        <p:txBody>
          <a:bodyPr wrap="none">
            <a:spAutoFit/>
          </a:bodyPr>
          <a:lstStyle/>
          <a:p>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کنترل و نظارت از نگاه امام اول شیعیان:</a:t>
            </a:r>
            <a:endParaRPr lang="fa-I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مخاطبین و منابع کسب اطلاعات:</a:t>
            </a:r>
            <a:endParaRPr lang="fa-IR" dirty="0"/>
          </a:p>
        </p:txBody>
      </p:sp>
      <p:sp>
        <p:nvSpPr>
          <p:cNvPr id="5" name="Rectangle 4"/>
          <p:cNvSpPr/>
          <p:nvPr/>
        </p:nvSpPr>
        <p:spPr>
          <a:xfrm>
            <a:off x="0" y="1440027"/>
            <a:ext cx="8929718" cy="10064294"/>
          </a:xfrm>
          <a:prstGeom prst="rect">
            <a:avLst/>
          </a:prstGeom>
        </p:spPr>
        <p:txBody>
          <a:bodyPr wrap="square">
            <a:spAutoFit/>
          </a:bodyPr>
          <a:lstStyle/>
          <a:p>
            <a:pPr>
              <a:buFont typeface="Wingdings" pitchFamily="2" charset="2"/>
              <a:buChar char="ü"/>
            </a:pPr>
            <a:r>
              <a:rPr lang="fa-IR" sz="3600" b="1" dirty="0" smtClean="0">
                <a:solidFill>
                  <a:schemeClr val="accent6">
                    <a:lumMod val="50000"/>
                  </a:schemeClr>
                </a:solidFill>
                <a:cs typeface="B Nazanin" pitchFamily="2" charset="-78"/>
              </a:rPr>
              <a:t>ارباب رجوع</a:t>
            </a:r>
          </a:p>
          <a:p>
            <a:pPr>
              <a:buFont typeface="Wingdings" pitchFamily="2" charset="2"/>
              <a:buChar char="ü"/>
            </a:pPr>
            <a:r>
              <a:rPr lang="fa-IR" sz="3600" b="1" dirty="0" smtClean="0">
                <a:solidFill>
                  <a:schemeClr val="accent6">
                    <a:lumMod val="50000"/>
                  </a:schemeClr>
                </a:solidFill>
                <a:cs typeface="B Nazanin" pitchFamily="2" charset="-78"/>
              </a:rPr>
              <a:t>کارفرمایان</a:t>
            </a:r>
          </a:p>
          <a:p>
            <a:pPr>
              <a:buFont typeface="Wingdings" pitchFamily="2" charset="2"/>
              <a:buChar char="ü"/>
            </a:pPr>
            <a:r>
              <a:rPr lang="fa-IR" sz="3600" b="1" dirty="0" smtClean="0">
                <a:solidFill>
                  <a:schemeClr val="accent6">
                    <a:lumMod val="50000"/>
                  </a:schemeClr>
                </a:solidFill>
                <a:cs typeface="B Nazanin" pitchFamily="2" charset="-78"/>
              </a:rPr>
              <a:t>مشتریان</a:t>
            </a:r>
          </a:p>
          <a:p>
            <a:pPr>
              <a:buFont typeface="Wingdings" pitchFamily="2" charset="2"/>
              <a:buChar char="ü"/>
            </a:pPr>
            <a:r>
              <a:rPr lang="fa-IR" sz="3600" b="1" dirty="0" smtClean="0">
                <a:solidFill>
                  <a:schemeClr val="accent6">
                    <a:lumMod val="50000"/>
                  </a:schemeClr>
                </a:solidFill>
                <a:cs typeface="B Nazanin" pitchFamily="2" charset="-78"/>
              </a:rPr>
              <a:t>پیمانکاران</a:t>
            </a:r>
          </a:p>
          <a:p>
            <a:pPr>
              <a:buFont typeface="Wingdings" pitchFamily="2" charset="2"/>
              <a:buChar char="ü"/>
            </a:pPr>
            <a:r>
              <a:rPr lang="fa-IR" sz="3600" b="1" dirty="0" smtClean="0">
                <a:solidFill>
                  <a:schemeClr val="accent6">
                    <a:lumMod val="50000"/>
                  </a:schemeClr>
                </a:solidFill>
                <a:cs typeface="B Nazanin" pitchFamily="2" charset="-78"/>
              </a:rPr>
              <a:t>رقبا در بخش اقتصادی</a:t>
            </a:r>
          </a:p>
          <a:p>
            <a:pPr>
              <a:buFont typeface="Wingdings" pitchFamily="2" charset="2"/>
              <a:buChar char="ü"/>
            </a:pPr>
            <a:r>
              <a:rPr lang="fa-IR" sz="3600" b="1" dirty="0" smtClean="0">
                <a:solidFill>
                  <a:schemeClr val="accent6">
                    <a:lumMod val="50000"/>
                  </a:schemeClr>
                </a:solidFill>
                <a:cs typeface="B Nazanin" pitchFamily="2" charset="-78"/>
              </a:rPr>
              <a:t>مدیران و کارکنان سازمان</a:t>
            </a:r>
          </a:p>
          <a:p>
            <a:pPr>
              <a:buFont typeface="Wingdings" pitchFamily="2" charset="2"/>
              <a:buChar char="ü"/>
            </a:pPr>
            <a:r>
              <a:rPr lang="fa-IR" sz="3600" b="1" dirty="0" smtClean="0">
                <a:solidFill>
                  <a:schemeClr val="accent6">
                    <a:lumMod val="50000"/>
                  </a:schemeClr>
                </a:solidFill>
                <a:cs typeface="B Nazanin" pitchFamily="2" charset="-78"/>
              </a:rPr>
              <a:t>مدیران و کارکنان رده های مافوق</a:t>
            </a:r>
          </a:p>
          <a:p>
            <a:pPr>
              <a:buFont typeface="Wingdings" pitchFamily="2" charset="2"/>
              <a:buChar char="ü"/>
            </a:pPr>
            <a:r>
              <a:rPr lang="fa-IR" sz="3600" b="1" dirty="0" smtClean="0">
                <a:solidFill>
                  <a:schemeClr val="accent6">
                    <a:lumMod val="50000"/>
                  </a:schemeClr>
                </a:solidFill>
                <a:cs typeface="B Nazanin" pitchFamily="2" charset="-78"/>
              </a:rPr>
              <a:t>کارکنان و مدیران تحت امر</a:t>
            </a:r>
          </a:p>
          <a:p>
            <a:pPr>
              <a:buFont typeface="Wingdings" pitchFamily="2" charset="2"/>
              <a:buChar char="ü"/>
            </a:pPr>
            <a:r>
              <a:rPr lang="fa-IR" sz="3600" b="1" dirty="0" smtClean="0">
                <a:solidFill>
                  <a:schemeClr val="accent6">
                    <a:lumMod val="50000"/>
                  </a:schemeClr>
                </a:solidFill>
                <a:cs typeface="B Nazanin" pitchFamily="2" charset="-78"/>
              </a:rPr>
              <a:t>مشاورین و صاحبنظران برون سازمانی</a:t>
            </a: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chemeClr val="accent6">
                  <a:lumMod val="50000"/>
                </a:schemeClr>
              </a:solidFill>
              <a:cs typeface="B Nazanin" pitchFamily="2" charset="-78"/>
            </a:endParaRPr>
          </a:p>
          <a:p>
            <a:pPr>
              <a:buFont typeface="Wingdings" pitchFamily="2" charset="2"/>
              <a:buChar char="ü"/>
            </a:pPr>
            <a:endParaRPr lang="fa-IR" sz="3600" b="1" dirty="0" smtClean="0">
              <a:solidFill>
                <a:srgbClr val="C00000"/>
              </a:solidFill>
              <a:cs typeface="B Nazanin" pitchFamily="2" charset="-78"/>
            </a:endParaRPr>
          </a:p>
          <a:p>
            <a:pPr>
              <a:buFont typeface="Wingdings" pitchFamily="2" charset="2"/>
              <a:buChar char="ü"/>
            </a:pPr>
            <a:endParaRPr lang="fa-IR" sz="3600" b="1" dirty="0" smtClean="0">
              <a:solidFill>
                <a:srgbClr val="C00000"/>
              </a:solidFill>
              <a:cs typeface="B Nazanin" pitchFamily="2" charset="-78"/>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هدف اشراف:</a:t>
            </a:r>
            <a:endParaRPr lang="fa-IR" dirty="0"/>
          </a:p>
        </p:txBody>
      </p:sp>
      <p:sp>
        <p:nvSpPr>
          <p:cNvPr id="4" name="Content Placeholder 3"/>
          <p:cNvSpPr>
            <a:spLocks noGrp="1"/>
          </p:cNvSpPr>
          <p:nvPr>
            <p:ph sz="half" idx="2"/>
          </p:nvPr>
        </p:nvSpPr>
        <p:spPr>
          <a:xfrm>
            <a:off x="2857488" y="1571612"/>
            <a:ext cx="6143636" cy="4424367"/>
          </a:xfrm>
        </p:spPr>
        <p:txBody>
          <a:bodyPr/>
          <a:lstStyle/>
          <a:p>
            <a:pPr algn="ctr">
              <a:buNone/>
            </a:pPr>
            <a:r>
              <a:rPr lang="fa-IR" sz="6600" dirty="0" smtClean="0">
                <a:solidFill>
                  <a:srgbClr val="C00000"/>
                </a:solidFill>
                <a:cs typeface="B Nazanin" pitchFamily="2" charset="-78"/>
              </a:rPr>
              <a:t>  </a:t>
            </a:r>
            <a:r>
              <a:rPr lang="fa-IR" sz="5400" dirty="0" smtClean="0">
                <a:solidFill>
                  <a:srgbClr val="C00000"/>
                </a:solidFill>
                <a:cs typeface="B Nazanin" pitchFamily="2" charset="-78"/>
              </a:rPr>
              <a:t>حصول اطمینان از تحقق </a:t>
            </a:r>
            <a:r>
              <a:rPr lang="fa-IR" sz="5400" dirty="0" smtClean="0">
                <a:solidFill>
                  <a:srgbClr val="00B050"/>
                </a:solidFill>
                <a:cs typeface="B Nazanin" pitchFamily="2" charset="-78"/>
              </a:rPr>
              <a:t>راهبردهای و برنامه‌های کلی و کلان سازمان</a:t>
            </a:r>
          </a:p>
          <a:p>
            <a:pPr algn="ctr">
              <a:buNone/>
            </a:pPr>
            <a:r>
              <a:rPr lang="fa-IR" sz="5400" dirty="0" smtClean="0">
                <a:solidFill>
                  <a:srgbClr val="C00000"/>
                </a:solidFill>
                <a:cs typeface="B Nazanin" pitchFamily="2" charset="-78"/>
              </a:rPr>
              <a:t>در موضوعات مورد نظر</a:t>
            </a:r>
            <a:endParaRPr lang="fa-IR" dirty="0"/>
          </a:p>
        </p:txBody>
      </p:sp>
      <p:pic>
        <p:nvPicPr>
          <p:cNvPr id="5" name="Picture 3"/>
          <p:cNvPicPr>
            <a:picLocks noChangeAspect="1" noChangeArrowheads="1"/>
          </p:cNvPicPr>
          <p:nvPr/>
        </p:nvPicPr>
        <p:blipFill>
          <a:blip r:embed="rId2"/>
          <a:srcRect/>
          <a:stretch>
            <a:fillRect/>
          </a:stretch>
        </p:blipFill>
        <p:spPr bwMode="auto">
          <a:xfrm>
            <a:off x="214282" y="1785926"/>
            <a:ext cx="2357454" cy="430056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منظورها:</a:t>
            </a:r>
            <a:endParaRPr lang="fa-IR" dirty="0"/>
          </a:p>
        </p:txBody>
      </p:sp>
      <p:sp>
        <p:nvSpPr>
          <p:cNvPr id="4" name="Content Placeholder 3"/>
          <p:cNvSpPr>
            <a:spLocks noGrp="1"/>
          </p:cNvSpPr>
          <p:nvPr>
            <p:ph sz="half" idx="2"/>
          </p:nvPr>
        </p:nvSpPr>
        <p:spPr>
          <a:xfrm>
            <a:off x="181005" y="1571612"/>
            <a:ext cx="8748713" cy="4941887"/>
          </a:xfrm>
        </p:spPr>
        <p:txBody>
          <a:bodyPr/>
          <a:lstStyle/>
          <a:p>
            <a:pPr lvl="0"/>
            <a:r>
              <a:rPr lang="fa-IR" sz="1600" dirty="0" smtClean="0">
                <a:solidFill>
                  <a:srgbClr val="C00000"/>
                </a:solidFill>
              </a:rPr>
              <a:t>پیگیری مطالبات و انتظارات مدیر عالی سازمان درربالاترین سطح</a:t>
            </a:r>
            <a:endParaRPr lang="en-US" sz="1600" dirty="0" smtClean="0">
              <a:solidFill>
                <a:srgbClr val="C00000"/>
              </a:solidFill>
            </a:endParaRPr>
          </a:p>
          <a:p>
            <a:pPr lvl="0"/>
            <a:r>
              <a:rPr lang="fa-IR" sz="1600" dirty="0" smtClean="0">
                <a:solidFill>
                  <a:srgbClr val="C00000"/>
                </a:solidFill>
              </a:rPr>
              <a:t>زمینه سازی اجرای کامل و دقیق راهبردهای ابلاغی به بهترین شکل ممکن</a:t>
            </a:r>
            <a:endParaRPr lang="en-US" sz="1600" dirty="0" smtClean="0">
              <a:solidFill>
                <a:srgbClr val="C00000"/>
              </a:solidFill>
            </a:endParaRPr>
          </a:p>
          <a:p>
            <a:pPr lvl="0"/>
            <a:r>
              <a:rPr lang="fa-IR" sz="1600" dirty="0" smtClean="0">
                <a:solidFill>
                  <a:srgbClr val="C00000"/>
                </a:solidFill>
              </a:rPr>
              <a:t>بررسی رابطه فعالیت ها و میزان اثربخشی و پیشرفت اجرای راهبردها و برنامه‌ها</a:t>
            </a:r>
            <a:endParaRPr lang="en-US" sz="1600" dirty="0" smtClean="0">
              <a:solidFill>
                <a:srgbClr val="C00000"/>
              </a:solidFill>
            </a:endParaRPr>
          </a:p>
          <a:p>
            <a:pPr lvl="0"/>
            <a:r>
              <a:rPr lang="fa-IR" sz="1600" dirty="0" smtClean="0">
                <a:solidFill>
                  <a:srgbClr val="C00000"/>
                </a:solidFill>
              </a:rPr>
              <a:t>ارتقاء بهره وری و ایجاد فرصت برای حداکثر استفاده از حداقل امکانات (کارآمدی و سرآمدی)</a:t>
            </a:r>
            <a:endParaRPr lang="en-US" sz="1600" dirty="0" smtClean="0">
              <a:solidFill>
                <a:srgbClr val="C00000"/>
              </a:solidFill>
            </a:endParaRPr>
          </a:p>
          <a:p>
            <a:pPr lvl="0"/>
            <a:r>
              <a:rPr lang="fa-IR" sz="1600" dirty="0" smtClean="0">
                <a:solidFill>
                  <a:srgbClr val="C00000"/>
                </a:solidFill>
              </a:rPr>
              <a:t>اخذ بازخورد از کاستی ها و نواقص احتمالی </a:t>
            </a:r>
          </a:p>
          <a:p>
            <a:pPr lvl="0"/>
            <a:r>
              <a:rPr lang="fa-IR" sz="1600" dirty="0" smtClean="0">
                <a:solidFill>
                  <a:srgbClr val="C00000"/>
                </a:solidFill>
              </a:rPr>
              <a:t>تاکید بر توجه به صیانت سازمان و کارکنان در فعالیت‌ها</a:t>
            </a:r>
            <a:endParaRPr lang="en-US" sz="1600" dirty="0" smtClean="0">
              <a:solidFill>
                <a:srgbClr val="C00000"/>
              </a:solidFill>
            </a:endParaRPr>
          </a:p>
          <a:p>
            <a:pPr lvl="0"/>
            <a:r>
              <a:rPr lang="fa-IR" sz="1600" dirty="0" smtClean="0">
                <a:solidFill>
                  <a:srgbClr val="C00000"/>
                </a:solidFill>
              </a:rPr>
              <a:t>به روز نمودن متقابل اطلاعات در مورد راهبردها</a:t>
            </a:r>
            <a:endParaRPr lang="en-US" sz="1600" dirty="0" smtClean="0">
              <a:solidFill>
                <a:srgbClr val="C00000"/>
              </a:solidFill>
            </a:endParaRPr>
          </a:p>
          <a:p>
            <a:pPr lvl="0"/>
            <a:r>
              <a:rPr lang="fa-IR" sz="1600" dirty="0" smtClean="0">
                <a:solidFill>
                  <a:srgbClr val="C00000"/>
                </a:solidFill>
              </a:rPr>
              <a:t>کمک به نظامند سازی فرآیند اجرای راهبردها، طرح‌ها و برنامه‌های کلی و کلان</a:t>
            </a:r>
            <a:endParaRPr lang="en-US" sz="1600" dirty="0" smtClean="0">
              <a:solidFill>
                <a:srgbClr val="C00000"/>
              </a:solidFill>
            </a:endParaRPr>
          </a:p>
          <a:p>
            <a:pPr lvl="0"/>
            <a:r>
              <a:rPr lang="fa-IR" sz="1600" dirty="0" smtClean="0">
                <a:solidFill>
                  <a:srgbClr val="C00000"/>
                </a:solidFill>
              </a:rPr>
              <a:t>کمک به ظرفیت سازی برای تسریع در اجرای راهبردها</a:t>
            </a:r>
          </a:p>
          <a:p>
            <a:pPr lvl="0"/>
            <a:r>
              <a:rPr lang="fa-IR" sz="1600" dirty="0" smtClean="0">
                <a:solidFill>
                  <a:srgbClr val="C00000"/>
                </a:solidFill>
              </a:rPr>
              <a:t>کمک به فرهنگ سازی برای عملکرد هوشمندانه در قالب راهبردهای ابلاغی</a:t>
            </a:r>
            <a:endParaRPr lang="en-US" sz="1600" dirty="0" smtClean="0">
              <a:solidFill>
                <a:srgbClr val="C00000"/>
              </a:solidFill>
            </a:endParaRPr>
          </a:p>
          <a:p>
            <a:pPr lvl="0"/>
            <a:r>
              <a:rPr lang="fa-IR" sz="1600" dirty="0" smtClean="0">
                <a:solidFill>
                  <a:srgbClr val="C00000"/>
                </a:solidFill>
              </a:rPr>
              <a:t>ایجاد همزبانی و درک و فهم مشترک از راهبردهای ابلاغی</a:t>
            </a:r>
            <a:endParaRPr lang="en-US" sz="1600" dirty="0" smtClean="0">
              <a:solidFill>
                <a:srgbClr val="C00000"/>
              </a:solidFill>
            </a:endParaRPr>
          </a:p>
          <a:p>
            <a:pPr lvl="0"/>
            <a:r>
              <a:rPr lang="fa-IR" sz="1600" dirty="0" smtClean="0">
                <a:solidFill>
                  <a:srgbClr val="C00000"/>
                </a:solidFill>
              </a:rPr>
              <a:t>تطبیق مفاد راهبردها با شرایط ممکن و امکانات قابل دسترس برای اجرا</a:t>
            </a:r>
            <a:endParaRPr lang="en-US" sz="1600" dirty="0" smtClean="0">
              <a:solidFill>
                <a:srgbClr val="C00000"/>
              </a:solidFill>
            </a:endParaRPr>
          </a:p>
          <a:p>
            <a:pPr lvl="0"/>
            <a:r>
              <a:rPr lang="fa-IR" sz="1600" dirty="0" smtClean="0">
                <a:solidFill>
                  <a:srgbClr val="C00000"/>
                </a:solidFill>
              </a:rPr>
              <a:t>حفظ رویکرد هدفمندی و تاکید بر ضرورت نظامند سازی فعالیتها</a:t>
            </a:r>
            <a:endParaRPr lang="en-US" sz="1600" dirty="0" smtClean="0">
              <a:solidFill>
                <a:srgbClr val="C00000"/>
              </a:solidFill>
            </a:endParaRPr>
          </a:p>
          <a:p>
            <a:pPr lvl="0"/>
            <a:r>
              <a:rPr lang="fa-IR" sz="1600" dirty="0" smtClean="0">
                <a:solidFill>
                  <a:srgbClr val="C00000"/>
                </a:solidFill>
              </a:rPr>
              <a:t>کمک به توسعه و تقویت فرهنگ تهیه و تولید سند راهبردهای موضوعی و بخشی</a:t>
            </a:r>
            <a:endParaRPr lang="en-US" sz="1600" dirty="0" smtClean="0">
              <a:solidFill>
                <a:srgbClr val="C00000"/>
              </a:solidFill>
            </a:endParaRPr>
          </a:p>
          <a:p>
            <a:endParaRPr lang="fa-IR" sz="1600" dirty="0">
              <a:solidFill>
                <a:srgbClr val="C00000"/>
              </a:solidFill>
            </a:endParaRPr>
          </a:p>
        </p:txBody>
      </p:sp>
      <p:pic>
        <p:nvPicPr>
          <p:cNvPr id="5" name="Picture 4" descr="012060"/>
          <p:cNvPicPr/>
          <p:nvPr/>
        </p:nvPicPr>
        <p:blipFill>
          <a:blip r:embed="rId2"/>
          <a:srcRect/>
          <a:stretch>
            <a:fillRect/>
          </a:stretch>
        </p:blipFill>
        <p:spPr bwMode="auto">
          <a:xfrm>
            <a:off x="428596" y="3500438"/>
            <a:ext cx="2000264" cy="2500330"/>
          </a:xfrm>
          <a:prstGeom prst="rect">
            <a:avLst/>
          </a:prstGeom>
          <a:noFill/>
          <a:ln w="9525">
            <a:solidFill>
              <a:srgbClr val="993300"/>
            </a:solid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دستور کار یا سطح بندی موضوع نظارت ها:</a:t>
            </a:r>
            <a:endParaRPr lang="fa-IR" dirty="0"/>
          </a:p>
        </p:txBody>
      </p:sp>
      <p:sp>
        <p:nvSpPr>
          <p:cNvPr id="4" name="Content Placeholder 3"/>
          <p:cNvSpPr>
            <a:spLocks noGrp="1"/>
          </p:cNvSpPr>
          <p:nvPr>
            <p:ph sz="half" idx="2"/>
          </p:nvPr>
        </p:nvSpPr>
        <p:spPr>
          <a:xfrm>
            <a:off x="181005" y="1571612"/>
            <a:ext cx="8748713" cy="4857784"/>
          </a:xfrm>
        </p:spPr>
        <p:txBody>
          <a:bodyPr/>
          <a:lstStyle/>
          <a:p>
            <a:pPr lvl="0" algn="just"/>
            <a:r>
              <a:rPr lang="fa-IR" sz="3000" dirty="0" smtClean="0">
                <a:solidFill>
                  <a:srgbClr val="C00000"/>
                </a:solidFill>
                <a:cs typeface="B Nazanin" pitchFamily="2" charset="-78"/>
              </a:rPr>
              <a:t>بررسی اقدامات اجرایی از جمله: (جلسات، مکاتبات، نظارتها، ایجاد کمیته ها، برگزاری کمیسیون‌ها،آموزش‌ها، فرهنگ سازی و...)</a:t>
            </a:r>
            <a:endParaRPr lang="en-US" sz="3000" dirty="0" smtClean="0">
              <a:solidFill>
                <a:srgbClr val="C00000"/>
              </a:solidFill>
              <a:cs typeface="B Nazanin" pitchFamily="2" charset="-78"/>
            </a:endParaRPr>
          </a:p>
          <a:p>
            <a:pPr lvl="0" algn="just"/>
            <a:r>
              <a:rPr lang="fa-IR" sz="3000" dirty="0" smtClean="0">
                <a:solidFill>
                  <a:srgbClr val="C00000"/>
                </a:solidFill>
                <a:cs typeface="B Nazanin" pitchFamily="2" charset="-78"/>
              </a:rPr>
              <a:t>بررسی اقدامات ستادی از جمله: (تهیه طرح اقدام یا حلقه واسط بین راهبرد و اجرا، طراحی سیستم‌ها و بازنگری و تدوین روش‌های نوین، مکانیزه‌سازی، تهیه و به روز نمودن قوانین و مقررات و ...)</a:t>
            </a:r>
            <a:endParaRPr lang="en-US" sz="3000" dirty="0" smtClean="0">
              <a:solidFill>
                <a:srgbClr val="C00000"/>
              </a:solidFill>
              <a:cs typeface="B Nazanin" pitchFamily="2" charset="-78"/>
            </a:endParaRPr>
          </a:p>
          <a:p>
            <a:pPr algn="just"/>
            <a:r>
              <a:rPr lang="fa-IR" sz="3000" dirty="0" smtClean="0">
                <a:solidFill>
                  <a:srgbClr val="C00000"/>
                </a:solidFill>
                <a:cs typeface="B Nazanin" pitchFamily="2" charset="-78"/>
              </a:rPr>
              <a:t>بررسی نتایج عملی از جمله: (ارتقا معنویت، ارتقا بهره‌وری، ارتقاء ساختاری و سازمانی، ارتقا سیستم‌ها و روش‌ها، ارتقا دانش تخصصی، رشد دانش و فن آوری نوین و ...)</a:t>
            </a:r>
            <a:endParaRPr lang="fa-IR" sz="3000" dirty="0">
              <a:solidFill>
                <a:srgbClr val="C00000"/>
              </a:solidFill>
              <a:cs typeface="B Nazanin" pitchFamily="2" charset="-78"/>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سطوح سازمانی مورد نظارت:</a:t>
            </a:r>
            <a:endParaRPr lang="fa-IR" dirty="0"/>
          </a:p>
        </p:txBody>
      </p:sp>
      <p:sp>
        <p:nvSpPr>
          <p:cNvPr id="4" name="Content Placeholder 3"/>
          <p:cNvSpPr>
            <a:spLocks noGrp="1"/>
          </p:cNvSpPr>
          <p:nvPr>
            <p:ph sz="half" idx="2"/>
          </p:nvPr>
        </p:nvSpPr>
        <p:spPr>
          <a:xfrm>
            <a:off x="3214678" y="1773237"/>
            <a:ext cx="5715040" cy="4370407"/>
          </a:xfrm>
        </p:spPr>
        <p:txBody>
          <a:bodyPr/>
          <a:lstStyle/>
          <a:p>
            <a:pPr lvl="0" algn="just"/>
            <a:r>
              <a:rPr lang="fa-IR" sz="3600" dirty="0" smtClean="0">
                <a:solidFill>
                  <a:srgbClr val="C00000"/>
                </a:solidFill>
                <a:cs typeface="B Nazanin" pitchFamily="2" charset="-78"/>
              </a:rPr>
              <a:t>کلیه اجزای زیرمجموعه در سطح ستاد دستگاه </a:t>
            </a:r>
          </a:p>
          <a:p>
            <a:pPr lvl="0" algn="just"/>
            <a:r>
              <a:rPr lang="fa-IR" sz="3600" dirty="0" smtClean="0">
                <a:solidFill>
                  <a:srgbClr val="C00000"/>
                </a:solidFill>
                <a:cs typeface="B Nazanin" pitchFamily="2" charset="-78"/>
              </a:rPr>
              <a:t>کلیه اجزای زیرمجموعه در سطوح میانی </a:t>
            </a:r>
          </a:p>
          <a:p>
            <a:pPr lvl="0" algn="just"/>
            <a:r>
              <a:rPr lang="fa-IR" sz="3600" dirty="0" smtClean="0">
                <a:solidFill>
                  <a:srgbClr val="C00000"/>
                </a:solidFill>
                <a:cs typeface="B Nazanin" pitchFamily="2" charset="-78"/>
              </a:rPr>
              <a:t>ارکان و اجزای منتخب در سطوح اجرایی به صورت نمونه</a:t>
            </a:r>
            <a:r>
              <a:rPr lang="fa-IR" sz="4000" dirty="0" smtClean="0">
                <a:solidFill>
                  <a:srgbClr val="C00000"/>
                </a:solidFill>
                <a:cs typeface="B Nazanin" pitchFamily="2" charset="-78"/>
              </a:rPr>
              <a:t> ای</a:t>
            </a:r>
            <a:endParaRPr lang="en-US" sz="4000" dirty="0" smtClean="0">
              <a:solidFill>
                <a:srgbClr val="C00000"/>
              </a:solidFill>
              <a:cs typeface="B Nazanin" pitchFamily="2" charset="-78"/>
            </a:endParaRPr>
          </a:p>
          <a:p>
            <a:endParaRPr lang="fa-IR" dirty="0"/>
          </a:p>
        </p:txBody>
      </p:sp>
      <p:pic>
        <p:nvPicPr>
          <p:cNvPr id="5" name="Picture 4" descr="barchart"/>
          <p:cNvPicPr/>
          <p:nvPr/>
        </p:nvPicPr>
        <p:blipFill>
          <a:blip r:embed="rId2"/>
          <a:srcRect/>
          <a:stretch>
            <a:fillRect/>
          </a:stretch>
        </p:blipFill>
        <p:spPr bwMode="auto">
          <a:xfrm>
            <a:off x="357158" y="2000250"/>
            <a:ext cx="2143125" cy="4000518"/>
          </a:xfrm>
          <a:prstGeom prst="rect">
            <a:avLst/>
          </a:prstGeom>
          <a:noFill/>
          <a:ln w="9525">
            <a:solidFill>
              <a:srgbClr val="008000"/>
            </a:solid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همکاران مورد رجوع در رده مورد نظارت:</a:t>
            </a:r>
            <a:endParaRPr lang="fa-IR" dirty="0"/>
          </a:p>
        </p:txBody>
      </p:sp>
      <p:sp>
        <p:nvSpPr>
          <p:cNvPr id="4" name="Content Placeholder 3"/>
          <p:cNvSpPr>
            <a:spLocks noGrp="1"/>
          </p:cNvSpPr>
          <p:nvPr>
            <p:ph sz="half" idx="2"/>
          </p:nvPr>
        </p:nvSpPr>
        <p:spPr>
          <a:xfrm>
            <a:off x="107504" y="1714488"/>
            <a:ext cx="8856984" cy="4584721"/>
          </a:xfrm>
        </p:spPr>
        <p:txBody>
          <a:bodyPr/>
          <a:lstStyle/>
          <a:p>
            <a:pPr lvl="0"/>
            <a:r>
              <a:rPr lang="fa-IR" sz="4400" dirty="0" smtClean="0">
                <a:solidFill>
                  <a:srgbClr val="C00000"/>
                </a:solidFill>
                <a:cs typeface="B Nazanin" pitchFamily="2" charset="-78"/>
              </a:rPr>
              <a:t>معاونت‌ها و مدیریت‌ها در ستادها </a:t>
            </a:r>
          </a:p>
          <a:p>
            <a:pPr lvl="0"/>
            <a:r>
              <a:rPr lang="fa-IR" sz="4400" dirty="0" smtClean="0">
                <a:solidFill>
                  <a:srgbClr val="C00000"/>
                </a:solidFill>
                <a:cs typeface="B Nazanin" pitchFamily="2" charset="-78"/>
              </a:rPr>
              <a:t>معاونت‌ها </a:t>
            </a:r>
            <a:r>
              <a:rPr lang="fa-IR" sz="4400" dirty="0">
                <a:solidFill>
                  <a:srgbClr val="C00000"/>
                </a:solidFill>
                <a:cs typeface="B Nazanin" pitchFamily="2" charset="-78"/>
              </a:rPr>
              <a:t>و </a:t>
            </a:r>
            <a:r>
              <a:rPr lang="fa-IR" sz="4400" dirty="0" smtClean="0">
                <a:solidFill>
                  <a:srgbClr val="C00000"/>
                </a:solidFill>
                <a:cs typeface="B Nazanin" pitchFamily="2" charset="-78"/>
              </a:rPr>
              <a:t>مدیریت‌ها در بخش‌های اجرایی</a:t>
            </a:r>
            <a:endParaRPr lang="en-US" sz="4400" dirty="0" smtClean="0">
              <a:solidFill>
                <a:srgbClr val="C00000"/>
              </a:solidFill>
              <a:cs typeface="B Nazanin" pitchFamily="2" charset="-78"/>
            </a:endParaRPr>
          </a:p>
          <a:p>
            <a:pPr lvl="0"/>
            <a:r>
              <a:rPr lang="fa-IR" sz="4400" dirty="0" smtClean="0">
                <a:solidFill>
                  <a:srgbClr val="C00000"/>
                </a:solidFill>
                <a:cs typeface="B Nazanin" pitchFamily="2" charset="-78"/>
              </a:rPr>
              <a:t>مالی و ذیحسابی</a:t>
            </a:r>
          </a:p>
          <a:p>
            <a:pPr lvl="0"/>
            <a:r>
              <a:rPr lang="fa-IR" sz="4400" dirty="0" smtClean="0">
                <a:solidFill>
                  <a:srgbClr val="C00000"/>
                </a:solidFill>
                <a:cs typeface="B Nazanin" pitchFamily="2" charset="-78"/>
              </a:rPr>
              <a:t>نیروی انسانی (ارزشیابی)</a:t>
            </a:r>
            <a:endParaRPr lang="en-US" sz="4400" dirty="0" smtClean="0">
              <a:solidFill>
                <a:srgbClr val="C00000"/>
              </a:solidFill>
              <a:cs typeface="B Nazanin" pitchFamily="2" charset="-78"/>
            </a:endParaRPr>
          </a:p>
          <a:p>
            <a:endParaRPr lang="fa-IR"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اصول و ملاحضات حاکم بر نظارت ها:</a:t>
            </a:r>
            <a:endParaRPr lang="fa-IR" dirty="0"/>
          </a:p>
        </p:txBody>
      </p:sp>
      <p:sp>
        <p:nvSpPr>
          <p:cNvPr id="4" name="Content Placeholder 3"/>
          <p:cNvSpPr>
            <a:spLocks noGrp="1"/>
          </p:cNvSpPr>
          <p:nvPr>
            <p:ph sz="half" idx="2"/>
          </p:nvPr>
        </p:nvSpPr>
        <p:spPr>
          <a:xfrm>
            <a:off x="214282" y="1500174"/>
            <a:ext cx="8786874" cy="4857784"/>
          </a:xfrm>
        </p:spPr>
        <p:txBody>
          <a:bodyPr/>
          <a:lstStyle/>
          <a:p>
            <a:pPr lvl="0" algn="just"/>
            <a:r>
              <a:rPr lang="fa-IR" sz="2300" dirty="0" smtClean="0">
                <a:solidFill>
                  <a:srgbClr val="C00000"/>
                </a:solidFill>
                <a:cs typeface="B Nazanin" pitchFamily="2" charset="-78"/>
              </a:rPr>
              <a:t>اصل فراگیر و مستمر بودن نظارت ها (تداوم نظارتها در آینده و در تمام سطوح)</a:t>
            </a:r>
            <a:endParaRPr lang="en-US" sz="2300" dirty="0" smtClean="0">
              <a:solidFill>
                <a:srgbClr val="C00000"/>
              </a:solidFill>
              <a:cs typeface="B Nazanin" pitchFamily="2" charset="-78"/>
            </a:endParaRPr>
          </a:p>
          <a:p>
            <a:pPr lvl="0" algn="just"/>
            <a:r>
              <a:rPr lang="fa-IR" sz="2300" dirty="0" smtClean="0">
                <a:solidFill>
                  <a:srgbClr val="C00000"/>
                </a:solidFill>
                <a:cs typeface="B Nazanin" pitchFamily="2" charset="-78"/>
              </a:rPr>
              <a:t>اصل سطح بندی نظارت ها (نظارت متناسب با نقش و مسئولیت سطوح سازمانی)</a:t>
            </a:r>
            <a:endParaRPr lang="en-US" sz="2300" dirty="0" smtClean="0">
              <a:solidFill>
                <a:srgbClr val="C00000"/>
              </a:solidFill>
              <a:cs typeface="B Nazanin" pitchFamily="2" charset="-78"/>
            </a:endParaRPr>
          </a:p>
          <a:p>
            <a:pPr lvl="0" algn="just"/>
            <a:r>
              <a:rPr lang="fa-IR" sz="2300" dirty="0" smtClean="0">
                <a:solidFill>
                  <a:srgbClr val="C00000"/>
                </a:solidFill>
                <a:cs typeface="B Nazanin" pitchFamily="2" charset="-78"/>
              </a:rPr>
              <a:t>اصل اشرافیت و نظارت راهبردی (نظارت در سطح راهبردی و با اشرافیت کامل)</a:t>
            </a:r>
            <a:endParaRPr lang="en-US" sz="2300" dirty="0" smtClean="0">
              <a:solidFill>
                <a:srgbClr val="C00000"/>
              </a:solidFill>
              <a:cs typeface="B Nazanin" pitchFamily="2" charset="-78"/>
            </a:endParaRPr>
          </a:p>
          <a:p>
            <a:pPr lvl="0" algn="just"/>
            <a:r>
              <a:rPr lang="fa-IR" sz="2300" dirty="0" smtClean="0">
                <a:solidFill>
                  <a:srgbClr val="C00000"/>
                </a:solidFill>
                <a:cs typeface="B Nazanin" pitchFamily="2" charset="-78"/>
              </a:rPr>
              <a:t>اصل کمک به شفاف سازی انتظارات (بیان صریح مطالبات و انتظارات هسته مرکزی سازمان در جریان نظارتها)</a:t>
            </a:r>
            <a:endParaRPr lang="en-US" sz="2300" dirty="0" smtClean="0">
              <a:solidFill>
                <a:srgbClr val="C00000"/>
              </a:solidFill>
              <a:cs typeface="B Nazanin" pitchFamily="2" charset="-78"/>
            </a:endParaRPr>
          </a:p>
          <a:p>
            <a:pPr lvl="0" algn="just"/>
            <a:r>
              <a:rPr lang="fa-IR" sz="2300" dirty="0" smtClean="0">
                <a:solidFill>
                  <a:srgbClr val="C00000"/>
                </a:solidFill>
                <a:cs typeface="B Nazanin" pitchFamily="2" charset="-78"/>
              </a:rPr>
              <a:t>اصل کمک به نهادینه‌سازی راهبردها (کمک به فرهنگ سازی و نهادینه نمودن راهبردها)</a:t>
            </a:r>
            <a:endParaRPr lang="en-US" sz="2300" dirty="0" smtClean="0">
              <a:solidFill>
                <a:srgbClr val="C00000"/>
              </a:solidFill>
              <a:cs typeface="B Nazanin" pitchFamily="2" charset="-78"/>
            </a:endParaRPr>
          </a:p>
          <a:p>
            <a:pPr lvl="0" algn="just"/>
            <a:r>
              <a:rPr lang="fa-IR" sz="2300" dirty="0" smtClean="0">
                <a:solidFill>
                  <a:srgbClr val="C00000"/>
                </a:solidFill>
                <a:cs typeface="B Nazanin" pitchFamily="2" charset="-78"/>
              </a:rPr>
              <a:t>اصل عدم دخالت در امور سازمانی (اجتناب از دخالت در امور جاری رده به بهانه نظارت)</a:t>
            </a:r>
            <a:endParaRPr lang="en-US" sz="2300" dirty="0" smtClean="0">
              <a:solidFill>
                <a:srgbClr val="C00000"/>
              </a:solidFill>
              <a:cs typeface="B Nazanin" pitchFamily="2" charset="-78"/>
            </a:endParaRPr>
          </a:p>
          <a:p>
            <a:pPr lvl="0" algn="just"/>
            <a:r>
              <a:rPr lang="fa-IR" sz="2300" dirty="0" smtClean="0">
                <a:solidFill>
                  <a:srgbClr val="C00000"/>
                </a:solidFill>
                <a:cs typeface="B Nazanin" pitchFamily="2" charset="-78"/>
              </a:rPr>
              <a:t>اصل اجتناب از ورود به امور اجرایی(پرهیز از نگاه برنامه‌محور و اجرایی در نظارت‌های راهبردی)</a:t>
            </a:r>
            <a:endParaRPr lang="en-US" sz="2300" dirty="0" smtClean="0">
              <a:solidFill>
                <a:srgbClr val="C00000"/>
              </a:solidFill>
              <a:cs typeface="B Nazanin" pitchFamily="2" charset="-78"/>
            </a:endParaRPr>
          </a:p>
          <a:p>
            <a:pPr lvl="0" algn="just"/>
            <a:r>
              <a:rPr lang="fa-IR" sz="2300" dirty="0" smtClean="0">
                <a:solidFill>
                  <a:srgbClr val="C00000"/>
                </a:solidFill>
                <a:cs typeface="B Nazanin" pitchFamily="2" charset="-78"/>
              </a:rPr>
              <a:t>اصل یاوری به جای مچ‌گیری در نظارت‌ها</a:t>
            </a:r>
            <a:endParaRPr lang="en-US" sz="2300" dirty="0">
              <a:solidFill>
                <a:srgbClr val="C00000"/>
              </a:solidFill>
              <a:cs typeface="B Nazanin" pitchFamily="2" charset="-78"/>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مراحل نظارت:</a:t>
            </a:r>
            <a:endParaRPr lang="fa-IR" dirty="0"/>
          </a:p>
        </p:txBody>
      </p:sp>
      <p:sp>
        <p:nvSpPr>
          <p:cNvPr id="4" name="Content Placeholder 3"/>
          <p:cNvSpPr>
            <a:spLocks noGrp="1"/>
          </p:cNvSpPr>
          <p:nvPr>
            <p:ph sz="half" idx="2"/>
          </p:nvPr>
        </p:nvSpPr>
        <p:spPr>
          <a:xfrm>
            <a:off x="181005" y="1484784"/>
            <a:ext cx="8748713" cy="4968552"/>
          </a:xfrm>
        </p:spPr>
        <p:txBody>
          <a:bodyPr/>
          <a:lstStyle/>
          <a:p>
            <a:pPr lvl="0" algn="just"/>
            <a:r>
              <a:rPr lang="fa-IR" sz="1600" dirty="0" smtClean="0">
                <a:solidFill>
                  <a:srgbClr val="C00000"/>
                </a:solidFill>
                <a:cs typeface="B Nazanin" pitchFamily="2" charset="-78"/>
              </a:rPr>
              <a:t>تهیه دستورالعمل و چک لیستها</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شناسایی و دعوت از ناظران حرفه ای مورد نظر</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توجیه و آموزش ناظران</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ابلاغ دستورالعمل و هماهنگی با رده و سایر دستگاه‌های ذیربط</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انجام نظارت های میدانی</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گردآوری اسناد و مدارک تطبیقی</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جمعبندی نتایج اولیه و اعلام نتیجه مقدماتی به رئیس سازمان</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بررسی و مطالعه گزارش‌ها و رفع نواقص و کاستی‌های کار ناظران</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ارسال به رده برای رفع مغایرت ها</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اصلاح و تهیه گزارش نهایی</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تجزیه و تحلیل و خلاصه نویسی گزارش های دریافتی از ناظران</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تکمیل و دسته بندی پیوستها</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ارسال به مراجع ذیربط</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ارزیابی کار ناظران</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تهیه دستورالعمل و چک لیستهای تکمیلی و اصلاحی</a:t>
            </a:r>
            <a:endParaRPr lang="en-US" sz="1600" dirty="0" smtClean="0">
              <a:solidFill>
                <a:srgbClr val="C00000"/>
              </a:solidFill>
              <a:cs typeface="B Nazanin" pitchFamily="2" charset="-78"/>
            </a:endParaRPr>
          </a:p>
          <a:p>
            <a:pPr lvl="0" algn="just"/>
            <a:r>
              <a:rPr lang="fa-IR" sz="1600" dirty="0" smtClean="0">
                <a:solidFill>
                  <a:srgbClr val="C00000"/>
                </a:solidFill>
                <a:cs typeface="B Nazanin" pitchFamily="2" charset="-78"/>
              </a:rPr>
              <a:t>   فراهم نمودن مقدمات مرحله بعدی نظارت ها</a:t>
            </a:r>
            <a:endParaRPr lang="en-US" sz="1600" dirty="0" smtClean="0">
              <a:solidFill>
                <a:srgbClr val="C00000"/>
              </a:solidFill>
              <a:cs typeface="B Nazanin" pitchFamily="2" charset="-78"/>
            </a:endParaRPr>
          </a:p>
          <a:p>
            <a:endParaRPr lang="fa-IR" dirty="0"/>
          </a:p>
        </p:txBody>
      </p:sp>
      <p:pic>
        <p:nvPicPr>
          <p:cNvPr id="7" name="Picture 2" descr="C:\Users\User\Desktop\Powerpoint\Quality\services.jpg"/>
          <p:cNvPicPr>
            <a:picLocks noChangeAspect="1" noChangeArrowheads="1"/>
          </p:cNvPicPr>
          <p:nvPr/>
        </p:nvPicPr>
        <p:blipFill>
          <a:blip r:embed="rId2"/>
          <a:srcRect/>
          <a:stretch>
            <a:fillRect/>
          </a:stretch>
        </p:blipFill>
        <p:spPr bwMode="auto">
          <a:xfrm>
            <a:off x="428596" y="1857364"/>
            <a:ext cx="3071834" cy="407195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منابع مورد استغاده در نظارت ها:</a:t>
            </a:r>
            <a:endParaRPr lang="fa-IR" dirty="0"/>
          </a:p>
        </p:txBody>
      </p:sp>
      <p:sp>
        <p:nvSpPr>
          <p:cNvPr id="4" name="Content Placeholder 3"/>
          <p:cNvSpPr>
            <a:spLocks noGrp="1"/>
          </p:cNvSpPr>
          <p:nvPr>
            <p:ph sz="half" idx="2"/>
          </p:nvPr>
        </p:nvSpPr>
        <p:spPr>
          <a:xfrm>
            <a:off x="181005" y="1857364"/>
            <a:ext cx="8748713" cy="4286280"/>
          </a:xfrm>
        </p:spPr>
        <p:txBody>
          <a:bodyPr/>
          <a:lstStyle/>
          <a:p>
            <a:pPr lvl="0"/>
            <a:r>
              <a:rPr lang="fa-IR" sz="4400" dirty="0" smtClean="0">
                <a:solidFill>
                  <a:srgbClr val="C00000"/>
                </a:solidFill>
                <a:cs typeface="B Nazanin" pitchFamily="2" charset="-78"/>
              </a:rPr>
              <a:t>گزارشهای دریافتی از مراکز مورد نظارت</a:t>
            </a:r>
            <a:endParaRPr lang="en-US" sz="4400" dirty="0" smtClean="0">
              <a:solidFill>
                <a:srgbClr val="C00000"/>
              </a:solidFill>
              <a:cs typeface="B Nazanin" pitchFamily="2" charset="-78"/>
            </a:endParaRPr>
          </a:p>
          <a:p>
            <a:pPr lvl="0"/>
            <a:r>
              <a:rPr lang="fa-IR" sz="4400" dirty="0" smtClean="0">
                <a:solidFill>
                  <a:srgbClr val="C00000"/>
                </a:solidFill>
                <a:cs typeface="B Nazanin" pitchFamily="2" charset="-78"/>
              </a:rPr>
              <a:t>گزارشهای افراد ذبربط و صاحب نظر</a:t>
            </a:r>
            <a:endParaRPr lang="en-US" sz="4400" dirty="0" smtClean="0">
              <a:solidFill>
                <a:srgbClr val="C00000"/>
              </a:solidFill>
              <a:cs typeface="B Nazanin" pitchFamily="2" charset="-78"/>
            </a:endParaRPr>
          </a:p>
          <a:p>
            <a:pPr lvl="0"/>
            <a:r>
              <a:rPr lang="fa-IR" sz="4400" dirty="0" smtClean="0">
                <a:solidFill>
                  <a:srgbClr val="C00000"/>
                </a:solidFill>
                <a:cs typeface="B Nazanin" pitchFamily="2" charset="-78"/>
              </a:rPr>
              <a:t>گزارشهای مراجع ما فوق یا ذبربطر</a:t>
            </a:r>
            <a:endParaRPr lang="en-US" sz="4400" dirty="0" smtClean="0">
              <a:solidFill>
                <a:srgbClr val="C00000"/>
              </a:solidFill>
              <a:cs typeface="B Nazanin" pitchFamily="2" charset="-78"/>
            </a:endParaRPr>
          </a:p>
          <a:p>
            <a:pPr lvl="0"/>
            <a:r>
              <a:rPr lang="fa-IR" sz="4400" dirty="0" smtClean="0">
                <a:solidFill>
                  <a:srgbClr val="C00000"/>
                </a:solidFill>
                <a:cs typeface="B Nazanin" pitchFamily="2" charset="-78"/>
              </a:rPr>
              <a:t>گزارشهای رسانه ای و مطبوعاتی</a:t>
            </a:r>
            <a:endParaRPr lang="en-US" sz="4400" dirty="0" smtClean="0">
              <a:solidFill>
                <a:srgbClr val="C00000"/>
              </a:solidFill>
              <a:cs typeface="B Nazanin" pitchFamily="2" charset="-78"/>
            </a:endParaRPr>
          </a:p>
          <a:p>
            <a:endParaRPr lang="fa-IR"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7422" y="357166"/>
            <a:ext cx="6357982" cy="646331"/>
          </a:xfrm>
          <a:prstGeom prst="rect">
            <a:avLst/>
          </a:prstGeom>
          <a:noFill/>
        </p:spPr>
        <p:txBody>
          <a:bodyPr wrap="square" rtlCol="1">
            <a:spAutoFit/>
          </a:bodyPr>
          <a:lstStyle/>
          <a:p>
            <a:pPr algn="r" rtl="1"/>
            <a:r>
              <a:rPr lang="fa-IR"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نکته نظارتی:</a:t>
            </a:r>
            <a:endParaRPr lang="fa-IR"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endParaRPr>
          </a:p>
        </p:txBody>
      </p:sp>
      <p:sp>
        <p:nvSpPr>
          <p:cNvPr id="3" name="Rectangle 2"/>
          <p:cNvSpPr txBox="1">
            <a:spLocks noChangeArrowheads="1"/>
          </p:cNvSpPr>
          <p:nvPr/>
        </p:nvSpPr>
        <p:spPr>
          <a:xfrm>
            <a:off x="500034" y="5272113"/>
            <a:ext cx="8316912" cy="1871663"/>
          </a:xfrm>
          <a:prstGeom prst="rect">
            <a:avLst/>
          </a:prstGeom>
        </p:spPr>
        <p:txBody>
          <a:bodyPr/>
          <a:lstStyle/>
          <a:p>
            <a:pPr marL="342900" marR="0" lvl="0" indent="-342900" algn="ctr" defTabSz="914400" rtl="1" eaLnBrk="1" fontAlgn="base" latinLnBrk="0" hangingPunct="1">
              <a:lnSpc>
                <a:spcPct val="100000"/>
              </a:lnSpc>
              <a:spcBef>
                <a:spcPct val="20000"/>
              </a:spcBef>
              <a:spcAft>
                <a:spcPct val="0"/>
              </a:spcAft>
              <a:buClrTx/>
              <a:buSzTx/>
              <a:tabLst/>
              <a:defRPr/>
            </a:pPr>
            <a:r>
              <a:rPr kumimoji="0" lang="ar-SA" sz="2400" b="1" i="0" u="none" strike="noStrike" kern="0" cap="none" spc="0" normalizeH="0" baseline="0" noProof="0" dirty="0" smtClean="0">
                <a:ln>
                  <a:noFill/>
                </a:ln>
                <a:solidFill>
                  <a:srgbClr val="FF0000"/>
                </a:solidFill>
                <a:effectLst/>
                <a:uLnTx/>
                <a:uFillTx/>
                <a:latin typeface="+mn-lt"/>
                <a:ea typeface="+mn-ea"/>
                <a:cs typeface="+mn-cs"/>
              </a:rPr>
              <a:t>میخ از نعل کنده شد،</a:t>
            </a:r>
            <a:r>
              <a:rPr kumimoji="0" lang="fa-IR" sz="2400" b="1" i="0" u="none" strike="noStrike" kern="0" cap="none" spc="0" normalizeH="0" baseline="0" noProof="0" dirty="0" smtClean="0">
                <a:ln>
                  <a:noFill/>
                </a:ln>
                <a:solidFill>
                  <a:srgbClr val="FF0000"/>
                </a:solidFill>
                <a:effectLst/>
                <a:uLnTx/>
                <a:uFillTx/>
                <a:latin typeface="+mn-lt"/>
                <a:ea typeface="+mn-ea"/>
                <a:cs typeface="+mn-cs"/>
              </a:rPr>
              <a:t> </a:t>
            </a:r>
            <a:r>
              <a:rPr kumimoji="0" lang="ar-SA" sz="2400" b="1" i="0" u="none" strike="noStrike" kern="0" cap="none" spc="0" normalizeH="0" baseline="0" noProof="0" dirty="0" smtClean="0">
                <a:ln>
                  <a:noFill/>
                </a:ln>
                <a:solidFill>
                  <a:srgbClr val="FF0000"/>
                </a:solidFill>
                <a:effectLst/>
                <a:uLnTx/>
                <a:uFillTx/>
                <a:latin typeface="+mn-lt"/>
                <a:ea typeface="+mn-ea"/>
                <a:cs typeface="+mn-cs"/>
              </a:rPr>
              <a:t>نعل بی میخ گم شد،</a:t>
            </a:r>
            <a:r>
              <a:rPr kumimoji="0" lang="fa-IR" sz="2400" b="1" i="0" u="none" strike="noStrike" kern="0" cap="none" spc="0" normalizeH="0" baseline="0" noProof="0" dirty="0" smtClean="0">
                <a:ln>
                  <a:noFill/>
                </a:ln>
                <a:solidFill>
                  <a:srgbClr val="FF0000"/>
                </a:solidFill>
                <a:effectLst/>
                <a:uLnTx/>
                <a:uFillTx/>
                <a:latin typeface="+mn-lt"/>
                <a:ea typeface="+mn-ea"/>
                <a:cs typeface="+mn-cs"/>
              </a:rPr>
              <a:t> </a:t>
            </a:r>
            <a:r>
              <a:rPr kumimoji="0" lang="ar-SA" sz="2400" b="1" i="0" u="none" strike="noStrike" kern="0" cap="none" spc="0" normalizeH="0" baseline="0" noProof="0" dirty="0" smtClean="0">
                <a:ln>
                  <a:noFill/>
                </a:ln>
                <a:solidFill>
                  <a:srgbClr val="FF0000"/>
                </a:solidFill>
                <a:effectLst/>
                <a:uLnTx/>
                <a:uFillTx/>
                <a:latin typeface="+mn-lt"/>
                <a:ea typeface="+mn-ea"/>
                <a:cs typeface="+mn-cs"/>
              </a:rPr>
              <a:t>اسب بی نعل از دست برفت و سوار بی اسب از رفتن بماند،</a:t>
            </a:r>
            <a:r>
              <a:rPr kumimoji="0" lang="fa-IR" sz="2400" b="1" i="0" u="none" strike="noStrike" kern="0" cap="none" spc="0" normalizeH="0" baseline="0" noProof="0" dirty="0" smtClean="0">
                <a:ln>
                  <a:noFill/>
                </a:ln>
                <a:solidFill>
                  <a:srgbClr val="FF0000"/>
                </a:solidFill>
                <a:effectLst/>
                <a:uLnTx/>
                <a:uFillTx/>
                <a:latin typeface="+mn-lt"/>
                <a:ea typeface="+mn-ea"/>
                <a:cs typeface="+mn-cs"/>
              </a:rPr>
              <a:t> </a:t>
            </a:r>
            <a:r>
              <a:rPr kumimoji="0" lang="ar-SA" sz="2400" b="1" i="0" u="none" strike="noStrike" kern="0" cap="none" spc="0" normalizeH="0" baseline="0" noProof="0" dirty="0" smtClean="0">
                <a:ln>
                  <a:noFill/>
                </a:ln>
                <a:solidFill>
                  <a:srgbClr val="FF0000"/>
                </a:solidFill>
                <a:effectLst/>
                <a:uLnTx/>
                <a:uFillTx/>
                <a:latin typeface="+mn-lt"/>
                <a:ea typeface="+mn-ea"/>
                <a:cs typeface="+mn-cs"/>
              </a:rPr>
              <a:t>در این حال دشمن رسید و سوار را بکشت. این همه در اثر بی توجهی به میخ نعل اسب اتفاق افتاد.</a:t>
            </a:r>
            <a:endParaRPr kumimoji="0" lang="en-US" sz="2400" b="1" i="0" u="none" strike="noStrike" kern="0" cap="none" spc="0" normalizeH="0" baseline="0" noProof="0" dirty="0" smtClean="0">
              <a:ln>
                <a:noFill/>
              </a:ln>
              <a:solidFill>
                <a:srgbClr val="FF0000"/>
              </a:solidFill>
              <a:effectLst/>
              <a:uLnTx/>
              <a:uFillTx/>
              <a:latin typeface="+mn-lt"/>
              <a:ea typeface="+mn-ea"/>
              <a:cs typeface="+mn-cs"/>
            </a:endParaRPr>
          </a:p>
        </p:txBody>
      </p:sp>
      <p:pic>
        <p:nvPicPr>
          <p:cNvPr id="5" name="Picture 3" descr="Wild%20Horses"/>
          <p:cNvPicPr>
            <a:picLocks noChangeAspect="1" noChangeArrowheads="1"/>
          </p:cNvPicPr>
          <p:nvPr/>
        </p:nvPicPr>
        <p:blipFill>
          <a:blip r:embed="rId2"/>
          <a:srcRect/>
          <a:stretch>
            <a:fillRect/>
          </a:stretch>
        </p:blipFill>
        <p:spPr>
          <a:xfrm>
            <a:off x="1071538" y="2571744"/>
            <a:ext cx="7000892" cy="2592387"/>
          </a:xfrm>
          <a:prstGeom prst="rect">
            <a:avLst/>
          </a:prstGeom>
        </p:spPr>
      </p:pic>
      <p:sp>
        <p:nvSpPr>
          <p:cNvPr id="6" name="Rectangle 2"/>
          <p:cNvSpPr txBox="1">
            <a:spLocks noChangeArrowheads="1"/>
          </p:cNvSpPr>
          <p:nvPr/>
        </p:nvSpPr>
        <p:spPr>
          <a:xfrm>
            <a:off x="652434" y="1643050"/>
            <a:ext cx="8316912" cy="1000132"/>
          </a:xfrm>
          <a:prstGeom prst="rect">
            <a:avLst/>
          </a:prstGeom>
        </p:spPr>
        <p:txBody>
          <a:bodyPr/>
          <a:lstStyle/>
          <a:p>
            <a:pPr marL="342900" marR="0" lvl="0" indent="-342900" algn="ctr" defTabSz="914400" rtl="1" eaLnBrk="1" fontAlgn="base" latinLnBrk="0" hangingPunct="1">
              <a:lnSpc>
                <a:spcPct val="100000"/>
              </a:lnSpc>
              <a:spcBef>
                <a:spcPct val="20000"/>
              </a:spcBef>
              <a:spcAft>
                <a:spcPct val="0"/>
              </a:spcAft>
              <a:buClrTx/>
              <a:buSzTx/>
              <a:tabLst/>
              <a:defRPr/>
            </a:pPr>
            <a:r>
              <a:rPr kumimoji="0" lang="fa-IR" sz="2400" b="1" i="0" u="none" strike="noStrike" kern="0" cap="none" spc="0" normalizeH="0" baseline="0" noProof="0" dirty="0" smtClean="0">
                <a:ln>
                  <a:noFill/>
                </a:ln>
                <a:solidFill>
                  <a:srgbClr val="00B0F0"/>
                </a:solidFill>
                <a:effectLst/>
                <a:uLnTx/>
                <a:uFillTx/>
                <a:latin typeface="+mn-lt"/>
                <a:ea typeface="+mn-ea"/>
                <a:cs typeface="+mn-cs"/>
              </a:rPr>
              <a:t>اگرچه فرآیند نظارت راهبردی، با نگاه کلی و کلان صورت می گیرد،</a:t>
            </a:r>
          </a:p>
          <a:p>
            <a:pPr marL="342900" marR="0" lvl="0" indent="-342900" algn="ctr" defTabSz="914400" rtl="1" eaLnBrk="1" fontAlgn="base" latinLnBrk="0" hangingPunct="1">
              <a:lnSpc>
                <a:spcPct val="100000"/>
              </a:lnSpc>
              <a:spcBef>
                <a:spcPct val="20000"/>
              </a:spcBef>
              <a:spcAft>
                <a:spcPct val="0"/>
              </a:spcAft>
              <a:buClrTx/>
              <a:buSzTx/>
              <a:tabLst/>
              <a:defRPr/>
            </a:pPr>
            <a:r>
              <a:rPr lang="fa-IR" sz="2400" b="1" kern="0" dirty="0" smtClean="0">
                <a:solidFill>
                  <a:srgbClr val="00B0F0"/>
                </a:solidFill>
              </a:rPr>
              <a:t>اما این موضوع به معنای غفلت از همه جزئیات مرتبط با راهبردها نیست</a:t>
            </a:r>
            <a:r>
              <a:rPr kumimoji="0" lang="fa-IR" sz="2400" b="1" i="0" u="none" strike="noStrike" kern="0" cap="none" spc="0" normalizeH="0" baseline="0" noProof="0" dirty="0" smtClean="0">
                <a:ln>
                  <a:noFill/>
                </a:ln>
                <a:solidFill>
                  <a:srgbClr val="00B0F0"/>
                </a:solidFill>
                <a:effectLst/>
                <a:uLnTx/>
                <a:uFillTx/>
                <a:latin typeface="+mn-lt"/>
                <a:ea typeface="+mn-ea"/>
                <a:cs typeface="+mn-cs"/>
              </a:rPr>
              <a:t> </a:t>
            </a:r>
            <a:endParaRPr kumimoji="0" lang="en-US" sz="2400" b="1" i="0" u="none" strike="noStrike" kern="0" cap="none" spc="0" normalizeH="0" baseline="0" noProof="0" dirty="0" smtClean="0">
              <a:ln>
                <a:noFill/>
              </a:ln>
              <a:solidFill>
                <a:srgbClr val="00B0F0"/>
              </a:solidFill>
              <a:effectLst/>
              <a:uLnTx/>
              <a:uFillTx/>
              <a:latin typeface="+mn-lt"/>
              <a:ea typeface="+mn-ea"/>
              <a:cs typeface="+mn-cs"/>
            </a:endParaRPr>
          </a:p>
        </p:txBody>
      </p:sp>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785926"/>
            <a:ext cx="3500462" cy="4429156"/>
          </a:xfrm>
        </p:spPr>
        <p:txBody>
          <a:bodyPr/>
          <a:lstStyle/>
          <a:p>
            <a:pPr algn="ctr">
              <a:buNone/>
            </a:pPr>
            <a:r>
              <a:rPr lang="fa-IR" sz="4400" i="1" dirty="0" smtClean="0">
                <a:solidFill>
                  <a:srgbClr val="FF0000"/>
                </a:solidFill>
                <a:latin typeface="Ardakanian Mtype Koufi" pitchFamily="2" charset="-78"/>
                <a:ea typeface="Ardakanian Mtype Koufi" pitchFamily="2" charset="-78"/>
                <a:cs typeface="ASHN" pitchFamily="2" charset="-78"/>
              </a:rPr>
              <a:t>بايد به كمال دقت كساني كه در راس هستند، اشخاص ناظر بفرستند، همه جا را در نظر بگيرند</a:t>
            </a:r>
            <a:endParaRPr lang="en-US" sz="4400" dirty="0" smtClean="0">
              <a:solidFill>
                <a:srgbClr val="FF0000"/>
              </a:solidFill>
              <a:ea typeface="Ardakanian Mtype Koufi" pitchFamily="2" charset="-78"/>
              <a:cs typeface="ASHN" pitchFamily="2" charset="-78"/>
            </a:endParaRPr>
          </a:p>
        </p:txBody>
      </p:sp>
      <p:pic>
        <p:nvPicPr>
          <p:cNvPr id="5" name="Picture 3" descr="IMAM"/>
          <p:cNvPicPr>
            <a:picLocks noChangeAspect="1" noChangeArrowheads="1"/>
          </p:cNvPicPr>
          <p:nvPr/>
        </p:nvPicPr>
        <p:blipFill>
          <a:blip r:embed="rId2" cstate="print"/>
          <a:srcRect/>
          <a:stretch>
            <a:fillRect/>
          </a:stretch>
        </p:blipFill>
        <p:spPr bwMode="auto">
          <a:xfrm rot="21307061">
            <a:off x="4857752" y="1047027"/>
            <a:ext cx="3714776" cy="47394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3"/>
          <p:cNvSpPr/>
          <p:nvPr/>
        </p:nvSpPr>
        <p:spPr>
          <a:xfrm>
            <a:off x="1467072" y="285728"/>
            <a:ext cx="7494359" cy="707886"/>
          </a:xfrm>
          <a:prstGeom prst="rect">
            <a:avLst/>
          </a:prstGeom>
        </p:spPr>
        <p:txBody>
          <a:bodyPr wrap="none">
            <a:spAutoFit/>
          </a:bodyPr>
          <a:lstStyle/>
          <a:p>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کنترل و نظارت از نگام امام خمینی (ره):</a:t>
            </a:r>
            <a:endParaRPr lang="fa-I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روش های کنترل پیشرفت راهبردها</a:t>
            </a:r>
            <a:endParaRPr lang="fa-IR" dirty="0"/>
          </a:p>
        </p:txBody>
      </p:sp>
      <p:sp>
        <p:nvSpPr>
          <p:cNvPr id="4" name="Content Placeholder 3"/>
          <p:cNvSpPr>
            <a:spLocks noGrp="1"/>
          </p:cNvSpPr>
          <p:nvPr>
            <p:ph sz="half" idx="2"/>
          </p:nvPr>
        </p:nvSpPr>
        <p:spPr>
          <a:xfrm>
            <a:off x="71406" y="1571612"/>
            <a:ext cx="8962995" cy="4737708"/>
          </a:xfrm>
        </p:spPr>
        <p:txBody>
          <a:bodyPr/>
          <a:lstStyle/>
          <a:p>
            <a:pPr lvl="0" algn="just"/>
            <a:r>
              <a:rPr lang="fa-IR" dirty="0" smtClean="0">
                <a:solidFill>
                  <a:srgbClr val="C00000"/>
                </a:solidFill>
                <a:cs typeface="B Nazanin" pitchFamily="2" charset="-78"/>
              </a:rPr>
              <a:t>روش میدانی با مراجعه به رده های ذیربط و مراکز مرتبط خارج از سازمان</a:t>
            </a:r>
            <a:endParaRPr lang="en-US" dirty="0" smtClean="0">
              <a:solidFill>
                <a:srgbClr val="C00000"/>
              </a:solidFill>
              <a:cs typeface="B Nazanin" pitchFamily="2" charset="-78"/>
            </a:endParaRPr>
          </a:p>
          <a:p>
            <a:pPr lvl="0" algn="just"/>
            <a:r>
              <a:rPr lang="fa-IR" dirty="0" smtClean="0">
                <a:solidFill>
                  <a:srgbClr val="C00000"/>
                </a:solidFill>
                <a:cs typeface="B Nazanin" pitchFamily="2" charset="-78"/>
              </a:rPr>
              <a:t>روش بررسی اسنادی با مراجعه به اسناد و گزارش ها و انعکاس رسانه‌ای فعالیت ها</a:t>
            </a:r>
            <a:endParaRPr lang="en-US" dirty="0" smtClean="0">
              <a:solidFill>
                <a:srgbClr val="C00000"/>
              </a:solidFill>
              <a:cs typeface="B Nazanin" pitchFamily="2" charset="-78"/>
            </a:endParaRPr>
          </a:p>
          <a:p>
            <a:pPr lvl="0" algn="just"/>
            <a:r>
              <a:rPr lang="fa-IR" dirty="0" smtClean="0">
                <a:solidFill>
                  <a:srgbClr val="C00000"/>
                </a:solidFill>
                <a:cs typeface="B Nazanin" pitchFamily="2" charset="-78"/>
              </a:rPr>
              <a:t>روش حضوری یا دعوت از مسئولین ذیربط (انفرادی یا شورایی)</a:t>
            </a:r>
            <a:endParaRPr lang="en-US" dirty="0" smtClean="0">
              <a:solidFill>
                <a:srgbClr val="C00000"/>
              </a:solidFill>
              <a:cs typeface="B Nazanin" pitchFamily="2" charset="-78"/>
            </a:endParaRPr>
          </a:p>
          <a:p>
            <a:pPr lvl="0" algn="just"/>
            <a:r>
              <a:rPr lang="fa-IR" dirty="0" smtClean="0">
                <a:solidFill>
                  <a:srgbClr val="C00000"/>
                </a:solidFill>
                <a:cs typeface="B Nazanin" pitchFamily="2" charset="-78"/>
              </a:rPr>
              <a:t>روش تحقیق از مجریان و متولیان کار (مدیران و مجریان سطوح مختلف)</a:t>
            </a:r>
            <a:endParaRPr lang="en-US" dirty="0" smtClean="0">
              <a:solidFill>
                <a:srgbClr val="C00000"/>
              </a:solidFill>
              <a:cs typeface="B Nazanin" pitchFamily="2" charset="-78"/>
            </a:endParaRPr>
          </a:p>
          <a:p>
            <a:pPr lvl="0" algn="just"/>
            <a:r>
              <a:rPr lang="fa-IR" dirty="0" smtClean="0">
                <a:solidFill>
                  <a:srgbClr val="C00000"/>
                </a:solidFill>
                <a:cs typeface="B Nazanin" pitchFamily="2" charset="-78"/>
              </a:rPr>
              <a:t>روش اخذ گزارش مستمر و مستقیم از رده های زیر مجموعه سازمان در سطوح مختلف</a:t>
            </a:r>
            <a:endParaRPr lang="en-US" dirty="0" smtClean="0">
              <a:solidFill>
                <a:srgbClr val="C00000"/>
              </a:solidFill>
              <a:cs typeface="B Nazanin" pitchFamily="2" charset="-78"/>
            </a:endParaRPr>
          </a:p>
          <a:p>
            <a:pPr lvl="0" algn="just"/>
            <a:r>
              <a:rPr lang="fa-IR" dirty="0" smtClean="0">
                <a:solidFill>
                  <a:srgbClr val="C00000"/>
                </a:solidFill>
                <a:cs typeface="B Nazanin" pitchFamily="2" charset="-78"/>
              </a:rPr>
              <a:t>روش رصد و پایش راهبردی غیر حضوری و نا محسوس</a:t>
            </a:r>
            <a:endParaRPr lang="en-US" dirty="0" smtClean="0">
              <a:solidFill>
                <a:srgbClr val="C00000"/>
              </a:solidFill>
              <a:cs typeface="B Nazanin" pitchFamily="2" charset="-78"/>
            </a:endParaRPr>
          </a:p>
          <a:p>
            <a:pPr lvl="0" algn="just"/>
            <a:r>
              <a:rPr lang="fa-IR" dirty="0" smtClean="0">
                <a:solidFill>
                  <a:srgbClr val="C00000"/>
                </a:solidFill>
                <a:cs typeface="B Nazanin" pitchFamily="2" charset="-78"/>
              </a:rPr>
              <a:t>روش ترکیبی با استفاده از دو یا چند روش مورد اشاره</a:t>
            </a:r>
            <a:endParaRPr lang="en-US" dirty="0" smtClean="0">
              <a:solidFill>
                <a:srgbClr val="C00000"/>
              </a:solidFill>
              <a:cs typeface="B Nazanin" pitchFamily="2" charset="-78"/>
            </a:endParaRPr>
          </a:p>
          <a:p>
            <a:endParaRPr lang="fa-IR"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500298" y="214290"/>
            <a:ext cx="6357982" cy="646331"/>
          </a:xfrm>
          <a:prstGeom prst="rect">
            <a:avLst/>
          </a:prstGeom>
          <a:noFill/>
        </p:spPr>
        <p:txBody>
          <a:bodyPr wrap="square" rtlCol="1">
            <a:spAutoFit/>
          </a:bodyPr>
          <a:lstStyle/>
          <a:p>
            <a:pPr algn="r" rtl="1"/>
            <a:r>
              <a:rPr lang="fa-IR"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نکته نظارتی:</a:t>
            </a:r>
            <a:endParaRPr lang="fa-IR"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endParaRPr>
          </a:p>
        </p:txBody>
      </p:sp>
      <p:pic>
        <p:nvPicPr>
          <p:cNvPr id="3" name="Picture 4" descr="951367950_positive_attitude"/>
          <p:cNvPicPr>
            <a:picLocks noChangeAspect="1" noChangeArrowheads="1"/>
          </p:cNvPicPr>
          <p:nvPr/>
        </p:nvPicPr>
        <p:blipFill>
          <a:blip r:embed="rId3"/>
          <a:srcRect/>
          <a:stretch>
            <a:fillRect/>
          </a:stretch>
        </p:blipFill>
        <p:spPr bwMode="auto">
          <a:xfrm>
            <a:off x="285720" y="1785926"/>
            <a:ext cx="3643338" cy="4357718"/>
          </a:xfrm>
          <a:prstGeom prst="roundRect">
            <a:avLst>
              <a:gd name="adj" fmla="val 16667"/>
            </a:avLst>
          </a:prstGeom>
          <a:noFill/>
          <a:ln w="9525">
            <a:noFill/>
            <a:round/>
            <a:headEnd/>
            <a:tailEnd/>
          </a:ln>
          <a:effectLst/>
        </p:spPr>
      </p:pic>
      <p:sp>
        <p:nvSpPr>
          <p:cNvPr id="4" name="Rectangle 2"/>
          <p:cNvSpPr txBox="1">
            <a:spLocks noChangeArrowheads="1"/>
          </p:cNvSpPr>
          <p:nvPr/>
        </p:nvSpPr>
        <p:spPr>
          <a:xfrm>
            <a:off x="4043384" y="1714488"/>
            <a:ext cx="4814896" cy="4643470"/>
          </a:xfrm>
          <a:prstGeom prst="rect">
            <a:avLst/>
          </a:prstGeom>
        </p:spPr>
        <p:txBody>
          <a:bodyPr/>
          <a:lstStyle/>
          <a:p>
            <a:pPr marL="342900" marR="0" lvl="0" indent="-342900" algn="ctr" defTabSz="914400" rtl="1" eaLnBrk="1" fontAlgn="base" latinLnBrk="0" hangingPunct="1">
              <a:lnSpc>
                <a:spcPct val="100000"/>
              </a:lnSpc>
              <a:spcBef>
                <a:spcPct val="20000"/>
              </a:spcBef>
              <a:spcAft>
                <a:spcPct val="0"/>
              </a:spcAft>
              <a:buClrTx/>
              <a:buSzTx/>
              <a:tabLst/>
              <a:defRPr/>
            </a:pPr>
            <a:r>
              <a:rPr kumimoji="0" lang="fa-IR" sz="6600" b="1" i="0" u="none" strike="noStrike" kern="0" cap="none" spc="0" normalizeH="0" baseline="0" noProof="0" dirty="0" smtClean="0">
                <a:ln>
                  <a:noFill/>
                </a:ln>
                <a:solidFill>
                  <a:srgbClr val="FF0000"/>
                </a:solidFill>
                <a:effectLst/>
                <a:uLnTx/>
                <a:uFillTx/>
                <a:cs typeface="B Nazanin" pitchFamily="2" charset="-78"/>
              </a:rPr>
              <a:t>در نظارت ها نباید فقط نیمه خالی لیوان دیده شود</a:t>
            </a:r>
            <a:r>
              <a:rPr kumimoji="0" lang="ar-SA" sz="6600" b="1" i="0" u="none" strike="noStrike" kern="0" cap="none" spc="0" normalizeH="0" baseline="0" noProof="0" dirty="0" smtClean="0">
                <a:ln>
                  <a:noFill/>
                </a:ln>
                <a:solidFill>
                  <a:schemeClr val="tx1"/>
                </a:solidFill>
                <a:effectLst/>
                <a:uLnTx/>
                <a:uFillTx/>
                <a:cs typeface="B Nazanin" pitchFamily="2" charset="-78"/>
              </a:rPr>
              <a:t>.</a:t>
            </a:r>
            <a:endParaRPr kumimoji="0" lang="en-US" sz="6600" b="1" i="0" u="none" strike="noStrike" kern="0" cap="none" spc="0" normalizeH="0" baseline="0" noProof="0" dirty="0" smtClean="0">
              <a:ln>
                <a:noFill/>
              </a:ln>
              <a:solidFill>
                <a:schemeClr val="tx1"/>
              </a:solidFill>
              <a:effectLst/>
              <a:uLnTx/>
              <a:uFillTx/>
              <a:cs typeface="B Nazanin" pitchFamily="2" charset="-78"/>
            </a:endParaRPr>
          </a:p>
        </p:txBody>
      </p:sp>
    </p:spTree>
  </p:cSld>
  <p:clrMapOvr>
    <a:masterClrMapping/>
  </p:clrMapOvr>
  <p:transition spd="slow">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روش ها و منابع تامین ناظر:</a:t>
            </a:r>
            <a:endParaRPr lang="fa-IR" dirty="0"/>
          </a:p>
        </p:txBody>
      </p:sp>
      <p:sp>
        <p:nvSpPr>
          <p:cNvPr id="4" name="Content Placeholder 3"/>
          <p:cNvSpPr>
            <a:spLocks noGrp="1"/>
          </p:cNvSpPr>
          <p:nvPr>
            <p:ph sz="half" idx="2"/>
          </p:nvPr>
        </p:nvSpPr>
        <p:spPr>
          <a:xfrm>
            <a:off x="181005" y="1714488"/>
            <a:ext cx="8748713" cy="4513283"/>
          </a:xfrm>
        </p:spPr>
        <p:txBody>
          <a:bodyPr/>
          <a:lstStyle/>
          <a:p>
            <a:pPr lvl="0" algn="just"/>
            <a:r>
              <a:rPr lang="fa-IR" sz="2400" dirty="0" smtClean="0">
                <a:solidFill>
                  <a:srgbClr val="C00000"/>
                </a:solidFill>
                <a:cs typeface="B Nazanin" pitchFamily="2" charset="-78"/>
              </a:rPr>
              <a:t>روش نظارت متقابل با استفاده از بازرسان متخصص و واجد شرایط زیرمجموعه برای بازرسی از یکدیگر </a:t>
            </a:r>
            <a:endParaRPr lang="en-US" sz="2400" dirty="0" smtClean="0">
              <a:solidFill>
                <a:srgbClr val="C00000"/>
              </a:solidFill>
              <a:cs typeface="B Nazanin" pitchFamily="2" charset="-78"/>
            </a:endParaRPr>
          </a:p>
          <a:p>
            <a:pPr lvl="0" algn="just"/>
            <a:r>
              <a:rPr lang="fa-IR" sz="2400" dirty="0" smtClean="0">
                <a:solidFill>
                  <a:srgbClr val="C00000"/>
                </a:solidFill>
                <a:cs typeface="B Nazanin" pitchFamily="2" charset="-78"/>
              </a:rPr>
              <a:t>روش نظارت متمرکز با استفاده از ظرفیتهای قابل دسترس سازمان در درون و بیرون از آن </a:t>
            </a:r>
            <a:endParaRPr lang="en-US" sz="2400" dirty="0" smtClean="0">
              <a:solidFill>
                <a:srgbClr val="C00000"/>
              </a:solidFill>
              <a:cs typeface="B Nazanin" pitchFamily="2" charset="-78"/>
            </a:endParaRPr>
          </a:p>
          <a:p>
            <a:pPr lvl="0" algn="just"/>
            <a:r>
              <a:rPr lang="fa-IR" sz="2400" dirty="0" smtClean="0">
                <a:solidFill>
                  <a:srgbClr val="C00000"/>
                </a:solidFill>
                <a:cs typeface="B Nazanin" pitchFamily="2" charset="-78"/>
              </a:rPr>
              <a:t>روش نظارت از بالا به پایین با استفاده از کارشناسان هسته مرکزی سازمان</a:t>
            </a:r>
            <a:endParaRPr lang="en-US" sz="2400" dirty="0" smtClean="0">
              <a:solidFill>
                <a:srgbClr val="C00000"/>
              </a:solidFill>
              <a:cs typeface="B Nazanin" pitchFamily="2" charset="-78"/>
            </a:endParaRPr>
          </a:p>
          <a:p>
            <a:pPr lvl="0" algn="just"/>
            <a:r>
              <a:rPr lang="fa-IR" sz="2400" dirty="0" smtClean="0">
                <a:solidFill>
                  <a:srgbClr val="C00000"/>
                </a:solidFill>
                <a:cs typeface="B Nazanin" pitchFamily="2" charset="-78"/>
              </a:rPr>
              <a:t>روش نظارت خود کنترلی از طریق بکارگیری ظرفیتهای داخلی هر سازمان در چارچوب ضوابط مرکز</a:t>
            </a:r>
            <a:endParaRPr lang="en-US" sz="2400" dirty="0" smtClean="0">
              <a:solidFill>
                <a:srgbClr val="C00000"/>
              </a:solidFill>
              <a:cs typeface="B Nazanin" pitchFamily="2" charset="-78"/>
            </a:endParaRPr>
          </a:p>
          <a:p>
            <a:pPr lvl="0" algn="just"/>
            <a:r>
              <a:rPr lang="fa-IR" sz="2400" dirty="0" smtClean="0">
                <a:solidFill>
                  <a:srgbClr val="C00000"/>
                </a:solidFill>
                <a:cs typeface="B Nazanin" pitchFamily="2" charset="-78"/>
              </a:rPr>
              <a:t>روش نظارت ترکیبی با استفاده از دو یا چند روش مختلف</a:t>
            </a:r>
            <a:endParaRPr lang="en-US" sz="2400" dirty="0">
              <a:solidFill>
                <a:srgbClr val="C00000"/>
              </a:solidFill>
              <a:cs typeface="B Nazanin" pitchFamily="2" charset="-78"/>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الزامت نظارت بر اجرای راهبردها:</a:t>
            </a:r>
            <a:endParaRPr lang="fa-IR" dirty="0"/>
          </a:p>
        </p:txBody>
      </p:sp>
      <p:sp>
        <p:nvSpPr>
          <p:cNvPr id="4" name="Content Placeholder 3"/>
          <p:cNvSpPr>
            <a:spLocks noGrp="1"/>
          </p:cNvSpPr>
          <p:nvPr>
            <p:ph sz="half" idx="2"/>
          </p:nvPr>
        </p:nvSpPr>
        <p:spPr>
          <a:xfrm>
            <a:off x="181005" y="1428736"/>
            <a:ext cx="8748713" cy="4857784"/>
          </a:xfrm>
        </p:spPr>
        <p:txBody>
          <a:bodyPr/>
          <a:lstStyle/>
          <a:p>
            <a:pPr lvl="0"/>
            <a:r>
              <a:rPr lang="fa-IR" sz="2400" dirty="0" smtClean="0">
                <a:solidFill>
                  <a:srgbClr val="C00000"/>
                </a:solidFill>
                <a:cs typeface="B Nazanin" pitchFamily="2" charset="-78"/>
              </a:rPr>
              <a:t>تقسیم کار و تفکیک و تعیین نقش و وظیفه تیم های نظارت </a:t>
            </a:r>
            <a:endParaRPr lang="en-US" sz="2400" dirty="0" smtClean="0">
              <a:solidFill>
                <a:srgbClr val="C00000"/>
              </a:solidFill>
              <a:cs typeface="B Nazanin" pitchFamily="2" charset="-78"/>
            </a:endParaRPr>
          </a:p>
          <a:p>
            <a:pPr lvl="0"/>
            <a:r>
              <a:rPr lang="fa-IR" sz="2400" dirty="0" smtClean="0">
                <a:solidFill>
                  <a:srgbClr val="C00000"/>
                </a:solidFill>
                <a:cs typeface="B Nazanin" pitchFamily="2" charset="-78"/>
              </a:rPr>
              <a:t>شناسایی و بکارگیری ناظران حرفه ای با قابلیت نگاه راهبردی</a:t>
            </a:r>
            <a:endParaRPr lang="en-US" sz="2400" dirty="0" smtClean="0">
              <a:solidFill>
                <a:srgbClr val="C00000"/>
              </a:solidFill>
              <a:cs typeface="B Nazanin" pitchFamily="2" charset="-78"/>
            </a:endParaRPr>
          </a:p>
          <a:p>
            <a:pPr lvl="0"/>
            <a:r>
              <a:rPr lang="fa-IR" sz="2400" dirty="0" smtClean="0">
                <a:solidFill>
                  <a:srgbClr val="C00000"/>
                </a:solidFill>
                <a:cs typeface="B Nazanin" pitchFamily="2" charset="-78"/>
              </a:rPr>
              <a:t>تهیه چک لیست و فرمهای گزارشگیری راهبردی</a:t>
            </a:r>
            <a:endParaRPr lang="en-US" sz="2400" dirty="0" smtClean="0">
              <a:solidFill>
                <a:srgbClr val="C00000"/>
              </a:solidFill>
              <a:cs typeface="B Nazanin" pitchFamily="2" charset="-78"/>
            </a:endParaRPr>
          </a:p>
          <a:p>
            <a:pPr lvl="0"/>
            <a:r>
              <a:rPr lang="fa-IR" sz="2400" dirty="0" smtClean="0">
                <a:solidFill>
                  <a:srgbClr val="C00000"/>
                </a:solidFill>
                <a:cs typeface="B Nazanin" pitchFamily="2" charset="-78"/>
              </a:rPr>
              <a:t>همراهی و مشارکت رده های هسته مرکزی در اجرای برنامه های کنترلی و نظارتی </a:t>
            </a:r>
            <a:endParaRPr lang="en-US" sz="2400" dirty="0" smtClean="0">
              <a:solidFill>
                <a:srgbClr val="C00000"/>
              </a:solidFill>
              <a:cs typeface="B Nazanin" pitchFamily="2" charset="-78"/>
            </a:endParaRPr>
          </a:p>
          <a:p>
            <a:pPr lvl="0"/>
            <a:r>
              <a:rPr lang="fa-IR" sz="2400" dirty="0" smtClean="0">
                <a:solidFill>
                  <a:srgbClr val="C00000"/>
                </a:solidFill>
                <a:cs typeface="B Nazanin" pitchFamily="2" charset="-78"/>
              </a:rPr>
              <a:t>همراهی و مشارکت رده های مورد نظارت برای اجرای نظارتها</a:t>
            </a:r>
            <a:endParaRPr lang="en-US" sz="2400" dirty="0" smtClean="0">
              <a:solidFill>
                <a:srgbClr val="C00000"/>
              </a:solidFill>
              <a:cs typeface="B Nazanin" pitchFamily="2" charset="-78"/>
            </a:endParaRPr>
          </a:p>
          <a:p>
            <a:pPr lvl="0"/>
            <a:r>
              <a:rPr lang="fa-IR" sz="2400" dirty="0" smtClean="0">
                <a:solidFill>
                  <a:srgbClr val="C00000"/>
                </a:solidFill>
                <a:cs typeface="B Nazanin" pitchFamily="2" charset="-78"/>
              </a:rPr>
              <a:t>تعیین حدود و تغور، حدود اختیارات و نحوه اجرای نظارتها </a:t>
            </a:r>
            <a:endParaRPr lang="en-US" sz="2400" dirty="0" smtClean="0">
              <a:solidFill>
                <a:srgbClr val="C00000"/>
              </a:solidFill>
              <a:cs typeface="B Nazanin" pitchFamily="2" charset="-78"/>
            </a:endParaRPr>
          </a:p>
          <a:p>
            <a:pPr lvl="0"/>
            <a:r>
              <a:rPr lang="fa-IR" sz="2400" dirty="0" smtClean="0">
                <a:solidFill>
                  <a:srgbClr val="C00000"/>
                </a:solidFill>
                <a:cs typeface="B Nazanin" pitchFamily="2" charset="-78"/>
              </a:rPr>
              <a:t>هماهنگی با مراجع ذیربط و ابلاغ رسمی دستورالعمل به زیرمجموعه</a:t>
            </a:r>
            <a:endParaRPr lang="en-US" sz="2400" dirty="0" smtClean="0">
              <a:solidFill>
                <a:srgbClr val="C00000"/>
              </a:solidFill>
              <a:cs typeface="B Nazanin" pitchFamily="2" charset="-78"/>
            </a:endParaRPr>
          </a:p>
          <a:p>
            <a:pPr lvl="0"/>
            <a:r>
              <a:rPr lang="fa-IR" sz="2400" dirty="0" smtClean="0">
                <a:solidFill>
                  <a:srgbClr val="C00000"/>
                </a:solidFill>
                <a:cs typeface="B Nazanin" pitchFamily="2" charset="-78"/>
              </a:rPr>
              <a:t>تنظیم جدول زمانبندی نظارتها و اخذ گزارشها</a:t>
            </a:r>
            <a:endParaRPr lang="en-US" sz="2400" dirty="0" smtClean="0">
              <a:solidFill>
                <a:srgbClr val="C00000"/>
              </a:solidFill>
              <a:cs typeface="B Nazanin" pitchFamily="2" charset="-78"/>
            </a:endParaRPr>
          </a:p>
          <a:p>
            <a:pPr lvl="0"/>
            <a:r>
              <a:rPr lang="fa-IR" sz="2400" dirty="0" smtClean="0">
                <a:solidFill>
                  <a:srgbClr val="C00000"/>
                </a:solidFill>
                <a:cs typeface="B Nazanin" pitchFamily="2" charset="-78"/>
              </a:rPr>
              <a:t>ایجاد سیستم نظارتی و راه اندازی دبیرخانه اختصاصی برای این موضوع</a:t>
            </a:r>
            <a:endParaRPr lang="en-US" sz="2400" dirty="0" smtClean="0">
              <a:solidFill>
                <a:srgbClr val="C00000"/>
              </a:solidFill>
              <a:cs typeface="B Nazanin" pitchFamily="2" charset="-78"/>
            </a:endParaRPr>
          </a:p>
          <a:p>
            <a:pPr lvl="0"/>
            <a:r>
              <a:rPr lang="fa-IR" sz="2400" dirty="0" smtClean="0">
                <a:solidFill>
                  <a:srgbClr val="C00000"/>
                </a:solidFill>
                <a:cs typeface="B Nazanin" pitchFamily="2" charset="-78"/>
              </a:rPr>
              <a:t>تعیین و انتصاب اعضای دبیرخانه و تیمها یا کمیته های نظارت </a:t>
            </a:r>
            <a:endParaRPr lang="en-US" sz="2400" dirty="0" smtClean="0">
              <a:solidFill>
                <a:srgbClr val="C00000"/>
              </a:solidFill>
              <a:cs typeface="B Nazanin" pitchFamily="2" charset="-78"/>
            </a:endParaRPr>
          </a:p>
          <a:p>
            <a:pPr lvl="0"/>
            <a:r>
              <a:rPr lang="fa-IR" sz="2400" dirty="0" smtClean="0">
                <a:solidFill>
                  <a:srgbClr val="C00000"/>
                </a:solidFill>
                <a:cs typeface="B Nazanin" pitchFamily="2" charset="-78"/>
              </a:rPr>
              <a:t>ایجاد کمیسیونها یا کمیته ی تخصصی نظارت موضوعی در زیر مجموعه دبیرخانه</a:t>
            </a:r>
            <a:endParaRPr lang="en-US" sz="2400" dirty="0" smtClean="0">
              <a:solidFill>
                <a:srgbClr val="C00000"/>
              </a:solidFill>
              <a:cs typeface="B Nazanin" pitchFamily="2" charset="-78"/>
            </a:endParaRPr>
          </a:p>
          <a:p>
            <a:endParaRPr lang="fa-IR"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84816" y="142852"/>
            <a:ext cx="5434501" cy="830997"/>
          </a:xfrm>
          <a:prstGeom prst="rect">
            <a:avLst/>
          </a:prstGeom>
        </p:spPr>
        <p:txBody>
          <a:bodyPr wrap="none">
            <a:spAutoFit/>
          </a:bodyPr>
          <a:lstStyle/>
          <a:p>
            <a:r>
              <a:rPr lang="fa-IR" sz="4800" b="1" cap="all" dirty="0" smtClean="0">
                <a:ln w="9000" cmpd="sng">
                  <a:solidFill>
                    <a:schemeClr val="accent4">
                      <a:shade val="50000"/>
                      <a:satMod val="120000"/>
                    </a:schemeClr>
                  </a:solidFill>
                  <a:prstDash val="solid"/>
                </a:ln>
                <a:solidFill>
                  <a:schemeClr val="bg1"/>
                </a:solidFill>
                <a:effectLst>
                  <a:glow rad="101600">
                    <a:schemeClr val="accent4">
                      <a:satMod val="175000"/>
                      <a:alpha val="40000"/>
                    </a:schemeClr>
                  </a:glow>
                  <a:reflection blurRad="12700" stA="28000" endPos="45000" dist="1000" dir="5400000" sy="-100000" algn="bl" rotWithShape="0"/>
                </a:effectLst>
                <a:cs typeface="B Titr" pitchFamily="2" charset="-78"/>
              </a:rPr>
              <a:t>انواع کنترل استراتژیک :</a:t>
            </a:r>
            <a:endParaRPr lang="fa-IR" sz="4800" b="1" cap="all" dirty="0">
              <a:ln w="9000" cmpd="sng">
                <a:solidFill>
                  <a:schemeClr val="accent4">
                    <a:shade val="50000"/>
                    <a:satMod val="120000"/>
                  </a:schemeClr>
                </a:solidFill>
                <a:prstDash val="solid"/>
              </a:ln>
              <a:solidFill>
                <a:schemeClr val="bg1"/>
              </a:solidFill>
              <a:effectLst>
                <a:glow rad="101600">
                  <a:schemeClr val="accent4">
                    <a:satMod val="175000"/>
                    <a:alpha val="40000"/>
                  </a:schemeClr>
                </a:glow>
                <a:reflection blurRad="12700" stA="28000" endPos="45000" dist="1000" dir="5400000" sy="-100000" algn="bl" rotWithShape="0"/>
              </a:effectLst>
            </a:endParaRPr>
          </a:p>
        </p:txBody>
      </p:sp>
      <p:sp>
        <p:nvSpPr>
          <p:cNvPr id="103430" name="Rectangle 6"/>
          <p:cNvSpPr>
            <a:spLocks noGrp="1" noChangeArrowheads="1"/>
          </p:cNvSpPr>
          <p:nvPr>
            <p:ph sz="half" idx="1"/>
          </p:nvPr>
        </p:nvSpPr>
        <p:spPr bwMode="auto">
          <a:xfrm>
            <a:off x="0" y="1571612"/>
            <a:ext cx="8429652" cy="559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0" indent="0" algn="justLow" eaLnBrk="0" hangingPunct="0">
              <a:lnSpc>
                <a:spcPct val="150000"/>
              </a:lnSpc>
              <a:spcBef>
                <a:spcPct val="0"/>
              </a:spcBef>
              <a:buNone/>
            </a:pPr>
            <a:r>
              <a:rPr lang="fa-IR" sz="3200" dirty="0" smtClean="0">
                <a:solidFill>
                  <a:srgbClr val="FF0000"/>
                </a:solidFill>
              </a:rPr>
              <a:t>چهار نوع اساسي کنترل استراتژيک عبارت اند از:</a:t>
            </a:r>
          </a:p>
          <a:p>
            <a:pPr marL="0" lvl="0" indent="0" algn="justLow" eaLnBrk="0" hangingPunct="0">
              <a:lnSpc>
                <a:spcPct val="150000"/>
              </a:lnSpc>
              <a:spcBef>
                <a:spcPct val="0"/>
              </a:spcBef>
            </a:pPr>
            <a:r>
              <a:rPr lang="fa-IR" sz="3200" dirty="0" smtClean="0">
                <a:solidFill>
                  <a:srgbClr val="FF0000"/>
                </a:solidFill>
              </a:rPr>
              <a:t>1    کنترل فرضيات</a:t>
            </a:r>
          </a:p>
          <a:p>
            <a:pPr marL="0" lvl="0" indent="0" algn="justLow" eaLnBrk="0" hangingPunct="0">
              <a:lnSpc>
                <a:spcPct val="150000"/>
              </a:lnSpc>
              <a:spcBef>
                <a:spcPct val="0"/>
              </a:spcBef>
              <a:buNone/>
            </a:pPr>
            <a:r>
              <a:rPr lang="fa-IR" sz="3200" dirty="0" smtClean="0">
                <a:solidFill>
                  <a:srgbClr val="FF0000"/>
                </a:solidFill>
              </a:rPr>
              <a:t>2    کنترل اجرا</a:t>
            </a:r>
          </a:p>
          <a:p>
            <a:pPr marL="0" lvl="0" indent="0" algn="justLow" eaLnBrk="0" hangingPunct="0">
              <a:lnSpc>
                <a:spcPct val="150000"/>
              </a:lnSpc>
              <a:spcBef>
                <a:spcPct val="0"/>
              </a:spcBef>
              <a:buNone/>
            </a:pPr>
            <a:r>
              <a:rPr lang="fa-IR" sz="3200" dirty="0" smtClean="0">
                <a:solidFill>
                  <a:srgbClr val="FF0000"/>
                </a:solidFill>
              </a:rPr>
              <a:t>3    نظارت استراتژيک</a:t>
            </a:r>
          </a:p>
          <a:p>
            <a:pPr marL="0" lvl="0" indent="0" algn="justLow" eaLnBrk="0" hangingPunct="0">
              <a:lnSpc>
                <a:spcPct val="150000"/>
              </a:lnSpc>
              <a:spcBef>
                <a:spcPct val="0"/>
              </a:spcBef>
              <a:buNone/>
            </a:pPr>
            <a:r>
              <a:rPr lang="fa-IR" sz="3200" dirty="0" smtClean="0">
                <a:solidFill>
                  <a:srgbClr val="FF0000"/>
                </a:solidFill>
              </a:rPr>
              <a:t>4    کنترل آگاهي هاي ويژه</a:t>
            </a:r>
          </a:p>
          <a:p>
            <a:pPr>
              <a:buNone/>
            </a:pPr>
            <a:r>
              <a:rPr lang="fa-IR" sz="2400" dirty="0" smtClean="0">
                <a:solidFill>
                  <a:srgbClr val="FF0000"/>
                </a:solidFill>
                <a:cs typeface="B Nazanin" pitchFamily="2" charset="-78"/>
              </a:rPr>
              <a:t> </a:t>
            </a:r>
          </a:p>
          <a:p>
            <a:pPr>
              <a:buNone/>
            </a:pPr>
            <a:endParaRPr lang="fa-IR" sz="2400" dirty="0" smtClean="0">
              <a:solidFill>
                <a:srgbClr val="FF0000"/>
              </a:solidFill>
              <a:cs typeface="B Nazanin" pitchFamily="2" charset="-78"/>
            </a:endParaRPr>
          </a:p>
          <a:p>
            <a:pPr marL="0" lvl="0" indent="0" algn="justLow" eaLnBrk="0" hangingPunct="0">
              <a:lnSpc>
                <a:spcPct val="150000"/>
              </a:lnSpc>
              <a:spcBef>
                <a:spcPct val="0"/>
              </a:spcBef>
              <a:buNone/>
            </a:pPr>
            <a:endParaRPr kumimoji="0" lang="fa-IR"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5" name="Rectangle 4"/>
          <p:cNvSpPr/>
          <p:nvPr/>
        </p:nvSpPr>
        <p:spPr>
          <a:xfrm>
            <a:off x="2000232" y="6572272"/>
            <a:ext cx="6858000" cy="307777"/>
          </a:xfrm>
          <a:prstGeom prst="rect">
            <a:avLst/>
          </a:prstGeom>
        </p:spPr>
        <p:txBody>
          <a:bodyPr wrap="square">
            <a:spAutoFit/>
          </a:bodyPr>
          <a:lstStyle/>
          <a:p>
            <a:pPr>
              <a:buNone/>
            </a:pPr>
            <a:r>
              <a:rPr lang="fa-IR" sz="1400" dirty="0" smtClean="0">
                <a:solidFill>
                  <a:srgbClr val="7030A0"/>
                </a:solidFill>
                <a:cs typeface="B Nazanin" pitchFamily="2" charset="-78"/>
              </a:rPr>
              <a:t>منبع: کنترل و ارزيابی استراتژيک و عملياتی طبق ديدگاه پيرس و برايسون – مجتبي لشکربلوکي</a:t>
            </a:r>
          </a:p>
        </p:txBody>
      </p:sp>
      <p:pic>
        <p:nvPicPr>
          <p:cNvPr id="7" name="Picture 4" descr="844541014_pdca_cycle"/>
          <p:cNvPicPr>
            <a:picLocks noChangeAspect="1" noChangeArrowheads="1"/>
          </p:cNvPicPr>
          <p:nvPr/>
        </p:nvPicPr>
        <p:blipFill>
          <a:blip r:embed="rId3"/>
          <a:srcRect/>
          <a:stretch>
            <a:fillRect/>
          </a:stretch>
        </p:blipFill>
        <p:spPr bwMode="auto">
          <a:xfrm>
            <a:off x="642910" y="2357430"/>
            <a:ext cx="3357586" cy="3840171"/>
          </a:xfrm>
          <a:prstGeom prst="roundRect">
            <a:avLst>
              <a:gd name="adj" fmla="val 16667"/>
            </a:avLst>
          </a:prstGeom>
          <a:noFill/>
          <a:ln w="9525">
            <a:noFill/>
            <a:round/>
            <a:headEnd/>
            <a:tailEnd/>
          </a:ln>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03430">
                                            <p:txEl>
                                              <p:pRg st="0" end="0"/>
                                            </p:txEl>
                                          </p:spTgt>
                                        </p:tgtEl>
                                        <p:attrNameLst>
                                          <p:attrName>style.visibility</p:attrName>
                                        </p:attrNameLst>
                                      </p:cBhvr>
                                      <p:to>
                                        <p:strVal val="visible"/>
                                      </p:to>
                                    </p:set>
                                    <p:animEffect transition="in" filter="fade">
                                      <p:cBhvr>
                                        <p:cTn id="7" dur="770" decel="100000"/>
                                        <p:tgtEl>
                                          <p:spTgt spid="103430">
                                            <p:txEl>
                                              <p:pRg st="0" end="0"/>
                                            </p:txEl>
                                          </p:spTgt>
                                        </p:tgtEl>
                                      </p:cBhvr>
                                    </p:animEffect>
                                    <p:animScale>
                                      <p:cBhvr>
                                        <p:cTn id="8" dur="770" decel="100000"/>
                                        <p:tgtEl>
                                          <p:spTgt spid="103430">
                                            <p:txEl>
                                              <p:pRg st="0" end="0"/>
                                            </p:txEl>
                                          </p:spTgt>
                                        </p:tgtEl>
                                      </p:cBhvr>
                                      <p:from x="10000" y="10000"/>
                                      <p:to x="200000" y="450000"/>
                                    </p:animScale>
                                    <p:animScale>
                                      <p:cBhvr>
                                        <p:cTn id="9" dur="1230" accel="100000" fill="hold">
                                          <p:stCondLst>
                                            <p:cond delay="770"/>
                                          </p:stCondLst>
                                        </p:cTn>
                                        <p:tgtEl>
                                          <p:spTgt spid="103430">
                                            <p:txEl>
                                              <p:pRg st="0" end="0"/>
                                            </p:txEl>
                                          </p:spTgt>
                                        </p:tgtEl>
                                      </p:cBhvr>
                                      <p:from x="200000" y="450000"/>
                                      <p:to x="100000" y="100000"/>
                                    </p:animScale>
                                    <p:set>
                                      <p:cBhvr>
                                        <p:cTn id="10" dur="770" fill="hold"/>
                                        <p:tgtEl>
                                          <p:spTgt spid="103430">
                                            <p:txEl>
                                              <p:pRg st="0" end="0"/>
                                            </p:txEl>
                                          </p:spTgt>
                                        </p:tgtEl>
                                        <p:attrNameLst>
                                          <p:attrName>ppt_x</p:attrName>
                                        </p:attrNameLst>
                                      </p:cBhvr>
                                      <p:to>
                                        <p:strVal val="(0.5)"/>
                                      </p:to>
                                    </p:set>
                                    <p:anim from="(0.5)" to="(#ppt_x)" calcmode="lin" valueType="num">
                                      <p:cBhvr>
                                        <p:cTn id="11" dur="1230" accel="100000" fill="hold">
                                          <p:stCondLst>
                                            <p:cond delay="770"/>
                                          </p:stCondLst>
                                        </p:cTn>
                                        <p:tgtEl>
                                          <p:spTgt spid="103430">
                                            <p:txEl>
                                              <p:pRg st="0" end="0"/>
                                            </p:txEl>
                                          </p:spTgt>
                                        </p:tgtEl>
                                        <p:attrNameLst>
                                          <p:attrName>ppt_x</p:attrName>
                                        </p:attrNameLst>
                                      </p:cBhvr>
                                    </p:anim>
                                    <p:set>
                                      <p:cBhvr>
                                        <p:cTn id="12" dur="770" fill="hold"/>
                                        <p:tgtEl>
                                          <p:spTgt spid="10343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03430">
                                            <p:txEl>
                                              <p:pRg st="0" end="0"/>
                                            </p:txEl>
                                          </p:spTgt>
                                        </p:tgtEl>
                                        <p:attrNameLst>
                                          <p:attrName>ppt_y</p:attrName>
                                        </p:attrNameLst>
                                      </p:cBhvr>
                                    </p:anim>
                                  </p:childTnLst>
                                </p:cTn>
                              </p:par>
                            </p:childTnLst>
                          </p:cTn>
                        </p:par>
                        <p:par>
                          <p:cTn id="14" fill="hold">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103430">
                                            <p:txEl>
                                              <p:pRg st="1" end="1"/>
                                            </p:txEl>
                                          </p:spTgt>
                                        </p:tgtEl>
                                        <p:attrNameLst>
                                          <p:attrName>style.visibility</p:attrName>
                                        </p:attrNameLst>
                                      </p:cBhvr>
                                      <p:to>
                                        <p:strVal val="visible"/>
                                      </p:to>
                                    </p:set>
                                    <p:animEffect transition="in" filter="fade">
                                      <p:cBhvr>
                                        <p:cTn id="17" dur="770" decel="100000"/>
                                        <p:tgtEl>
                                          <p:spTgt spid="103430">
                                            <p:txEl>
                                              <p:pRg st="1" end="1"/>
                                            </p:txEl>
                                          </p:spTgt>
                                        </p:tgtEl>
                                      </p:cBhvr>
                                    </p:animEffect>
                                    <p:animScale>
                                      <p:cBhvr>
                                        <p:cTn id="18" dur="770" decel="100000"/>
                                        <p:tgtEl>
                                          <p:spTgt spid="103430">
                                            <p:txEl>
                                              <p:pRg st="1" end="1"/>
                                            </p:txEl>
                                          </p:spTgt>
                                        </p:tgtEl>
                                      </p:cBhvr>
                                      <p:from x="10000" y="10000"/>
                                      <p:to x="200000" y="450000"/>
                                    </p:animScale>
                                    <p:animScale>
                                      <p:cBhvr>
                                        <p:cTn id="19" dur="1230" accel="100000" fill="hold">
                                          <p:stCondLst>
                                            <p:cond delay="770"/>
                                          </p:stCondLst>
                                        </p:cTn>
                                        <p:tgtEl>
                                          <p:spTgt spid="103430">
                                            <p:txEl>
                                              <p:pRg st="1" end="1"/>
                                            </p:txEl>
                                          </p:spTgt>
                                        </p:tgtEl>
                                      </p:cBhvr>
                                      <p:from x="200000" y="450000"/>
                                      <p:to x="100000" y="100000"/>
                                    </p:animScale>
                                    <p:set>
                                      <p:cBhvr>
                                        <p:cTn id="20" dur="770" fill="hold"/>
                                        <p:tgtEl>
                                          <p:spTgt spid="103430">
                                            <p:txEl>
                                              <p:pRg st="1" end="1"/>
                                            </p:txEl>
                                          </p:spTgt>
                                        </p:tgtEl>
                                        <p:attrNameLst>
                                          <p:attrName>ppt_x</p:attrName>
                                        </p:attrNameLst>
                                      </p:cBhvr>
                                      <p:to>
                                        <p:strVal val="(0.5)"/>
                                      </p:to>
                                    </p:set>
                                    <p:anim from="(0.5)" to="(#ppt_x)" calcmode="lin" valueType="num">
                                      <p:cBhvr>
                                        <p:cTn id="21" dur="1230" accel="100000" fill="hold">
                                          <p:stCondLst>
                                            <p:cond delay="770"/>
                                          </p:stCondLst>
                                        </p:cTn>
                                        <p:tgtEl>
                                          <p:spTgt spid="103430">
                                            <p:txEl>
                                              <p:pRg st="1" end="1"/>
                                            </p:txEl>
                                          </p:spTgt>
                                        </p:tgtEl>
                                        <p:attrNameLst>
                                          <p:attrName>ppt_x</p:attrName>
                                        </p:attrNameLst>
                                      </p:cBhvr>
                                    </p:anim>
                                    <p:set>
                                      <p:cBhvr>
                                        <p:cTn id="22" dur="770" fill="hold"/>
                                        <p:tgtEl>
                                          <p:spTgt spid="103430">
                                            <p:txEl>
                                              <p:pRg st="1" end="1"/>
                                            </p:txEl>
                                          </p:spTgt>
                                        </p:tgtEl>
                                        <p:attrNameLst>
                                          <p:attrName>ppt_y</p:attrName>
                                        </p:attrNameLst>
                                      </p:cBhvr>
                                      <p:to>
                                        <p:strVal val="(#ppt_y+0.4)"/>
                                      </p:to>
                                    </p:set>
                                    <p:anim from="(#ppt_y+0.4)" to="(#ppt_y)" calcmode="lin" valueType="num">
                                      <p:cBhvr>
                                        <p:cTn id="23" dur="1230" accel="100000" fill="hold">
                                          <p:stCondLst>
                                            <p:cond delay="770"/>
                                          </p:stCondLst>
                                        </p:cTn>
                                        <p:tgtEl>
                                          <p:spTgt spid="103430">
                                            <p:txEl>
                                              <p:pRg st="1" end="1"/>
                                            </p:txEl>
                                          </p:spTgt>
                                        </p:tgtEl>
                                        <p:attrNameLst>
                                          <p:attrName>ppt_y</p:attrName>
                                        </p:attrNameLst>
                                      </p:cBhvr>
                                    </p:anim>
                                  </p:childTnLst>
                                </p:cTn>
                              </p:par>
                            </p:childTnLst>
                          </p:cTn>
                        </p:par>
                        <p:par>
                          <p:cTn id="24" fill="hold">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103430">
                                            <p:txEl>
                                              <p:pRg st="2" end="2"/>
                                            </p:txEl>
                                          </p:spTgt>
                                        </p:tgtEl>
                                        <p:attrNameLst>
                                          <p:attrName>style.visibility</p:attrName>
                                        </p:attrNameLst>
                                      </p:cBhvr>
                                      <p:to>
                                        <p:strVal val="visible"/>
                                      </p:to>
                                    </p:set>
                                    <p:animEffect transition="in" filter="fade">
                                      <p:cBhvr>
                                        <p:cTn id="27" dur="770" decel="100000"/>
                                        <p:tgtEl>
                                          <p:spTgt spid="103430">
                                            <p:txEl>
                                              <p:pRg st="2" end="2"/>
                                            </p:txEl>
                                          </p:spTgt>
                                        </p:tgtEl>
                                      </p:cBhvr>
                                    </p:animEffect>
                                    <p:animScale>
                                      <p:cBhvr>
                                        <p:cTn id="28" dur="770" decel="100000"/>
                                        <p:tgtEl>
                                          <p:spTgt spid="103430">
                                            <p:txEl>
                                              <p:pRg st="2" end="2"/>
                                            </p:txEl>
                                          </p:spTgt>
                                        </p:tgtEl>
                                      </p:cBhvr>
                                      <p:from x="10000" y="10000"/>
                                      <p:to x="200000" y="450000"/>
                                    </p:animScale>
                                    <p:animScale>
                                      <p:cBhvr>
                                        <p:cTn id="29" dur="1230" accel="100000" fill="hold">
                                          <p:stCondLst>
                                            <p:cond delay="770"/>
                                          </p:stCondLst>
                                        </p:cTn>
                                        <p:tgtEl>
                                          <p:spTgt spid="103430">
                                            <p:txEl>
                                              <p:pRg st="2" end="2"/>
                                            </p:txEl>
                                          </p:spTgt>
                                        </p:tgtEl>
                                      </p:cBhvr>
                                      <p:from x="200000" y="450000"/>
                                      <p:to x="100000" y="100000"/>
                                    </p:animScale>
                                    <p:set>
                                      <p:cBhvr>
                                        <p:cTn id="30" dur="770" fill="hold"/>
                                        <p:tgtEl>
                                          <p:spTgt spid="103430">
                                            <p:txEl>
                                              <p:pRg st="2" end="2"/>
                                            </p:txEl>
                                          </p:spTgt>
                                        </p:tgtEl>
                                        <p:attrNameLst>
                                          <p:attrName>ppt_x</p:attrName>
                                        </p:attrNameLst>
                                      </p:cBhvr>
                                      <p:to>
                                        <p:strVal val="(0.5)"/>
                                      </p:to>
                                    </p:set>
                                    <p:anim from="(0.5)" to="(#ppt_x)" calcmode="lin" valueType="num">
                                      <p:cBhvr>
                                        <p:cTn id="31" dur="1230" accel="100000" fill="hold">
                                          <p:stCondLst>
                                            <p:cond delay="770"/>
                                          </p:stCondLst>
                                        </p:cTn>
                                        <p:tgtEl>
                                          <p:spTgt spid="103430">
                                            <p:txEl>
                                              <p:pRg st="2" end="2"/>
                                            </p:txEl>
                                          </p:spTgt>
                                        </p:tgtEl>
                                        <p:attrNameLst>
                                          <p:attrName>ppt_x</p:attrName>
                                        </p:attrNameLst>
                                      </p:cBhvr>
                                    </p:anim>
                                    <p:set>
                                      <p:cBhvr>
                                        <p:cTn id="32" dur="770" fill="hold"/>
                                        <p:tgtEl>
                                          <p:spTgt spid="103430">
                                            <p:txEl>
                                              <p:pRg st="2" end="2"/>
                                            </p:txEl>
                                          </p:spTgt>
                                        </p:tgtEl>
                                        <p:attrNameLst>
                                          <p:attrName>ppt_y</p:attrName>
                                        </p:attrNameLst>
                                      </p:cBhvr>
                                      <p:to>
                                        <p:strVal val="(#ppt_y+0.4)"/>
                                      </p:to>
                                    </p:set>
                                    <p:anim from="(#ppt_y+0.4)" to="(#ppt_y)" calcmode="lin" valueType="num">
                                      <p:cBhvr>
                                        <p:cTn id="33" dur="1230" accel="100000" fill="hold">
                                          <p:stCondLst>
                                            <p:cond delay="770"/>
                                          </p:stCondLst>
                                        </p:cTn>
                                        <p:tgtEl>
                                          <p:spTgt spid="103430">
                                            <p:txEl>
                                              <p:pRg st="2" end="2"/>
                                            </p:txEl>
                                          </p:spTgt>
                                        </p:tgtEl>
                                        <p:attrNameLst>
                                          <p:attrName>ppt_y</p:attrName>
                                        </p:attrNameLst>
                                      </p:cBhvr>
                                    </p:anim>
                                  </p:childTnLst>
                                </p:cTn>
                              </p:par>
                            </p:childTnLst>
                          </p:cTn>
                        </p:par>
                        <p:par>
                          <p:cTn id="34" fill="hold">
                            <p:stCondLst>
                              <p:cond delay="6000"/>
                            </p:stCondLst>
                            <p:childTnLst>
                              <p:par>
                                <p:cTn id="35" presetID="51" presetClass="entr" presetSubtype="0" fill="hold" grpId="0" nodeType="afterEffect">
                                  <p:stCondLst>
                                    <p:cond delay="0"/>
                                  </p:stCondLst>
                                  <p:childTnLst>
                                    <p:set>
                                      <p:cBhvr>
                                        <p:cTn id="36" dur="1" fill="hold">
                                          <p:stCondLst>
                                            <p:cond delay="0"/>
                                          </p:stCondLst>
                                        </p:cTn>
                                        <p:tgtEl>
                                          <p:spTgt spid="103430">
                                            <p:txEl>
                                              <p:pRg st="3" end="3"/>
                                            </p:txEl>
                                          </p:spTgt>
                                        </p:tgtEl>
                                        <p:attrNameLst>
                                          <p:attrName>style.visibility</p:attrName>
                                        </p:attrNameLst>
                                      </p:cBhvr>
                                      <p:to>
                                        <p:strVal val="visible"/>
                                      </p:to>
                                    </p:set>
                                    <p:animEffect transition="in" filter="fade">
                                      <p:cBhvr>
                                        <p:cTn id="37" dur="770" decel="100000"/>
                                        <p:tgtEl>
                                          <p:spTgt spid="103430">
                                            <p:txEl>
                                              <p:pRg st="3" end="3"/>
                                            </p:txEl>
                                          </p:spTgt>
                                        </p:tgtEl>
                                      </p:cBhvr>
                                    </p:animEffect>
                                    <p:animScale>
                                      <p:cBhvr>
                                        <p:cTn id="38" dur="770" decel="100000"/>
                                        <p:tgtEl>
                                          <p:spTgt spid="103430">
                                            <p:txEl>
                                              <p:pRg st="3" end="3"/>
                                            </p:txEl>
                                          </p:spTgt>
                                        </p:tgtEl>
                                      </p:cBhvr>
                                      <p:from x="10000" y="10000"/>
                                      <p:to x="200000" y="450000"/>
                                    </p:animScale>
                                    <p:animScale>
                                      <p:cBhvr>
                                        <p:cTn id="39" dur="1230" accel="100000" fill="hold">
                                          <p:stCondLst>
                                            <p:cond delay="770"/>
                                          </p:stCondLst>
                                        </p:cTn>
                                        <p:tgtEl>
                                          <p:spTgt spid="103430">
                                            <p:txEl>
                                              <p:pRg st="3" end="3"/>
                                            </p:txEl>
                                          </p:spTgt>
                                        </p:tgtEl>
                                      </p:cBhvr>
                                      <p:from x="200000" y="450000"/>
                                      <p:to x="100000" y="100000"/>
                                    </p:animScale>
                                    <p:set>
                                      <p:cBhvr>
                                        <p:cTn id="40" dur="770" fill="hold"/>
                                        <p:tgtEl>
                                          <p:spTgt spid="103430">
                                            <p:txEl>
                                              <p:pRg st="3" end="3"/>
                                            </p:txEl>
                                          </p:spTgt>
                                        </p:tgtEl>
                                        <p:attrNameLst>
                                          <p:attrName>ppt_x</p:attrName>
                                        </p:attrNameLst>
                                      </p:cBhvr>
                                      <p:to>
                                        <p:strVal val="(0.5)"/>
                                      </p:to>
                                    </p:set>
                                    <p:anim from="(0.5)" to="(#ppt_x)" calcmode="lin" valueType="num">
                                      <p:cBhvr>
                                        <p:cTn id="41" dur="1230" accel="100000" fill="hold">
                                          <p:stCondLst>
                                            <p:cond delay="770"/>
                                          </p:stCondLst>
                                        </p:cTn>
                                        <p:tgtEl>
                                          <p:spTgt spid="103430">
                                            <p:txEl>
                                              <p:pRg st="3" end="3"/>
                                            </p:txEl>
                                          </p:spTgt>
                                        </p:tgtEl>
                                        <p:attrNameLst>
                                          <p:attrName>ppt_x</p:attrName>
                                        </p:attrNameLst>
                                      </p:cBhvr>
                                    </p:anim>
                                    <p:set>
                                      <p:cBhvr>
                                        <p:cTn id="42" dur="770" fill="hold"/>
                                        <p:tgtEl>
                                          <p:spTgt spid="103430">
                                            <p:txEl>
                                              <p:pRg st="3" end="3"/>
                                            </p:txEl>
                                          </p:spTgt>
                                        </p:tgtEl>
                                        <p:attrNameLst>
                                          <p:attrName>ppt_y</p:attrName>
                                        </p:attrNameLst>
                                      </p:cBhvr>
                                      <p:to>
                                        <p:strVal val="(#ppt_y+0.4)"/>
                                      </p:to>
                                    </p:set>
                                    <p:anim from="(#ppt_y+0.4)" to="(#ppt_y)" calcmode="lin" valueType="num">
                                      <p:cBhvr>
                                        <p:cTn id="43" dur="1230" accel="100000" fill="hold">
                                          <p:stCondLst>
                                            <p:cond delay="770"/>
                                          </p:stCondLst>
                                        </p:cTn>
                                        <p:tgtEl>
                                          <p:spTgt spid="103430">
                                            <p:txEl>
                                              <p:pRg st="3" end="3"/>
                                            </p:txEl>
                                          </p:spTgt>
                                        </p:tgtEl>
                                        <p:attrNameLst>
                                          <p:attrName>ppt_y</p:attrName>
                                        </p:attrNameLst>
                                      </p:cBhvr>
                                    </p:anim>
                                  </p:childTnLst>
                                </p:cTn>
                              </p:par>
                            </p:childTnLst>
                          </p:cTn>
                        </p:par>
                        <p:par>
                          <p:cTn id="44" fill="hold">
                            <p:stCondLst>
                              <p:cond delay="8000"/>
                            </p:stCondLst>
                            <p:childTnLst>
                              <p:par>
                                <p:cTn id="45" presetID="51" presetClass="entr" presetSubtype="0" fill="hold" grpId="0" nodeType="afterEffect">
                                  <p:stCondLst>
                                    <p:cond delay="0"/>
                                  </p:stCondLst>
                                  <p:childTnLst>
                                    <p:set>
                                      <p:cBhvr>
                                        <p:cTn id="46" dur="1" fill="hold">
                                          <p:stCondLst>
                                            <p:cond delay="0"/>
                                          </p:stCondLst>
                                        </p:cTn>
                                        <p:tgtEl>
                                          <p:spTgt spid="103430">
                                            <p:txEl>
                                              <p:pRg st="4" end="4"/>
                                            </p:txEl>
                                          </p:spTgt>
                                        </p:tgtEl>
                                        <p:attrNameLst>
                                          <p:attrName>style.visibility</p:attrName>
                                        </p:attrNameLst>
                                      </p:cBhvr>
                                      <p:to>
                                        <p:strVal val="visible"/>
                                      </p:to>
                                    </p:set>
                                    <p:animEffect transition="in" filter="fade">
                                      <p:cBhvr>
                                        <p:cTn id="47" dur="770" decel="100000"/>
                                        <p:tgtEl>
                                          <p:spTgt spid="103430">
                                            <p:txEl>
                                              <p:pRg st="4" end="4"/>
                                            </p:txEl>
                                          </p:spTgt>
                                        </p:tgtEl>
                                      </p:cBhvr>
                                    </p:animEffect>
                                    <p:animScale>
                                      <p:cBhvr>
                                        <p:cTn id="48" dur="770" decel="100000"/>
                                        <p:tgtEl>
                                          <p:spTgt spid="103430">
                                            <p:txEl>
                                              <p:pRg st="4" end="4"/>
                                            </p:txEl>
                                          </p:spTgt>
                                        </p:tgtEl>
                                      </p:cBhvr>
                                      <p:from x="10000" y="10000"/>
                                      <p:to x="200000" y="450000"/>
                                    </p:animScale>
                                    <p:animScale>
                                      <p:cBhvr>
                                        <p:cTn id="49" dur="1230" accel="100000" fill="hold">
                                          <p:stCondLst>
                                            <p:cond delay="770"/>
                                          </p:stCondLst>
                                        </p:cTn>
                                        <p:tgtEl>
                                          <p:spTgt spid="103430">
                                            <p:txEl>
                                              <p:pRg st="4" end="4"/>
                                            </p:txEl>
                                          </p:spTgt>
                                        </p:tgtEl>
                                      </p:cBhvr>
                                      <p:from x="200000" y="450000"/>
                                      <p:to x="100000" y="100000"/>
                                    </p:animScale>
                                    <p:set>
                                      <p:cBhvr>
                                        <p:cTn id="50" dur="770" fill="hold"/>
                                        <p:tgtEl>
                                          <p:spTgt spid="103430">
                                            <p:txEl>
                                              <p:pRg st="4" end="4"/>
                                            </p:txEl>
                                          </p:spTgt>
                                        </p:tgtEl>
                                        <p:attrNameLst>
                                          <p:attrName>ppt_x</p:attrName>
                                        </p:attrNameLst>
                                      </p:cBhvr>
                                      <p:to>
                                        <p:strVal val="(0.5)"/>
                                      </p:to>
                                    </p:set>
                                    <p:anim from="(0.5)" to="(#ppt_x)" calcmode="lin" valueType="num">
                                      <p:cBhvr>
                                        <p:cTn id="51" dur="1230" accel="100000" fill="hold">
                                          <p:stCondLst>
                                            <p:cond delay="770"/>
                                          </p:stCondLst>
                                        </p:cTn>
                                        <p:tgtEl>
                                          <p:spTgt spid="103430">
                                            <p:txEl>
                                              <p:pRg st="4" end="4"/>
                                            </p:txEl>
                                          </p:spTgt>
                                        </p:tgtEl>
                                        <p:attrNameLst>
                                          <p:attrName>ppt_x</p:attrName>
                                        </p:attrNameLst>
                                      </p:cBhvr>
                                    </p:anim>
                                    <p:set>
                                      <p:cBhvr>
                                        <p:cTn id="52" dur="770" fill="hold"/>
                                        <p:tgtEl>
                                          <p:spTgt spid="103430">
                                            <p:txEl>
                                              <p:pRg st="4" end="4"/>
                                            </p:txEl>
                                          </p:spTgt>
                                        </p:tgtEl>
                                        <p:attrNameLst>
                                          <p:attrName>ppt_y</p:attrName>
                                        </p:attrNameLst>
                                      </p:cBhvr>
                                      <p:to>
                                        <p:strVal val="(#ppt_y+0.4)"/>
                                      </p:to>
                                    </p:set>
                                    <p:anim from="(#ppt_y+0.4)" to="(#ppt_y)" calcmode="lin" valueType="num">
                                      <p:cBhvr>
                                        <p:cTn id="53" dur="1230" accel="100000" fill="hold">
                                          <p:stCondLst>
                                            <p:cond delay="770"/>
                                          </p:stCondLst>
                                        </p:cTn>
                                        <p:tgtEl>
                                          <p:spTgt spid="103430">
                                            <p:txEl>
                                              <p:pRg st="4" end="4"/>
                                            </p:txEl>
                                          </p:spTgt>
                                        </p:tgtEl>
                                        <p:attrNameLst>
                                          <p:attrName>ppt_y</p:attrName>
                                        </p:attrNameLst>
                                      </p:cBhvr>
                                    </p:anim>
                                  </p:childTnLst>
                                </p:cTn>
                              </p:par>
                            </p:childTnLst>
                          </p:cTn>
                        </p:par>
                        <p:par>
                          <p:cTn id="54" fill="hold">
                            <p:stCondLst>
                              <p:cond delay="10000"/>
                            </p:stCondLst>
                            <p:childTnLst>
                              <p:par>
                                <p:cTn id="55" presetID="51" presetClass="entr" presetSubtype="0" fill="hold" grpId="0" nodeType="afterEffect">
                                  <p:stCondLst>
                                    <p:cond delay="0"/>
                                  </p:stCondLst>
                                  <p:childTnLst>
                                    <p:set>
                                      <p:cBhvr>
                                        <p:cTn id="56" dur="1" fill="hold">
                                          <p:stCondLst>
                                            <p:cond delay="0"/>
                                          </p:stCondLst>
                                        </p:cTn>
                                        <p:tgtEl>
                                          <p:spTgt spid="103430">
                                            <p:txEl>
                                              <p:pRg st="5" end="5"/>
                                            </p:txEl>
                                          </p:spTgt>
                                        </p:tgtEl>
                                        <p:attrNameLst>
                                          <p:attrName>style.visibility</p:attrName>
                                        </p:attrNameLst>
                                      </p:cBhvr>
                                      <p:to>
                                        <p:strVal val="visible"/>
                                      </p:to>
                                    </p:set>
                                    <p:animEffect transition="in" filter="fade">
                                      <p:cBhvr>
                                        <p:cTn id="57" dur="770" decel="100000"/>
                                        <p:tgtEl>
                                          <p:spTgt spid="103430">
                                            <p:txEl>
                                              <p:pRg st="5" end="5"/>
                                            </p:txEl>
                                          </p:spTgt>
                                        </p:tgtEl>
                                      </p:cBhvr>
                                    </p:animEffect>
                                    <p:animScale>
                                      <p:cBhvr>
                                        <p:cTn id="58" dur="770" decel="100000"/>
                                        <p:tgtEl>
                                          <p:spTgt spid="103430">
                                            <p:txEl>
                                              <p:pRg st="5" end="5"/>
                                            </p:txEl>
                                          </p:spTgt>
                                        </p:tgtEl>
                                      </p:cBhvr>
                                      <p:from x="10000" y="10000"/>
                                      <p:to x="200000" y="450000"/>
                                    </p:animScale>
                                    <p:animScale>
                                      <p:cBhvr>
                                        <p:cTn id="59" dur="1230" accel="100000" fill="hold">
                                          <p:stCondLst>
                                            <p:cond delay="770"/>
                                          </p:stCondLst>
                                        </p:cTn>
                                        <p:tgtEl>
                                          <p:spTgt spid="103430">
                                            <p:txEl>
                                              <p:pRg st="5" end="5"/>
                                            </p:txEl>
                                          </p:spTgt>
                                        </p:tgtEl>
                                      </p:cBhvr>
                                      <p:from x="200000" y="450000"/>
                                      <p:to x="100000" y="100000"/>
                                    </p:animScale>
                                    <p:set>
                                      <p:cBhvr>
                                        <p:cTn id="60" dur="770" fill="hold"/>
                                        <p:tgtEl>
                                          <p:spTgt spid="103430">
                                            <p:txEl>
                                              <p:pRg st="5" end="5"/>
                                            </p:txEl>
                                          </p:spTgt>
                                        </p:tgtEl>
                                        <p:attrNameLst>
                                          <p:attrName>ppt_x</p:attrName>
                                        </p:attrNameLst>
                                      </p:cBhvr>
                                      <p:to>
                                        <p:strVal val="(0.5)"/>
                                      </p:to>
                                    </p:set>
                                    <p:anim from="(0.5)" to="(#ppt_x)" calcmode="lin" valueType="num">
                                      <p:cBhvr>
                                        <p:cTn id="61" dur="1230" accel="100000" fill="hold">
                                          <p:stCondLst>
                                            <p:cond delay="770"/>
                                          </p:stCondLst>
                                        </p:cTn>
                                        <p:tgtEl>
                                          <p:spTgt spid="103430">
                                            <p:txEl>
                                              <p:pRg st="5" end="5"/>
                                            </p:txEl>
                                          </p:spTgt>
                                        </p:tgtEl>
                                        <p:attrNameLst>
                                          <p:attrName>ppt_x</p:attrName>
                                        </p:attrNameLst>
                                      </p:cBhvr>
                                    </p:anim>
                                    <p:set>
                                      <p:cBhvr>
                                        <p:cTn id="62" dur="770" fill="hold"/>
                                        <p:tgtEl>
                                          <p:spTgt spid="103430">
                                            <p:txEl>
                                              <p:pRg st="5" end="5"/>
                                            </p:txEl>
                                          </p:spTgt>
                                        </p:tgtEl>
                                        <p:attrNameLst>
                                          <p:attrName>ppt_y</p:attrName>
                                        </p:attrNameLst>
                                      </p:cBhvr>
                                      <p:to>
                                        <p:strVal val="(#ppt_y+0.4)"/>
                                      </p:to>
                                    </p:set>
                                    <p:anim from="(#ppt_y+0.4)" to="(#ppt_y)" calcmode="lin" valueType="num">
                                      <p:cBhvr>
                                        <p:cTn id="63" dur="1230" accel="100000" fill="hold">
                                          <p:stCondLst>
                                            <p:cond delay="770"/>
                                          </p:stCondLst>
                                        </p:cTn>
                                        <p:tgtEl>
                                          <p:spTgt spid="103430">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2272" y="142852"/>
            <a:ext cx="3466013" cy="830997"/>
          </a:xfrm>
          <a:prstGeom prst="rect">
            <a:avLst/>
          </a:prstGeom>
        </p:spPr>
        <p:txBody>
          <a:bodyPr wrap="none">
            <a:spAutoFit/>
          </a:bodyPr>
          <a:lstStyle/>
          <a:p>
            <a:r>
              <a:rPr lang="fa-IR" sz="4800" b="1" cap="all" dirty="0" smtClean="0">
                <a:ln w="9000" cmpd="sng">
                  <a:solidFill>
                    <a:schemeClr val="accent4">
                      <a:shade val="50000"/>
                      <a:satMod val="120000"/>
                    </a:schemeClr>
                  </a:solidFill>
                  <a:prstDash val="solid"/>
                </a:ln>
                <a:solidFill>
                  <a:schemeClr val="bg1"/>
                </a:solidFill>
                <a:effectLst>
                  <a:glow rad="101600">
                    <a:schemeClr val="accent4">
                      <a:satMod val="175000"/>
                      <a:alpha val="40000"/>
                    </a:schemeClr>
                  </a:glow>
                  <a:reflection blurRad="12700" stA="28000" endPos="45000" dist="1000" dir="5400000" sy="-100000" algn="bl" rotWithShape="0"/>
                </a:effectLst>
                <a:cs typeface="B Titr" pitchFamily="2" charset="-78"/>
              </a:rPr>
              <a:t>کنترل فرضیات:</a:t>
            </a:r>
            <a:endParaRPr lang="fa-IR" sz="4800" b="1" cap="all" dirty="0">
              <a:ln w="9000" cmpd="sng">
                <a:solidFill>
                  <a:schemeClr val="accent4">
                    <a:shade val="50000"/>
                    <a:satMod val="120000"/>
                  </a:schemeClr>
                </a:solidFill>
                <a:prstDash val="solid"/>
              </a:ln>
              <a:solidFill>
                <a:schemeClr val="bg1"/>
              </a:solidFill>
              <a:effectLst>
                <a:glow rad="101600">
                  <a:schemeClr val="accent4">
                    <a:satMod val="175000"/>
                    <a:alpha val="40000"/>
                  </a:schemeClr>
                </a:glow>
                <a:reflection blurRad="12700" stA="28000" endPos="45000" dist="1000" dir="5400000" sy="-100000" algn="bl" rotWithShape="0"/>
              </a:effectLst>
            </a:endParaRPr>
          </a:p>
        </p:txBody>
      </p:sp>
      <p:pic>
        <p:nvPicPr>
          <p:cNvPr id="1031" name="Picture 7" descr="E:\فیلم و تصویر\تصایر مـتفرقه\گوناگون\tree1.jpg"/>
          <p:cNvPicPr>
            <a:picLocks noChangeAspect="1" noChangeArrowheads="1"/>
          </p:cNvPicPr>
          <p:nvPr/>
        </p:nvPicPr>
        <p:blipFill>
          <a:blip r:embed="rId3"/>
          <a:srcRect/>
          <a:stretch>
            <a:fillRect/>
          </a:stretch>
        </p:blipFill>
        <p:spPr bwMode="auto">
          <a:xfrm>
            <a:off x="9580534" y="214290"/>
            <a:ext cx="1130357" cy="1000132"/>
          </a:xfrm>
          <a:prstGeom prst="rect">
            <a:avLst/>
          </a:prstGeom>
          <a:noFill/>
        </p:spPr>
      </p:pic>
      <p:sp>
        <p:nvSpPr>
          <p:cNvPr id="5" name="Rectangle 4"/>
          <p:cNvSpPr/>
          <p:nvPr/>
        </p:nvSpPr>
        <p:spPr>
          <a:xfrm>
            <a:off x="357158" y="1357298"/>
            <a:ext cx="8501122" cy="4893647"/>
          </a:xfrm>
          <a:prstGeom prst="rect">
            <a:avLst/>
          </a:prstGeom>
        </p:spPr>
        <p:txBody>
          <a:bodyPr wrap="square">
            <a:spAutoFit/>
          </a:bodyPr>
          <a:lstStyle/>
          <a:p>
            <a:pPr algn="just"/>
            <a:r>
              <a:rPr lang="fa-IR" sz="2600" b="1" dirty="0" smtClean="0">
                <a:solidFill>
                  <a:srgbClr val="FF0000"/>
                </a:solidFill>
                <a:cs typeface="B Nazanin" pitchFamily="2" charset="-78"/>
              </a:rPr>
              <a:t/>
            </a:r>
            <a:br>
              <a:rPr lang="fa-IR" sz="2600" b="1" dirty="0" smtClean="0">
                <a:solidFill>
                  <a:srgbClr val="FF0000"/>
                </a:solidFill>
                <a:cs typeface="B Nazanin" pitchFamily="2" charset="-78"/>
              </a:rPr>
            </a:br>
            <a:r>
              <a:rPr lang="fa-IR" sz="2600" b="1" dirty="0" smtClean="0">
                <a:solidFill>
                  <a:srgbClr val="FF0000"/>
                </a:solidFill>
                <a:cs typeface="B Nazanin" pitchFamily="2" charset="-78"/>
              </a:rPr>
              <a:t>کنترل فرضيه براي رسيدگي سيستماتيک و مداوم اين است که آيا فرضيات تعيين شده در زمان برنامه ريزي و اجرا هنوز اعتبار دارند. فرضيات کليدي بايد در طول فرايند برنامه ريزي معين شوند اين فرضيات بايد ثبت شوند.</a:t>
            </a:r>
            <a:br>
              <a:rPr lang="fa-IR" sz="2600" b="1" dirty="0" smtClean="0">
                <a:solidFill>
                  <a:srgbClr val="FF0000"/>
                </a:solidFill>
                <a:cs typeface="B Nazanin" pitchFamily="2" charset="-78"/>
              </a:rPr>
            </a:br>
            <a:r>
              <a:rPr lang="fa-IR" sz="2600" b="1" dirty="0" smtClean="0">
                <a:solidFill>
                  <a:srgbClr val="FF0000"/>
                </a:solidFill>
                <a:cs typeface="B Nazanin" pitchFamily="2" charset="-78"/>
              </a:rPr>
              <a:t>فرضيات، در درجه سخت با دو گروه عوامل سرو کار دارند: عوامل محيطي و عوامل صنعتي.</a:t>
            </a:r>
          </a:p>
          <a:p>
            <a:pPr algn="just"/>
            <a:r>
              <a:rPr lang="fa-IR" sz="2600" b="1" dirty="0" smtClean="0">
                <a:solidFill>
                  <a:srgbClr val="FF0000"/>
                </a:solidFill>
                <a:cs typeface="B Nazanin" pitchFamily="2" charset="-78"/>
              </a:rPr>
              <a:t>• عوامل محيطي: مؤسسات بر عوامل محيطي کنترل ندارند يا کنترل بسيار کمي دارند، اما اين عوامل براي موفقيت استراتژي تأثير تعيين کنندهاي دارند. تورم، تکنولوژي، نرخ بهره، مقررات، تغييرات اجتماعي/ جمعيت شناسي نمونه هايي از اين عوامل اند.</a:t>
            </a:r>
          </a:p>
          <a:p>
            <a:pPr algn="just"/>
            <a:r>
              <a:rPr lang="fa-IR" sz="2600" b="1" dirty="0" smtClean="0">
                <a:solidFill>
                  <a:srgbClr val="FF0000"/>
                </a:solidFill>
                <a:cs typeface="B Nazanin" pitchFamily="2" charset="-78"/>
              </a:rPr>
              <a:t>• عوامل صنعت: اين عوامل برعملکرد شرکتهاي مربوط به همان صنعت تأثير دارند اين عوامل در صنايع مختلف متفاوت اند.</a:t>
            </a:r>
            <a:endParaRPr lang="fa-IR" dirty="0">
              <a:solidFill>
                <a:srgbClr val="FF0000"/>
              </a:solidFill>
            </a:endParaRPr>
          </a:p>
        </p:txBody>
      </p:sp>
      <p:sp>
        <p:nvSpPr>
          <p:cNvPr id="6" name="Rectangle 5"/>
          <p:cNvSpPr/>
          <p:nvPr/>
        </p:nvSpPr>
        <p:spPr>
          <a:xfrm>
            <a:off x="2000232" y="6572272"/>
            <a:ext cx="6858000" cy="307777"/>
          </a:xfrm>
          <a:prstGeom prst="rect">
            <a:avLst/>
          </a:prstGeom>
        </p:spPr>
        <p:txBody>
          <a:bodyPr wrap="square">
            <a:spAutoFit/>
          </a:bodyPr>
          <a:lstStyle/>
          <a:p>
            <a:pPr>
              <a:buNone/>
            </a:pPr>
            <a:r>
              <a:rPr lang="fa-IR" sz="1400" dirty="0" smtClean="0">
                <a:solidFill>
                  <a:srgbClr val="7030A0"/>
                </a:solidFill>
                <a:cs typeface="B Nazanin" pitchFamily="2" charset="-78"/>
              </a:rPr>
              <a:t>منبع: کنترل و ارزيابی استراتژيک و عملياتی طبق ديدگاه پيرس و برايسون – مجتبي لشکربلوکي</a:t>
            </a:r>
          </a:p>
        </p:txBody>
      </p:sp>
    </p:spTree>
  </p:cSld>
  <p:clrMapOvr>
    <a:masterClrMapping/>
  </p:clrMapOvr>
  <p:transition spd="slow">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215074" y="142852"/>
            <a:ext cx="282962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8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lumMod val="50000"/>
                      <a:alpha val="30000"/>
                    </a:schemeClr>
                  </a:glow>
                </a:effectLst>
                <a:latin typeface="Calibri" pitchFamily="34" charset="0"/>
                <a:ea typeface="Calibri" pitchFamily="34" charset="0"/>
                <a:cs typeface="B Titr" pitchFamily="2" charset="-78"/>
              </a:rPr>
              <a:t>کنترل اجرا:</a:t>
            </a:r>
            <a:endParaRPr kumimoji="0" lang="en-US" sz="48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lumMod val="50000"/>
                    <a:alpha val="30000"/>
                  </a:schemeClr>
                </a:glow>
              </a:effectLst>
              <a:latin typeface="Arial" pitchFamily="34" charset="0"/>
              <a:cs typeface="B Titr" pitchFamily="2" charset="-78"/>
            </a:endParaRPr>
          </a:p>
        </p:txBody>
      </p:sp>
      <p:sp>
        <p:nvSpPr>
          <p:cNvPr id="5" name="Rectangle 4"/>
          <p:cNvSpPr/>
          <p:nvPr/>
        </p:nvSpPr>
        <p:spPr>
          <a:xfrm>
            <a:off x="285720" y="1183923"/>
            <a:ext cx="8572560" cy="5262979"/>
          </a:xfrm>
          <a:prstGeom prst="rect">
            <a:avLst/>
          </a:prstGeom>
        </p:spPr>
        <p:txBody>
          <a:bodyPr wrap="square">
            <a:spAutoFit/>
          </a:bodyPr>
          <a:lstStyle/>
          <a:p>
            <a:pPr algn="just"/>
            <a:r>
              <a:rPr lang="fa-IR" sz="2800" b="1" dirty="0" smtClean="0">
                <a:solidFill>
                  <a:srgbClr val="FF0000"/>
                </a:solidFill>
                <a:cs typeface="B Nazanin" pitchFamily="2" charset="-78"/>
              </a:rPr>
              <a:t>  </a:t>
            </a:r>
            <a:br>
              <a:rPr lang="fa-IR" sz="2800" b="1" dirty="0" smtClean="0">
                <a:solidFill>
                  <a:srgbClr val="FF0000"/>
                </a:solidFill>
                <a:cs typeface="B Nazanin" pitchFamily="2" charset="-78"/>
              </a:rPr>
            </a:br>
            <a:r>
              <a:rPr lang="fa-IR" sz="2800" b="1" dirty="0" smtClean="0">
                <a:solidFill>
                  <a:srgbClr val="FF0000"/>
                </a:solidFill>
                <a:cs typeface="B Nazanin" pitchFamily="2" charset="-78"/>
              </a:rPr>
              <a:t>     مرحله عمليات مديريت استراتژيک در مجموعه اي از گامها، برنامه اجرا، سرمايه گذاريها و حرکت هاي تعهد شده در طول يک دوره زماني براي اجراي استراتژي قرار دارد.</a:t>
            </a:r>
          </a:p>
          <a:p>
            <a:pPr algn="just"/>
            <a:r>
              <a:rPr lang="fa-IR" sz="2800" b="1" dirty="0" smtClean="0">
                <a:solidFill>
                  <a:srgbClr val="FF0000"/>
                </a:solidFill>
                <a:cs typeface="B Nazanin" pitchFamily="2" charset="-78"/>
              </a:rPr>
              <a:t>     در به کار بردن کنترل هاي اجراي متمرکز و نظارت بر پيشرفتهاي استراتژيک دو رويکرد مفيد وجود دارد:</a:t>
            </a:r>
          </a:p>
          <a:p>
            <a:pPr algn="just"/>
            <a:r>
              <a:rPr lang="fa-IR" sz="2800" b="1" dirty="0" smtClean="0">
                <a:solidFill>
                  <a:srgbClr val="FF0000"/>
                </a:solidFill>
                <a:cs typeface="B Nazanin" pitchFamily="2" charset="-78"/>
              </a:rPr>
              <a:t>     شيوه نخست موافقت در مرحله زودرس فرايند برنامه ريزي درباره اين است که کدام پيشرفت ها، يا مراحلي از آن پيشرفتها عوامل حياتي موفقيت استراتژي يا آن پيشرفت مي باشند.</a:t>
            </a:r>
          </a:p>
          <a:p>
            <a:pPr algn="just"/>
            <a:r>
              <a:rPr lang="fa-IR" sz="2800" b="1" dirty="0" smtClean="0">
                <a:solidFill>
                  <a:srgbClr val="FF0000"/>
                </a:solidFill>
                <a:cs typeface="B Nazanin" pitchFamily="2" charset="-78"/>
              </a:rPr>
              <a:t>     رويکرد دوم براي نظارت بر پيشرفتهاي استراتژيک از سنجشهاي توقف/حرکت مرتبط به مجموعه اي از عوامل معنا دار زمان، هزينه، تحقيق و توسعه، موفقيت و غيره مربوط به پيشرفتهاي مشخص است.</a:t>
            </a:r>
            <a:endParaRPr lang="fa-IR" dirty="0">
              <a:solidFill>
                <a:srgbClr val="FF0000"/>
              </a:solidFill>
            </a:endParaRPr>
          </a:p>
        </p:txBody>
      </p:sp>
      <p:sp>
        <p:nvSpPr>
          <p:cNvPr id="4" name="Rectangle 3"/>
          <p:cNvSpPr/>
          <p:nvPr/>
        </p:nvSpPr>
        <p:spPr>
          <a:xfrm>
            <a:off x="2000232" y="6572272"/>
            <a:ext cx="6858000" cy="307777"/>
          </a:xfrm>
          <a:prstGeom prst="rect">
            <a:avLst/>
          </a:prstGeom>
        </p:spPr>
        <p:txBody>
          <a:bodyPr wrap="square">
            <a:spAutoFit/>
          </a:bodyPr>
          <a:lstStyle/>
          <a:p>
            <a:pPr>
              <a:buNone/>
            </a:pPr>
            <a:r>
              <a:rPr lang="fa-IR" sz="1400" dirty="0" smtClean="0">
                <a:solidFill>
                  <a:srgbClr val="7030A0"/>
                </a:solidFill>
                <a:cs typeface="B Nazanin" pitchFamily="2" charset="-78"/>
              </a:rPr>
              <a:t>منبع: کنترل و ارزيابی استراتژيک و عملياتی طبق ديدگاه پيرس و برايسون – مجتبي لشکربلوکي</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714876" y="71414"/>
            <a:ext cx="4310795"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8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lumMod val="50000"/>
                      <a:alpha val="30000"/>
                    </a:schemeClr>
                  </a:glow>
                </a:effectLst>
                <a:latin typeface="Calibri" pitchFamily="34" charset="0"/>
                <a:ea typeface="Calibri" pitchFamily="34" charset="0"/>
                <a:cs typeface="B Titr" pitchFamily="2" charset="-78"/>
              </a:rPr>
              <a:t>نظارت استراتژیک:</a:t>
            </a:r>
            <a:endParaRPr kumimoji="0" lang="en-US" sz="48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lumMod val="50000"/>
                    <a:alpha val="30000"/>
                  </a:schemeClr>
                </a:glow>
              </a:effectLst>
              <a:latin typeface="Arial" pitchFamily="34" charset="0"/>
              <a:cs typeface="B Titr" pitchFamily="2" charset="-78"/>
            </a:endParaRPr>
          </a:p>
        </p:txBody>
      </p:sp>
      <p:sp>
        <p:nvSpPr>
          <p:cNvPr id="8" name="Rectangle 7"/>
          <p:cNvSpPr/>
          <p:nvPr/>
        </p:nvSpPr>
        <p:spPr>
          <a:xfrm>
            <a:off x="2714612" y="1380731"/>
            <a:ext cx="6215074" cy="5262979"/>
          </a:xfrm>
          <a:prstGeom prst="rect">
            <a:avLst/>
          </a:prstGeom>
        </p:spPr>
        <p:txBody>
          <a:bodyPr wrap="square">
            <a:spAutoFit/>
          </a:bodyPr>
          <a:lstStyle/>
          <a:p>
            <a:pPr algn="just"/>
            <a:r>
              <a:rPr lang="fa-IR" sz="2800" b="1" dirty="0" smtClean="0">
                <a:solidFill>
                  <a:srgbClr val="FF0000"/>
                </a:solidFill>
                <a:cs typeface="B Nazanin" pitchFamily="2" charset="-78"/>
              </a:rPr>
              <a:t>کنترل فرضيات و کنترل اجرا ماهيتاً کنترل متمرکزاند. نوع سوم کنترل استراتژيک يعني نظارت استراتژيک براي زير نظر گرفتن بخش وسيعي از رخدادهاي درون و بيرون شرکت که پيشرفت استراتژيک مؤسسه را تهديد مي کند تدوين مي شود.</a:t>
            </a:r>
          </a:p>
          <a:p>
            <a:pPr algn="just"/>
            <a:r>
              <a:rPr lang="fa-IR" sz="2800" b="1" dirty="0" smtClean="0">
                <a:solidFill>
                  <a:srgbClr val="FF0000"/>
                </a:solidFill>
                <a:cs typeface="B Nazanin" pitchFamily="2" charset="-78"/>
              </a:rPr>
              <a:t>     نظارت استراتژيک بايد حتي المقدور غير متمرکز باقي بماند و به صورت فعاليت آزاد  شناخت محيط  طراحي شود. مکاتبات بازرگاني، گردهمايي هاي تجاري، مذاکرت و مشاهدات و قصد قبلي و بدون قصد قبلي همه منابع نظارت استراتژيک هستند.</a:t>
            </a:r>
            <a:endParaRPr lang="fa-IR" dirty="0">
              <a:solidFill>
                <a:srgbClr val="FF0000"/>
              </a:solidFill>
            </a:endParaRPr>
          </a:p>
        </p:txBody>
      </p:sp>
      <p:sp>
        <p:nvSpPr>
          <p:cNvPr id="5" name="Rectangle 4"/>
          <p:cNvSpPr/>
          <p:nvPr/>
        </p:nvSpPr>
        <p:spPr>
          <a:xfrm>
            <a:off x="2000232" y="6572272"/>
            <a:ext cx="6858000" cy="307777"/>
          </a:xfrm>
          <a:prstGeom prst="rect">
            <a:avLst/>
          </a:prstGeom>
        </p:spPr>
        <p:txBody>
          <a:bodyPr wrap="square">
            <a:spAutoFit/>
          </a:bodyPr>
          <a:lstStyle/>
          <a:p>
            <a:pPr>
              <a:buNone/>
            </a:pPr>
            <a:r>
              <a:rPr lang="fa-IR" sz="1400" dirty="0" smtClean="0">
                <a:solidFill>
                  <a:srgbClr val="7030A0"/>
                </a:solidFill>
                <a:cs typeface="B Nazanin" pitchFamily="2" charset="-78"/>
              </a:rPr>
              <a:t>منبع: کنترل و ارزيابی استراتژيک و عملياتی طبق ديدگاه پيرس و برايسون – مجتبي لشکربلوکي</a:t>
            </a:r>
          </a:p>
        </p:txBody>
      </p:sp>
      <p:pic>
        <p:nvPicPr>
          <p:cNvPr id="6" name="Picture 8" descr="race3.JPG"/>
          <p:cNvPicPr>
            <a:picLocks noChangeAspect="1" noChangeArrowheads="1"/>
          </p:cNvPicPr>
          <p:nvPr/>
        </p:nvPicPr>
        <p:blipFill>
          <a:blip r:embed="rId2"/>
          <a:srcRect/>
          <a:stretch>
            <a:fillRect/>
          </a:stretch>
        </p:blipFill>
        <p:spPr bwMode="auto">
          <a:xfrm>
            <a:off x="142844" y="1847848"/>
            <a:ext cx="2500330" cy="415292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7620" y="1785926"/>
            <a:ext cx="4929222" cy="4955203"/>
          </a:xfrm>
          <a:prstGeom prst="rect">
            <a:avLst/>
          </a:prstGeom>
        </p:spPr>
        <p:txBody>
          <a:bodyPr wrap="square">
            <a:spAutoFit/>
          </a:bodyPr>
          <a:lstStyle/>
          <a:p>
            <a:pPr algn="just"/>
            <a:r>
              <a:rPr lang="fa-IR" sz="4000" b="1" dirty="0" smtClean="0">
                <a:solidFill>
                  <a:srgbClr val="FF0000"/>
                </a:solidFill>
                <a:cs typeface="B Nazanin" pitchFamily="2" charset="-78"/>
              </a:rPr>
              <a:t>کنترل آگاهيهاي ويژه:</a:t>
            </a:r>
          </a:p>
          <a:p>
            <a:pPr algn="just"/>
            <a:r>
              <a:rPr lang="fa-IR" sz="4000" b="1" dirty="0" smtClean="0">
                <a:solidFill>
                  <a:srgbClr val="FF0000"/>
                </a:solidFill>
                <a:cs typeface="B Nazanin" pitchFamily="2" charset="-78"/>
              </a:rPr>
              <a:t>     کنترل آگاهي ويژه نيازمند به ملاحظه مجدد عميق و غالباً سريع استراتژي بنيادي مؤسسه بر اساس يک رويداد اتفاقي و غير منتظره است. </a:t>
            </a:r>
            <a:r>
              <a:rPr lang="fa-IR" dirty="0" smtClean="0">
                <a:solidFill>
                  <a:srgbClr val="FF0000"/>
                </a:solidFill>
              </a:rPr>
              <a:t/>
            </a:r>
            <a:br>
              <a:rPr lang="fa-IR" dirty="0" smtClean="0">
                <a:solidFill>
                  <a:srgbClr val="FF0000"/>
                </a:solidFill>
              </a:rPr>
            </a:br>
            <a:r>
              <a:rPr lang="fa-IR" dirty="0" smtClean="0">
                <a:solidFill>
                  <a:srgbClr val="FF0000"/>
                </a:solidFill>
              </a:rPr>
              <a:t/>
            </a:r>
            <a:br>
              <a:rPr lang="fa-IR" dirty="0" smtClean="0">
                <a:solidFill>
                  <a:srgbClr val="FF0000"/>
                </a:solidFill>
              </a:rPr>
            </a:br>
            <a:endParaRPr lang="fa-IR" dirty="0">
              <a:solidFill>
                <a:srgbClr val="FF0000"/>
              </a:solidFill>
            </a:endParaRPr>
          </a:p>
        </p:txBody>
      </p:sp>
      <p:sp>
        <p:nvSpPr>
          <p:cNvPr id="6" name="Rectangle 1"/>
          <p:cNvSpPr>
            <a:spLocks noChangeArrowheads="1"/>
          </p:cNvSpPr>
          <p:nvPr/>
        </p:nvSpPr>
        <p:spPr bwMode="auto">
          <a:xfrm>
            <a:off x="2143108" y="142852"/>
            <a:ext cx="6878807"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8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lumMod val="50000"/>
                      <a:alpha val="30000"/>
                    </a:schemeClr>
                  </a:glow>
                </a:effectLst>
                <a:latin typeface="Calibri" pitchFamily="34" charset="0"/>
                <a:ea typeface="Calibri" pitchFamily="34" charset="0"/>
                <a:cs typeface="B Titr" pitchFamily="2" charset="-78"/>
              </a:rPr>
              <a:t>کنترل آگاهی های استراتژیک:</a:t>
            </a:r>
            <a:endParaRPr kumimoji="0" lang="en-US" sz="48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lumMod val="50000"/>
                    <a:alpha val="30000"/>
                  </a:schemeClr>
                </a:glow>
              </a:effectLst>
              <a:latin typeface="Arial" pitchFamily="34" charset="0"/>
              <a:cs typeface="B Titr" pitchFamily="2" charset="-78"/>
            </a:endParaRPr>
          </a:p>
        </p:txBody>
      </p:sp>
      <p:sp>
        <p:nvSpPr>
          <p:cNvPr id="4" name="Rectangle 3"/>
          <p:cNvSpPr/>
          <p:nvPr/>
        </p:nvSpPr>
        <p:spPr>
          <a:xfrm>
            <a:off x="2000232" y="6572272"/>
            <a:ext cx="6858000" cy="307777"/>
          </a:xfrm>
          <a:prstGeom prst="rect">
            <a:avLst/>
          </a:prstGeom>
        </p:spPr>
        <p:txBody>
          <a:bodyPr wrap="square">
            <a:spAutoFit/>
          </a:bodyPr>
          <a:lstStyle/>
          <a:p>
            <a:pPr>
              <a:buNone/>
            </a:pPr>
            <a:r>
              <a:rPr lang="fa-IR" sz="1400" dirty="0" smtClean="0">
                <a:solidFill>
                  <a:srgbClr val="7030A0"/>
                </a:solidFill>
                <a:cs typeface="B Nazanin" pitchFamily="2" charset="-78"/>
              </a:rPr>
              <a:t>منبع: کنترل و ارزيابی استراتژيک و عملياتی طبق ديدگاه پيرس و برايسون – مجتبي لشکربلوکي</a:t>
            </a:r>
          </a:p>
        </p:txBody>
      </p:sp>
      <p:pic>
        <p:nvPicPr>
          <p:cNvPr id="8" name="Picture 7" descr="Copy (2) of Copy of Thumbnails"/>
          <p:cNvPicPr>
            <a:picLocks noChangeAspect="1" noChangeArrowheads="1"/>
          </p:cNvPicPr>
          <p:nvPr/>
        </p:nvPicPr>
        <p:blipFill>
          <a:blip r:embed="rId2"/>
          <a:srcRect/>
          <a:stretch>
            <a:fillRect/>
          </a:stretch>
        </p:blipFill>
        <p:spPr bwMode="auto">
          <a:xfrm>
            <a:off x="285720" y="1907602"/>
            <a:ext cx="3214710" cy="409316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3240" y="2080993"/>
            <a:ext cx="5143520" cy="4062651"/>
          </a:xfrm>
          <a:prstGeom prst="rect">
            <a:avLst/>
          </a:prstGeom>
        </p:spPr>
        <p:txBody>
          <a:bodyPr wrap="square">
            <a:spAutoFit/>
          </a:bodyPr>
          <a:lstStyle/>
          <a:p>
            <a:r>
              <a:rPr lang="fa-IR" dirty="0" smtClean="0">
                <a:solidFill>
                  <a:srgbClr val="FF0000"/>
                </a:solidFill>
              </a:rPr>
              <a:t/>
            </a:r>
            <a:br>
              <a:rPr lang="fa-IR" dirty="0" smtClean="0">
                <a:solidFill>
                  <a:srgbClr val="FF0000"/>
                </a:solidFill>
              </a:rPr>
            </a:br>
            <a:r>
              <a:rPr lang="fa-IR" sz="4000" dirty="0" smtClean="0">
                <a:solidFill>
                  <a:srgbClr val="FF0000"/>
                </a:solidFill>
                <a:cs typeface="B Nazanin" pitchFamily="2" charset="-78"/>
              </a:rPr>
              <a:t>انواع نظام های کنترل عملياتی:</a:t>
            </a:r>
            <a:br>
              <a:rPr lang="fa-IR" sz="4000" dirty="0" smtClean="0">
                <a:solidFill>
                  <a:srgbClr val="FF0000"/>
                </a:solidFill>
                <a:cs typeface="B Nazanin" pitchFamily="2" charset="-78"/>
              </a:rPr>
            </a:br>
            <a:r>
              <a:rPr lang="fa-IR" sz="4000" dirty="0" smtClean="0">
                <a:solidFill>
                  <a:srgbClr val="FF0000"/>
                </a:solidFill>
                <a:cs typeface="B Nazanin" pitchFamily="2" charset="-78"/>
              </a:rPr>
              <a:t>•    نظام های بودجه بندی</a:t>
            </a:r>
            <a:br>
              <a:rPr lang="fa-IR" sz="4000" dirty="0" smtClean="0">
                <a:solidFill>
                  <a:srgbClr val="FF0000"/>
                </a:solidFill>
                <a:cs typeface="B Nazanin" pitchFamily="2" charset="-78"/>
              </a:rPr>
            </a:br>
            <a:r>
              <a:rPr lang="fa-IR" sz="4000" dirty="0" smtClean="0">
                <a:solidFill>
                  <a:srgbClr val="FF0000"/>
                </a:solidFill>
                <a:cs typeface="B Nazanin" pitchFamily="2" charset="-78"/>
              </a:rPr>
              <a:t>•    جداول زمانی </a:t>
            </a:r>
            <a:br>
              <a:rPr lang="fa-IR" sz="4000" dirty="0" smtClean="0">
                <a:solidFill>
                  <a:srgbClr val="FF0000"/>
                </a:solidFill>
                <a:cs typeface="B Nazanin" pitchFamily="2" charset="-78"/>
              </a:rPr>
            </a:br>
            <a:r>
              <a:rPr lang="fa-IR" sz="4000" dirty="0" smtClean="0">
                <a:solidFill>
                  <a:srgbClr val="FF0000"/>
                </a:solidFill>
                <a:cs typeface="B Nazanin" pitchFamily="2" charset="-78"/>
              </a:rPr>
              <a:t>•    عوامل کليدی موفقيت </a:t>
            </a:r>
            <a:br>
              <a:rPr lang="fa-IR" sz="4000" dirty="0" smtClean="0">
                <a:solidFill>
                  <a:srgbClr val="FF0000"/>
                </a:solidFill>
                <a:cs typeface="B Nazanin" pitchFamily="2" charset="-78"/>
              </a:rPr>
            </a:br>
            <a:r>
              <a:rPr lang="fa-IR" sz="4000" dirty="0" smtClean="0">
                <a:solidFill>
                  <a:srgbClr val="FF0000"/>
                </a:solidFill>
                <a:cs typeface="B Nazanin" pitchFamily="2" charset="-78"/>
              </a:rPr>
              <a:t/>
            </a:r>
            <a:br>
              <a:rPr lang="fa-IR" sz="4000" dirty="0" smtClean="0">
                <a:solidFill>
                  <a:srgbClr val="FF0000"/>
                </a:solidFill>
                <a:cs typeface="B Nazanin" pitchFamily="2" charset="-78"/>
              </a:rPr>
            </a:br>
            <a:endParaRPr lang="fa-IR" sz="4000" dirty="0">
              <a:solidFill>
                <a:srgbClr val="FF0000"/>
              </a:solidFill>
              <a:cs typeface="B Nazanin" pitchFamily="2" charset="-78"/>
            </a:endParaRPr>
          </a:p>
        </p:txBody>
      </p:sp>
      <p:sp>
        <p:nvSpPr>
          <p:cNvPr id="7" name="Rectangle 6"/>
          <p:cNvSpPr/>
          <p:nvPr/>
        </p:nvSpPr>
        <p:spPr>
          <a:xfrm>
            <a:off x="4268561" y="357166"/>
            <a:ext cx="4589719" cy="646331"/>
          </a:xfrm>
          <a:prstGeom prst="rect">
            <a:avLst/>
          </a:prstGeom>
        </p:spPr>
        <p:txBody>
          <a:bodyPr wrap="none">
            <a:spAutoFit/>
          </a:bodyPr>
          <a:lstStyle/>
          <a:p>
            <a:pPr lvl="0" algn="ctr" fontAlgn="base">
              <a:spcBef>
                <a:spcPct val="0"/>
              </a:spcBef>
              <a:spcAft>
                <a:spcPct val="0"/>
              </a:spcAft>
            </a:pPr>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lumMod val="50000"/>
                      <a:alpha val="30000"/>
                    </a:schemeClr>
                  </a:glow>
                </a:effectLst>
                <a:latin typeface="Calibri" pitchFamily="34" charset="0"/>
                <a:ea typeface="Calibri" pitchFamily="34" charset="0"/>
                <a:cs typeface="B Titr" pitchFamily="2" charset="-78"/>
              </a:rPr>
              <a:t>نظام های کنترل عملیاتی:</a:t>
            </a:r>
            <a:endPar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lumMod val="50000"/>
                    <a:alpha val="30000"/>
                  </a:schemeClr>
                </a:glow>
              </a:effectLst>
              <a:latin typeface="Arial" pitchFamily="34" charset="0"/>
              <a:cs typeface="B Titr" pitchFamily="2" charset="-78"/>
            </a:endParaRPr>
          </a:p>
        </p:txBody>
      </p:sp>
      <p:sp>
        <p:nvSpPr>
          <p:cNvPr id="5" name="Rectangle 4"/>
          <p:cNvSpPr/>
          <p:nvPr/>
        </p:nvSpPr>
        <p:spPr>
          <a:xfrm>
            <a:off x="2000232" y="6572272"/>
            <a:ext cx="6858000" cy="307777"/>
          </a:xfrm>
          <a:prstGeom prst="rect">
            <a:avLst/>
          </a:prstGeom>
        </p:spPr>
        <p:txBody>
          <a:bodyPr wrap="square">
            <a:spAutoFit/>
          </a:bodyPr>
          <a:lstStyle/>
          <a:p>
            <a:pPr>
              <a:buNone/>
            </a:pPr>
            <a:r>
              <a:rPr lang="fa-IR" sz="1400" dirty="0" smtClean="0">
                <a:solidFill>
                  <a:srgbClr val="7030A0"/>
                </a:solidFill>
                <a:cs typeface="B Nazanin" pitchFamily="2" charset="-78"/>
              </a:rPr>
              <a:t>منبع: کنترل و ارزيابی استراتژيک و عملياتی طبق ديدگاه پيرس و برايسون – مجتبي لشکربلوکي</a:t>
            </a:r>
          </a:p>
        </p:txBody>
      </p:sp>
      <p:pic>
        <p:nvPicPr>
          <p:cNvPr id="8" name="Picture 7" descr="Statistics%20at%20Play%20Digital"/>
          <p:cNvPicPr/>
          <p:nvPr/>
        </p:nvPicPr>
        <p:blipFill>
          <a:blip r:embed="rId2"/>
          <a:srcRect/>
          <a:stretch>
            <a:fillRect/>
          </a:stretch>
        </p:blipFill>
        <p:spPr bwMode="auto">
          <a:xfrm>
            <a:off x="285720" y="1846262"/>
            <a:ext cx="2740025" cy="4083068"/>
          </a:xfrm>
          <a:prstGeom prst="rect">
            <a:avLst/>
          </a:prstGeom>
          <a:noFill/>
          <a:ln w="9525">
            <a:solidFill>
              <a:srgbClr val="66FF33"/>
            </a:solid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6676_500.jpg"/>
          <p:cNvPicPr>
            <a:picLocks noGrp="1" noChangeAspect="1"/>
          </p:cNvPicPr>
          <p:nvPr>
            <p:ph idx="1"/>
          </p:nvPr>
        </p:nvPicPr>
        <p:blipFill>
          <a:blip r:embed="rId2"/>
          <a:stretch>
            <a:fillRect/>
          </a:stretch>
        </p:blipFill>
        <p:spPr>
          <a:xfrm>
            <a:off x="5072066" y="1500174"/>
            <a:ext cx="3719971" cy="45720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TextBox 6"/>
          <p:cNvSpPr txBox="1"/>
          <p:nvPr/>
        </p:nvSpPr>
        <p:spPr>
          <a:xfrm>
            <a:off x="214282" y="1808513"/>
            <a:ext cx="5000660" cy="5262979"/>
          </a:xfrm>
          <a:prstGeom prst="rect">
            <a:avLst/>
          </a:prstGeom>
          <a:noFill/>
        </p:spPr>
        <p:txBody>
          <a:bodyPr wrap="square" rtlCol="1">
            <a:spAutoFit/>
          </a:bodyPr>
          <a:lstStyle/>
          <a:p>
            <a:pPr algn="just"/>
            <a:r>
              <a:rPr lang="fa-IR" sz="3600" i="1" dirty="0" smtClean="0">
                <a:solidFill>
                  <a:srgbClr val="FF0000"/>
                </a:solidFill>
                <a:cs typeface="B Elham" pitchFamily="2" charset="-78"/>
              </a:rPr>
              <a:t> از مجموعه مديران ارشدتان گزارش بخواهيد و </a:t>
            </a:r>
            <a:r>
              <a:rPr lang="fa-IR" sz="3600" i="1" dirty="0" smtClean="0">
                <a:solidFill>
                  <a:srgbClr val="C00000"/>
                </a:solidFill>
                <a:cs typeface="B Elham" pitchFamily="2" charset="-78"/>
              </a:rPr>
              <a:t>به گزارش ها صددرصد اعتماد نكنيد</a:t>
            </a:r>
            <a:r>
              <a:rPr lang="fa-IR" sz="3600" i="1" dirty="0" smtClean="0">
                <a:solidFill>
                  <a:srgbClr val="FF0000"/>
                </a:solidFill>
                <a:cs typeface="B Elham" pitchFamily="2" charset="-78"/>
              </a:rPr>
              <a:t>، لازم نيست  ابراز  بي اعتمادي  كنيد  اما  در دلتان جايي  براي  بي اعتمادي بگذاريد، چون باز هم تجربه به ما مي گويد كه </a:t>
            </a:r>
            <a:r>
              <a:rPr lang="fa-IR" sz="3600" i="1" dirty="0" smtClean="0">
                <a:solidFill>
                  <a:srgbClr val="C00000"/>
                </a:solidFill>
                <a:cs typeface="B Elham" pitchFamily="2" charset="-78"/>
              </a:rPr>
              <a:t>بسياري از گزارش ها با واقعيت تطبيق نمي كند</a:t>
            </a:r>
            <a:r>
              <a:rPr lang="fa-IR" sz="3600" i="1" dirty="0" smtClean="0">
                <a:solidFill>
                  <a:srgbClr val="FF0000"/>
                </a:solidFill>
                <a:cs typeface="B Elham" pitchFamily="2" charset="-78"/>
              </a:rPr>
              <a:t>. </a:t>
            </a:r>
            <a:endParaRPr lang="en-US" sz="3600" dirty="0" smtClean="0">
              <a:solidFill>
                <a:srgbClr val="FF0000"/>
              </a:solidFill>
              <a:cs typeface="B Elham" pitchFamily="2" charset="-78"/>
            </a:endParaRPr>
          </a:p>
          <a:p>
            <a:pPr algn="ctr" rtl="1"/>
            <a:r>
              <a:rPr lang="fa-IR" sz="4800" b="1" dirty="0" smtClean="0">
                <a:ln w="17780" cmpd="sng">
                  <a:solidFill>
                    <a:sysClr val="windowText" lastClr="000000"/>
                  </a:solidFill>
                  <a:prstDash val="solid"/>
                  <a:miter lim="800000"/>
                </a:ln>
                <a:solidFill>
                  <a:srgbClr val="00B050"/>
                </a:solidFill>
                <a:effectLst>
                  <a:outerShdw blurRad="50800" algn="tl" rotWithShape="0">
                    <a:srgbClr val="000000"/>
                  </a:outerShdw>
                </a:effectLst>
                <a:cs typeface="B Nazanin" pitchFamily="2" charset="-78"/>
              </a:rPr>
              <a:t>.</a:t>
            </a:r>
            <a:endParaRPr lang="fa-IR" sz="4800" b="1" dirty="0">
              <a:ln w="17780" cmpd="sng">
                <a:solidFill>
                  <a:sysClr val="windowText" lastClr="000000"/>
                </a:solidFill>
                <a:prstDash val="solid"/>
                <a:miter lim="800000"/>
              </a:ln>
              <a:solidFill>
                <a:srgbClr val="00B050"/>
              </a:solidFill>
              <a:effectLst>
                <a:outerShdw blurRad="50800" algn="tl" rotWithShape="0">
                  <a:srgbClr val="000000"/>
                </a:outerShdw>
              </a:effectLst>
              <a:cs typeface="B Nazanin" pitchFamily="2" charset="-78"/>
            </a:endParaRPr>
          </a:p>
        </p:txBody>
      </p:sp>
      <p:sp>
        <p:nvSpPr>
          <p:cNvPr id="5" name="Rectangle 4"/>
          <p:cNvSpPr/>
          <p:nvPr/>
        </p:nvSpPr>
        <p:spPr>
          <a:xfrm>
            <a:off x="1511783" y="357166"/>
            <a:ext cx="7632218" cy="707886"/>
          </a:xfrm>
          <a:prstGeom prst="rect">
            <a:avLst/>
          </a:prstGeom>
        </p:spPr>
        <p:txBody>
          <a:bodyPr wrap="none">
            <a:spAutoFit/>
          </a:bodyPr>
          <a:lstStyle/>
          <a:p>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کنترل و نظارت از نگاه مقام معظم رهبری:</a:t>
            </a:r>
            <a:endParaRPr lang="fa-I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0298" y="285728"/>
            <a:ext cx="6357982" cy="646331"/>
          </a:xfrm>
          <a:prstGeom prst="rect">
            <a:avLst/>
          </a:prstGeom>
          <a:noFill/>
        </p:spPr>
        <p:txBody>
          <a:bodyPr wrap="square" rtlCol="1">
            <a:spAutoFit/>
          </a:bodyPr>
          <a:lstStyle/>
          <a:p>
            <a:pPr algn="r" rtl="1"/>
            <a:r>
              <a:rPr lang="fa-IR"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مراحل نظام های کنترلی:</a:t>
            </a:r>
            <a:endParaRPr lang="fa-IR"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endParaRPr>
          </a:p>
        </p:txBody>
      </p:sp>
      <p:sp>
        <p:nvSpPr>
          <p:cNvPr id="7" name="Rectangle 6"/>
          <p:cNvSpPr/>
          <p:nvPr/>
        </p:nvSpPr>
        <p:spPr>
          <a:xfrm>
            <a:off x="71406" y="2030450"/>
            <a:ext cx="8786874" cy="3970318"/>
          </a:xfrm>
          <a:prstGeom prst="rect">
            <a:avLst/>
          </a:prstGeom>
        </p:spPr>
        <p:txBody>
          <a:bodyPr wrap="square">
            <a:spAutoFit/>
          </a:bodyPr>
          <a:lstStyle/>
          <a:p>
            <a:r>
              <a:rPr lang="fa-IR" sz="3600" dirty="0" smtClean="0">
                <a:solidFill>
                  <a:srgbClr val="FF0000"/>
                </a:solidFill>
                <a:cs typeface="B Nazanin" pitchFamily="2" charset="-78"/>
              </a:rPr>
              <a:t>نظام هاي کنترل عملياتي براي اثربخشي بايد بعد از اقدام، چهار مرحله عمومي را در هر کنترل طي نمايند:</a:t>
            </a:r>
            <a:br>
              <a:rPr lang="fa-IR" sz="3600" dirty="0" smtClean="0">
                <a:solidFill>
                  <a:srgbClr val="FF0000"/>
                </a:solidFill>
                <a:cs typeface="B Nazanin" pitchFamily="2" charset="-78"/>
              </a:rPr>
            </a:br>
            <a:r>
              <a:rPr lang="fa-IR" sz="3600" dirty="0" smtClean="0">
                <a:solidFill>
                  <a:srgbClr val="FF0000"/>
                </a:solidFill>
                <a:cs typeface="B Nazanin" pitchFamily="2" charset="-78"/>
              </a:rPr>
              <a:t>1 تعيين استانداردهاي عملکرد یا معیار سنجش</a:t>
            </a:r>
            <a:br>
              <a:rPr lang="fa-IR" sz="3600" dirty="0" smtClean="0">
                <a:solidFill>
                  <a:srgbClr val="FF0000"/>
                </a:solidFill>
                <a:cs typeface="B Nazanin" pitchFamily="2" charset="-78"/>
              </a:rPr>
            </a:br>
            <a:r>
              <a:rPr lang="fa-IR" sz="3600" dirty="0" smtClean="0">
                <a:solidFill>
                  <a:srgbClr val="FF0000"/>
                </a:solidFill>
                <a:cs typeface="B Nazanin" pitchFamily="2" charset="-78"/>
              </a:rPr>
              <a:t>2 اندازه گيري عملکرد واقعي یا سنجش عملکرد</a:t>
            </a:r>
            <a:br>
              <a:rPr lang="fa-IR" sz="3600" dirty="0" smtClean="0">
                <a:solidFill>
                  <a:srgbClr val="FF0000"/>
                </a:solidFill>
                <a:cs typeface="B Nazanin" pitchFamily="2" charset="-78"/>
              </a:rPr>
            </a:br>
            <a:r>
              <a:rPr lang="fa-IR" sz="3600" dirty="0" smtClean="0">
                <a:solidFill>
                  <a:srgbClr val="FF0000"/>
                </a:solidFill>
                <a:cs typeface="B Nazanin" pitchFamily="2" charset="-78"/>
              </a:rPr>
              <a:t>3 تشخيص انحراف ها یا تفاوت با استانداردها </a:t>
            </a:r>
            <a:br>
              <a:rPr lang="fa-IR" sz="3600" dirty="0" smtClean="0">
                <a:solidFill>
                  <a:srgbClr val="FF0000"/>
                </a:solidFill>
                <a:cs typeface="B Nazanin" pitchFamily="2" charset="-78"/>
              </a:rPr>
            </a:br>
            <a:r>
              <a:rPr lang="fa-IR" sz="3600" dirty="0" smtClean="0">
                <a:solidFill>
                  <a:srgbClr val="FF0000"/>
                </a:solidFill>
                <a:cs typeface="B Nazanin" pitchFamily="2" charset="-78"/>
              </a:rPr>
              <a:t>4 تدوين اقدامات اصلاحی يا تعديلی</a:t>
            </a:r>
            <a:br>
              <a:rPr lang="fa-IR" sz="3600" dirty="0" smtClean="0">
                <a:solidFill>
                  <a:srgbClr val="FF0000"/>
                </a:solidFill>
                <a:cs typeface="B Nazanin" pitchFamily="2" charset="-78"/>
              </a:rPr>
            </a:br>
            <a:endParaRPr lang="fa-IR" sz="3600" dirty="0">
              <a:solidFill>
                <a:srgbClr val="FF0000"/>
              </a:solidFill>
              <a:cs typeface="B Nazanin" pitchFamily="2" charset="-78"/>
            </a:endParaRPr>
          </a:p>
        </p:txBody>
      </p:sp>
      <p:sp>
        <p:nvSpPr>
          <p:cNvPr id="4" name="Rectangle 3"/>
          <p:cNvSpPr/>
          <p:nvPr/>
        </p:nvSpPr>
        <p:spPr>
          <a:xfrm>
            <a:off x="2000232" y="6572272"/>
            <a:ext cx="6858000" cy="307777"/>
          </a:xfrm>
          <a:prstGeom prst="rect">
            <a:avLst/>
          </a:prstGeom>
        </p:spPr>
        <p:txBody>
          <a:bodyPr wrap="square">
            <a:spAutoFit/>
          </a:bodyPr>
          <a:lstStyle/>
          <a:p>
            <a:pPr>
              <a:buNone/>
            </a:pPr>
            <a:r>
              <a:rPr lang="fa-IR" sz="1400" dirty="0" smtClean="0">
                <a:solidFill>
                  <a:srgbClr val="7030A0"/>
                </a:solidFill>
                <a:cs typeface="B Nazanin" pitchFamily="2" charset="-78"/>
              </a:rPr>
              <a:t>منبع: کنترل و ارزيابی استراتژيک و عملياتی طبق ديدگاه پيرس و برايسون – مجتبي لشکربلوکي</a:t>
            </a:r>
          </a:p>
        </p:txBody>
      </p:sp>
      <p:pic>
        <p:nvPicPr>
          <p:cNvPr id="5" name="Picture 4" descr="j0287005"/>
          <p:cNvPicPr/>
          <p:nvPr/>
        </p:nvPicPr>
        <p:blipFill>
          <a:blip r:embed="rId2"/>
          <a:srcRect/>
          <a:stretch>
            <a:fillRect/>
          </a:stretch>
        </p:blipFill>
        <p:spPr bwMode="auto">
          <a:xfrm>
            <a:off x="214282" y="3071810"/>
            <a:ext cx="2000264" cy="285752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414" y="214290"/>
            <a:ext cx="7643866" cy="646331"/>
          </a:xfrm>
          <a:prstGeom prst="rect">
            <a:avLst/>
          </a:prstGeom>
          <a:noFill/>
        </p:spPr>
        <p:txBody>
          <a:bodyPr wrap="square" rtlCol="1">
            <a:spAutoFit/>
          </a:bodyPr>
          <a:lstStyle/>
          <a:p>
            <a:pPr algn="r" rtl="1"/>
            <a:r>
              <a:rPr lang="fa-IR"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محاسبه عملکرد:</a:t>
            </a:r>
            <a:endParaRPr lang="fa-IR"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endParaRPr>
          </a:p>
        </p:txBody>
      </p:sp>
      <p:sp>
        <p:nvSpPr>
          <p:cNvPr id="4" name="Rectangle 3"/>
          <p:cNvSpPr/>
          <p:nvPr/>
        </p:nvSpPr>
        <p:spPr>
          <a:xfrm>
            <a:off x="500034" y="1785926"/>
            <a:ext cx="8358246" cy="4154984"/>
          </a:xfrm>
          <a:prstGeom prst="rect">
            <a:avLst/>
          </a:prstGeom>
        </p:spPr>
        <p:txBody>
          <a:bodyPr wrap="square">
            <a:spAutoFit/>
          </a:bodyPr>
          <a:lstStyle/>
          <a:p>
            <a:pPr algn="just"/>
            <a:r>
              <a:rPr lang="fa-IR" sz="2400" dirty="0" smtClean="0">
                <a:solidFill>
                  <a:srgbClr val="FF0000"/>
                </a:solidFill>
              </a:rPr>
              <a:t>     محاسبه عملکرد سازمان يکي از فعاليتهاي مهمي است که به هنگام ارزيابي استراتژي انجام مي شود. هنگام محاسبه عملکرد سازمان، نتايج مورد انتظار را با نتايج واقعي مقايسه مي کنند.</a:t>
            </a:r>
          </a:p>
          <a:p>
            <a:pPr algn="just"/>
            <a:r>
              <a:rPr lang="fa-IR" sz="2400" dirty="0" smtClean="0">
                <a:solidFill>
                  <a:srgbClr val="FF0000"/>
                </a:solidFill>
              </a:rPr>
              <a:t>     نداشتن پيشرفت رضايت بخش در جهت تأمين هدفهاي سالانه، خود نشانه و دليلي بر اين است که بايد اقدامات اصلاحي به عمل آيد.</a:t>
            </a:r>
          </a:p>
          <a:p>
            <a:pPr algn="just"/>
            <a:r>
              <a:rPr lang="fa-IR" sz="2400" dirty="0" smtClean="0">
                <a:solidFill>
                  <a:srgbClr val="FF0000"/>
                </a:solidFill>
              </a:rPr>
              <a:t>     معمولاً بـــــراي ارزيابي استراتژي از نسبت هاي مالي شاخصهاي کمي استفاده مي کنند و استراتژيستها بدين وسيله مي کوشند بين سازمان سه نوع مقايسه به عمل آورند.</a:t>
            </a:r>
          </a:p>
          <a:p>
            <a:pPr algn="just"/>
            <a:r>
              <a:rPr lang="fa-IR" sz="2400" dirty="0" smtClean="0">
                <a:solidFill>
                  <a:srgbClr val="FF0000"/>
                </a:solidFill>
              </a:rPr>
              <a:t>1 – مقايسه عملکرد شرکت در دوره هاي مختلف زماني</a:t>
            </a:r>
          </a:p>
          <a:p>
            <a:pPr algn="just"/>
            <a:r>
              <a:rPr lang="fa-IR" sz="2400" dirty="0" smtClean="0">
                <a:solidFill>
                  <a:srgbClr val="FF0000"/>
                </a:solidFill>
              </a:rPr>
              <a:t>2 – مقايسه عملکرد شرکت با عملکرد شرکتهاي رقيب</a:t>
            </a:r>
          </a:p>
          <a:p>
            <a:pPr algn="just"/>
            <a:r>
              <a:rPr lang="fa-IR" sz="2400" dirty="0" smtClean="0">
                <a:solidFill>
                  <a:srgbClr val="FF0000"/>
                </a:solidFill>
              </a:rPr>
              <a:t>3 – مقايسه عملکرد شرکت با ميانگين صنعت</a:t>
            </a:r>
            <a:endParaRPr lang="fa-IR" sz="2400" dirty="0">
              <a:solidFill>
                <a:srgbClr val="FF0000"/>
              </a:solidFill>
            </a:endParaRPr>
          </a:p>
        </p:txBody>
      </p:sp>
      <p:sp>
        <p:nvSpPr>
          <p:cNvPr id="5" name="Rectangle 4"/>
          <p:cNvSpPr/>
          <p:nvPr/>
        </p:nvSpPr>
        <p:spPr>
          <a:xfrm>
            <a:off x="2000232" y="6572272"/>
            <a:ext cx="6858000" cy="307777"/>
          </a:xfrm>
          <a:prstGeom prst="rect">
            <a:avLst/>
          </a:prstGeom>
        </p:spPr>
        <p:txBody>
          <a:bodyPr wrap="square">
            <a:spAutoFit/>
          </a:bodyPr>
          <a:lstStyle/>
          <a:p>
            <a:pPr>
              <a:buNone/>
            </a:pPr>
            <a:r>
              <a:rPr lang="fa-IR" sz="1400" dirty="0" smtClean="0">
                <a:solidFill>
                  <a:srgbClr val="7030A0"/>
                </a:solidFill>
                <a:cs typeface="B Nazanin" pitchFamily="2" charset="-78"/>
              </a:rPr>
              <a:t>منبع: کنترل و ارزيابی استراتژيک و عملياتی طبق ديدگاه پيرس و برايسون – مجتبي لشکربلوکي</a:t>
            </a:r>
          </a:p>
        </p:txBody>
      </p:sp>
      <p:pic>
        <p:nvPicPr>
          <p:cNvPr id="6" name="Picture 7" descr="race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500034" y="4500570"/>
            <a:ext cx="2404499" cy="2143140"/>
          </a:xfrm>
          <a:prstGeom prst="rect">
            <a:avLst/>
          </a:prstGeom>
        </p:spPr>
      </p:pic>
    </p:spTree>
  </p:cSld>
  <p:clrMapOvr>
    <a:masterClrMapping/>
  </p:clrMapOvr>
  <p:transition spd="slow">
    <p:whee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
            </a:r>
            <a:b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br>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مراتب و مصادیق کنترل:</a:t>
            </a:r>
            <a:b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br>
            <a:endParaRPr lang="fa-IR" dirty="0"/>
          </a:p>
        </p:txBody>
      </p:sp>
      <p:sp>
        <p:nvSpPr>
          <p:cNvPr id="5" name="Rectangle 4"/>
          <p:cNvSpPr/>
          <p:nvPr/>
        </p:nvSpPr>
        <p:spPr>
          <a:xfrm>
            <a:off x="285720" y="1530384"/>
            <a:ext cx="8429684" cy="3970318"/>
          </a:xfrm>
          <a:prstGeom prst="rect">
            <a:avLst/>
          </a:prstGeom>
        </p:spPr>
        <p:txBody>
          <a:bodyPr wrap="square">
            <a:spAutoFit/>
          </a:bodyPr>
          <a:lstStyle/>
          <a:p>
            <a:pPr algn="just"/>
            <a:r>
              <a:rPr lang="fa-IR" sz="3600" dirty="0" smtClean="0">
                <a:solidFill>
                  <a:srgbClr val="7030A0"/>
                </a:solidFill>
                <a:cs typeface="B Nazanin" pitchFamily="2" charset="-78"/>
              </a:rPr>
              <a:t/>
            </a:r>
            <a:br>
              <a:rPr lang="fa-IR" sz="3600" dirty="0" smtClean="0">
                <a:solidFill>
                  <a:srgbClr val="7030A0"/>
                </a:solidFill>
                <a:cs typeface="B Nazanin" pitchFamily="2" charset="-78"/>
              </a:rPr>
            </a:br>
            <a:r>
              <a:rPr lang="fa-IR" sz="3600" dirty="0" smtClean="0">
                <a:solidFill>
                  <a:srgbClr val="7030A0"/>
                </a:solidFill>
                <a:cs typeface="B Nazanin" pitchFamily="2" charset="-78"/>
              </a:rPr>
              <a:t>کنترل دارای گستره وسیع و مراتب و اشکال گوناگونی می باشد که از آن جمله می توان به: نظارت و هدایت حین اجرا، اندازه گیری فعالیتها، فرایندها و نتایج، مانیتورینگ، انواع ممیزی، ارزیابی، رسیدگی و بازنگری و ... و روش های کسب اطمینان از حصول اهداف و برنامه ها و اجرای اصلاحات مورد نظر اشاره کرد.</a:t>
            </a:r>
            <a:endParaRPr lang="fa-IR" sz="3600" dirty="0"/>
          </a:p>
        </p:txBody>
      </p:sp>
      <p:sp>
        <p:nvSpPr>
          <p:cNvPr id="6" name="Rectangle 5"/>
          <p:cNvSpPr/>
          <p:nvPr/>
        </p:nvSpPr>
        <p:spPr>
          <a:xfrm>
            <a:off x="2285984" y="6560130"/>
            <a:ext cx="6572280" cy="369332"/>
          </a:xfrm>
          <a:prstGeom prst="rect">
            <a:avLst/>
          </a:prstGeom>
        </p:spPr>
        <p:txBody>
          <a:bodyPr wrap="square">
            <a:spAutoFit/>
          </a:bodyPr>
          <a:lstStyle/>
          <a:p>
            <a:r>
              <a:rPr lang="fa-IR" dirty="0" smtClean="0">
                <a:solidFill>
                  <a:srgbClr val="7030A0"/>
                </a:solidFill>
              </a:rPr>
              <a:t>ماهنامه تدبیر- مریم طبیب زاده:دانشجوی مهندسی صنایع دانشگاه صنعتی شریف </a:t>
            </a:r>
            <a:endParaRPr lang="fa-IR" dirty="0">
              <a:solidFill>
                <a:srgbClr val="7030A0"/>
              </a:solidFill>
            </a:endParaRPr>
          </a:p>
        </p:txBody>
      </p:sp>
      <p:pic>
        <p:nvPicPr>
          <p:cNvPr id="7" name="Picture 2"/>
          <p:cNvPicPr>
            <a:picLocks noChangeAspect="1" noChangeArrowheads="1"/>
          </p:cNvPicPr>
          <p:nvPr/>
        </p:nvPicPr>
        <p:blipFill>
          <a:blip r:embed="rId2">
            <a:clrChange>
              <a:clrFrom>
                <a:srgbClr val="FDFEF8"/>
              </a:clrFrom>
              <a:clrTo>
                <a:srgbClr val="FDFEF8">
                  <a:alpha val="0"/>
                </a:srgbClr>
              </a:clrTo>
            </a:clrChange>
          </a:blip>
          <a:srcRect/>
          <a:stretch>
            <a:fillRect/>
          </a:stretch>
        </p:blipFill>
        <p:spPr bwMode="auto">
          <a:xfrm>
            <a:off x="1928794" y="5072074"/>
            <a:ext cx="1428750" cy="1143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فرآیند کنترل:</a:t>
            </a:r>
            <a:endParaRPr lang="fa-IR" sz="4000" dirty="0">
              <a:solidFill>
                <a:schemeClr val="bg1"/>
              </a:solidFill>
              <a:cs typeface="B Nazanin" pitchFamily="2" charset="-78"/>
            </a:endParaRPr>
          </a:p>
        </p:txBody>
      </p:sp>
      <p:sp>
        <p:nvSpPr>
          <p:cNvPr id="5" name="Rectangle 4"/>
          <p:cNvSpPr/>
          <p:nvPr/>
        </p:nvSpPr>
        <p:spPr>
          <a:xfrm>
            <a:off x="3929090" y="1857364"/>
            <a:ext cx="4572000" cy="2554545"/>
          </a:xfrm>
          <a:prstGeom prst="rect">
            <a:avLst/>
          </a:prstGeom>
        </p:spPr>
        <p:txBody>
          <a:bodyPr>
            <a:spAutoFit/>
          </a:bodyPr>
          <a:lstStyle/>
          <a:p>
            <a:r>
              <a:rPr lang="fa-IR" sz="4000" dirty="0" smtClean="0">
                <a:solidFill>
                  <a:srgbClr val="7030A0"/>
                </a:solidFill>
                <a:cs typeface="B Nazanin" pitchFamily="2" charset="-78"/>
              </a:rPr>
              <a:t>فرایند کنترل در سه سطح مطرح می شود :</a:t>
            </a:r>
            <a:br>
              <a:rPr lang="fa-IR" sz="4000" dirty="0" smtClean="0">
                <a:solidFill>
                  <a:srgbClr val="7030A0"/>
                </a:solidFill>
                <a:cs typeface="B Nazanin" pitchFamily="2" charset="-78"/>
              </a:rPr>
            </a:br>
            <a:r>
              <a:rPr lang="fa-IR" sz="4000" dirty="0" smtClean="0">
                <a:solidFill>
                  <a:srgbClr val="7030A0"/>
                </a:solidFill>
                <a:cs typeface="B Nazanin" pitchFamily="2" charset="-78"/>
              </a:rPr>
              <a:t>۱) سطح استـراتژیک </a:t>
            </a:r>
          </a:p>
          <a:p>
            <a:endParaRPr lang="fa-IR" sz="4000" dirty="0">
              <a:solidFill>
                <a:srgbClr val="7030A0"/>
              </a:solidFill>
              <a:cs typeface="B Nazanin" pitchFamily="2" charset="-78"/>
            </a:endParaRPr>
          </a:p>
        </p:txBody>
      </p:sp>
      <p:sp>
        <p:nvSpPr>
          <p:cNvPr id="6" name="Rectangle 5"/>
          <p:cNvSpPr/>
          <p:nvPr/>
        </p:nvSpPr>
        <p:spPr>
          <a:xfrm>
            <a:off x="5572132" y="3714752"/>
            <a:ext cx="2933816" cy="707886"/>
          </a:xfrm>
          <a:prstGeom prst="rect">
            <a:avLst/>
          </a:prstGeom>
        </p:spPr>
        <p:txBody>
          <a:bodyPr wrap="none">
            <a:spAutoFit/>
          </a:bodyPr>
          <a:lstStyle/>
          <a:p>
            <a:r>
              <a:rPr lang="fa-IR" sz="4000" dirty="0" smtClean="0">
                <a:solidFill>
                  <a:srgbClr val="7030A0"/>
                </a:solidFill>
                <a:cs typeface="B Nazanin" pitchFamily="2" charset="-78"/>
              </a:rPr>
              <a:t>۲) سطح فرآیندی</a:t>
            </a:r>
            <a:endParaRPr lang="fa-IR" sz="4000" dirty="0">
              <a:solidFill>
                <a:srgbClr val="7030A0"/>
              </a:solidFill>
              <a:cs typeface="B Nazanin" pitchFamily="2" charset="-78"/>
            </a:endParaRPr>
          </a:p>
        </p:txBody>
      </p:sp>
      <p:sp>
        <p:nvSpPr>
          <p:cNvPr id="7" name="Rectangle 6"/>
          <p:cNvSpPr/>
          <p:nvPr/>
        </p:nvSpPr>
        <p:spPr>
          <a:xfrm>
            <a:off x="5357818" y="4292750"/>
            <a:ext cx="3130985" cy="707886"/>
          </a:xfrm>
          <a:prstGeom prst="rect">
            <a:avLst/>
          </a:prstGeom>
        </p:spPr>
        <p:txBody>
          <a:bodyPr wrap="none">
            <a:spAutoFit/>
          </a:bodyPr>
          <a:lstStyle/>
          <a:p>
            <a:r>
              <a:rPr lang="fa-IR" sz="4000" dirty="0" smtClean="0">
                <a:solidFill>
                  <a:srgbClr val="7030A0"/>
                </a:solidFill>
                <a:cs typeface="B Nazanin" pitchFamily="2" charset="-78"/>
              </a:rPr>
              <a:t>۳) سطح وظیفه ای</a:t>
            </a:r>
            <a:endParaRPr lang="fa-IR" sz="4000" dirty="0">
              <a:solidFill>
                <a:srgbClr val="7030A0"/>
              </a:solidFill>
              <a:cs typeface="B Nazanin" pitchFamily="2" charset="-78"/>
            </a:endParaRPr>
          </a:p>
        </p:txBody>
      </p:sp>
      <p:sp>
        <p:nvSpPr>
          <p:cNvPr id="8" name="Rectangle 7"/>
          <p:cNvSpPr/>
          <p:nvPr/>
        </p:nvSpPr>
        <p:spPr>
          <a:xfrm>
            <a:off x="2285984" y="6560130"/>
            <a:ext cx="6572280" cy="369332"/>
          </a:xfrm>
          <a:prstGeom prst="rect">
            <a:avLst/>
          </a:prstGeom>
        </p:spPr>
        <p:txBody>
          <a:bodyPr wrap="square">
            <a:spAutoFit/>
          </a:bodyPr>
          <a:lstStyle/>
          <a:p>
            <a:r>
              <a:rPr lang="fa-IR" dirty="0" smtClean="0">
                <a:solidFill>
                  <a:srgbClr val="7030A0"/>
                </a:solidFill>
              </a:rPr>
              <a:t>ماهنامه تدبیر- مریم طبیب زاده:دانشجوی مهندسی صنایع دانشگاه صنعتی شریف </a:t>
            </a:r>
            <a:endParaRPr lang="fa-IR" dirty="0">
              <a:solidFill>
                <a:srgbClr val="7030A0"/>
              </a:solidFill>
            </a:endParaRPr>
          </a:p>
        </p:txBody>
      </p:sp>
      <p:pic>
        <p:nvPicPr>
          <p:cNvPr id="12" name="Picture 5"/>
          <p:cNvPicPr>
            <a:picLocks noChangeAspect="1" noChangeArrowheads="1"/>
          </p:cNvPicPr>
          <p:nvPr/>
        </p:nvPicPr>
        <p:blipFill>
          <a:blip r:embed="rId2"/>
          <a:srcRect/>
          <a:stretch>
            <a:fillRect/>
          </a:stretch>
        </p:blipFill>
        <p:spPr bwMode="auto">
          <a:xfrm>
            <a:off x="214282" y="1857364"/>
            <a:ext cx="3214709" cy="421484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5852" y="285728"/>
            <a:ext cx="7572428" cy="646331"/>
          </a:xfrm>
          <a:prstGeom prst="rect">
            <a:avLst/>
          </a:prstGeom>
          <a:noFill/>
        </p:spPr>
        <p:txBody>
          <a:bodyPr wrap="square" rtlCol="1">
            <a:spAutoFit/>
          </a:bodyPr>
          <a:lstStyle/>
          <a:p>
            <a:pPr algn="r" rtl="1"/>
            <a:r>
              <a:rPr lang="fa-IR"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متغیرهای کلیدی در طراحی کنترل مدیریت:</a:t>
            </a:r>
            <a:endParaRPr lang="fa-IR"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endParaRPr>
          </a:p>
        </p:txBody>
      </p:sp>
      <p:sp>
        <p:nvSpPr>
          <p:cNvPr id="4" name="Rectangle 3"/>
          <p:cNvSpPr/>
          <p:nvPr/>
        </p:nvSpPr>
        <p:spPr>
          <a:xfrm>
            <a:off x="428596" y="1582341"/>
            <a:ext cx="8358246" cy="4524315"/>
          </a:xfrm>
          <a:prstGeom prst="rect">
            <a:avLst/>
          </a:prstGeom>
        </p:spPr>
        <p:txBody>
          <a:bodyPr wrap="square">
            <a:spAutoFit/>
          </a:bodyPr>
          <a:lstStyle/>
          <a:p>
            <a:pPr algn="just"/>
            <a:r>
              <a:rPr lang="fa-IR" sz="3200" dirty="0" smtClean="0">
                <a:solidFill>
                  <a:srgbClr val="7030A0"/>
                </a:solidFill>
                <a:cs typeface="B Nazanin" pitchFamily="2" charset="-78"/>
              </a:rPr>
              <a:t>     با توجه به اینکه نظامهای کنترل مدیریت باید به نحوی طرح ریزی شوند که با ارائه اطلاعاتی در زمینه ارزیابی عملکرد سازمان،رسیدن به اهداف را ازطریق اجرای استراتژی ها تسهیل نمایند پس باید ارائه کننده سنجش های مناسب باشند. که در این راستا تعریف معیارها و شاخص ها به منظور کنترل میزان دستیابی به اهداف و استراتژی ها اهمیت ویژه می یابد.</a:t>
            </a:r>
          </a:p>
          <a:p>
            <a:pPr algn="just"/>
            <a:r>
              <a:rPr lang="fa-IR" sz="3200" dirty="0" smtClean="0">
                <a:solidFill>
                  <a:srgbClr val="7030A0"/>
                </a:solidFill>
                <a:cs typeface="B Nazanin" pitchFamily="2" charset="-78"/>
              </a:rPr>
              <a:t>     چنانچه قصد پرورش استراتژی ها و اجرای به موقع و درست آنها را داریم، سنجش های نظام كنترل مدیریت می بایستی با متغیرهای كلیدی در فعالیت های سازمان ارتباط داشته باشند.</a:t>
            </a:r>
            <a:endParaRPr lang="fa-IR" dirty="0">
              <a:solidFill>
                <a:srgbClr val="7030A0"/>
              </a:solidFill>
            </a:endParaRPr>
          </a:p>
        </p:txBody>
      </p:sp>
      <p:sp>
        <p:nvSpPr>
          <p:cNvPr id="5" name="Rectangle 4"/>
          <p:cNvSpPr/>
          <p:nvPr/>
        </p:nvSpPr>
        <p:spPr>
          <a:xfrm>
            <a:off x="2285984" y="6560130"/>
            <a:ext cx="6572280" cy="369332"/>
          </a:xfrm>
          <a:prstGeom prst="rect">
            <a:avLst/>
          </a:prstGeom>
        </p:spPr>
        <p:txBody>
          <a:bodyPr wrap="square">
            <a:spAutoFit/>
          </a:bodyPr>
          <a:lstStyle/>
          <a:p>
            <a:r>
              <a:rPr lang="fa-IR" dirty="0" smtClean="0">
                <a:solidFill>
                  <a:srgbClr val="7030A0"/>
                </a:solidFill>
              </a:rPr>
              <a:t>ماهنامه تدبیر- مریم طبیب زاده:دانشجوی مهندسی صنایع دانشگاه صنعتی شریف </a:t>
            </a:r>
            <a:endParaRPr lang="fa-IR" dirty="0">
              <a:solidFill>
                <a:srgbClr val="7030A0"/>
              </a:solidFill>
            </a:endParaRPr>
          </a:p>
        </p:txBody>
      </p:sp>
    </p:spTree>
  </p:cSld>
  <p:clrMapOvr>
    <a:masterClrMapping/>
  </p:clrMapOvr>
  <p:transition spd="slow">
    <p:wheel spokes="2"/>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نحوه تشخیص متغیرهای کلیدی:</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285720" y="1643050"/>
            <a:ext cx="8501122" cy="4524315"/>
          </a:xfrm>
          <a:prstGeom prst="rect">
            <a:avLst/>
          </a:prstGeom>
        </p:spPr>
        <p:txBody>
          <a:bodyPr wrap="square">
            <a:spAutoFit/>
          </a:bodyPr>
          <a:lstStyle/>
          <a:p>
            <a:pPr algn="just"/>
            <a:r>
              <a:rPr lang="fa-IR" sz="3600" dirty="0" smtClean="0">
                <a:solidFill>
                  <a:srgbClr val="7030A0"/>
                </a:solidFill>
                <a:cs typeface="B Nazanin" pitchFamily="2" charset="-78"/>
              </a:rPr>
              <a:t>     تشخیص متغیرهای كلیدی مستلزم آگاهی كامل از وضعیت اقتصادی سازمان خواهد بود . متغیرهای كلیدی ممكن است عوامل داخلی یا خارجی باشند. متغیرهای كلیدی داخلی دراصل نقطه های خطرجویی در كل نظام یك سازمان هستند كه فعالیتها ممكن است در آنجا از كنترل خارج شده و یا از برنامه های مدیریت منحرف شده باشند. متغیرهای كلیدی خارجی، عواملی هستند كه به میزان زیادی از كنترل مستقیم سازمانها خارج هستند. </a:t>
            </a:r>
            <a:endParaRPr lang="fa-IR" dirty="0">
              <a:solidFill>
                <a:srgbClr val="7030A0"/>
              </a:solidFill>
            </a:endParaRPr>
          </a:p>
        </p:txBody>
      </p:sp>
      <p:sp>
        <p:nvSpPr>
          <p:cNvPr id="5" name="Rectangle 4"/>
          <p:cNvSpPr/>
          <p:nvPr/>
        </p:nvSpPr>
        <p:spPr>
          <a:xfrm>
            <a:off x="2285984" y="6560130"/>
            <a:ext cx="6572280" cy="369332"/>
          </a:xfrm>
          <a:prstGeom prst="rect">
            <a:avLst/>
          </a:prstGeom>
        </p:spPr>
        <p:txBody>
          <a:bodyPr wrap="square">
            <a:spAutoFit/>
          </a:bodyPr>
          <a:lstStyle/>
          <a:p>
            <a:r>
              <a:rPr lang="fa-IR" dirty="0" smtClean="0">
                <a:solidFill>
                  <a:srgbClr val="7030A0"/>
                </a:solidFill>
              </a:rPr>
              <a:t>ماهنامه تدبیر- مریم طبیب زاده:دانشجوی مهندسی صنایع دانشگاه صنعتی شریف </a:t>
            </a:r>
            <a:endParaRPr lang="fa-IR" dirty="0">
              <a:solidFill>
                <a:srgbClr val="7030A0"/>
              </a:solidFill>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ویژگی های متغیرهای کلیدی:</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357158" y="1491700"/>
            <a:ext cx="8358246" cy="5016758"/>
          </a:xfrm>
          <a:prstGeom prst="rect">
            <a:avLst/>
          </a:prstGeom>
        </p:spPr>
        <p:txBody>
          <a:bodyPr wrap="square">
            <a:spAutoFit/>
          </a:bodyPr>
          <a:lstStyle/>
          <a:p>
            <a:pPr marL="514350" indent="-514350" algn="just">
              <a:buAutoNum type="arabicParenR"/>
            </a:pPr>
            <a:r>
              <a:rPr lang="fa-IR" sz="3200" dirty="0" smtClean="0">
                <a:solidFill>
                  <a:srgbClr val="7030A0"/>
                </a:solidFill>
                <a:cs typeface="B Nazanin" pitchFamily="2" charset="-78"/>
              </a:rPr>
              <a:t>در شرح علل موفقیت و شكست سازمان، از اهمیت زیادی برخوردارند.</a:t>
            </a:r>
          </a:p>
          <a:p>
            <a:pPr marL="514350" indent="-514350" algn="just">
              <a:buAutoNum type="arabicParenR"/>
            </a:pPr>
            <a:r>
              <a:rPr lang="fa-IR" sz="3200" dirty="0" smtClean="0">
                <a:solidFill>
                  <a:srgbClr val="7030A0"/>
                </a:solidFill>
                <a:cs typeface="B Nazanin" pitchFamily="2" charset="-78"/>
              </a:rPr>
              <a:t>۲) اغلب به سبب دلایلی كه توسط مدیران كنترل ناپذیرند، به سرعت تغییر پذیرند.</a:t>
            </a:r>
          </a:p>
          <a:p>
            <a:pPr marL="514350" indent="-514350" algn="just">
              <a:buAutoNum type="arabicParenR"/>
            </a:pPr>
            <a:r>
              <a:rPr lang="fa-IR" sz="3200" dirty="0" smtClean="0">
                <a:solidFill>
                  <a:srgbClr val="7030A0"/>
                </a:solidFill>
                <a:cs typeface="B Nazanin" pitchFamily="2" charset="-78"/>
              </a:rPr>
              <a:t>۳) زمانی كه تغییری رخ می دهد، به اندازه ای اهمیت می یابند كه به كنش فوری نیاز می باشند.</a:t>
            </a:r>
          </a:p>
          <a:p>
            <a:pPr marL="514350" indent="-514350" algn="just">
              <a:buAutoNum type="arabicParenR"/>
            </a:pPr>
            <a:r>
              <a:rPr lang="fa-IR" sz="3200" dirty="0" smtClean="0">
                <a:solidFill>
                  <a:srgbClr val="7030A0"/>
                </a:solidFill>
                <a:cs typeface="B Nazanin" pitchFamily="2" charset="-78"/>
              </a:rPr>
              <a:t>۴) متغیـر یا به طـور مستـقیم و یا از طریق جانشین سنجـیده می شود. به طور مثال رضایت مشتری به طور مستقیم قابل سنجش نیست، اما جانشین آن یعنی « تعداد دفعات برگشت از فروش » یك متغیر كلیدی است. </a:t>
            </a:r>
            <a:endParaRPr lang="fa-IR" sz="3200" dirty="0">
              <a:solidFill>
                <a:srgbClr val="7030A0"/>
              </a:solidFill>
            </a:endParaRPr>
          </a:p>
        </p:txBody>
      </p:sp>
      <p:sp>
        <p:nvSpPr>
          <p:cNvPr id="5" name="Rectangle 4"/>
          <p:cNvSpPr/>
          <p:nvPr/>
        </p:nvSpPr>
        <p:spPr>
          <a:xfrm>
            <a:off x="2285984" y="6560130"/>
            <a:ext cx="6572280" cy="369332"/>
          </a:xfrm>
          <a:prstGeom prst="rect">
            <a:avLst/>
          </a:prstGeom>
        </p:spPr>
        <p:txBody>
          <a:bodyPr wrap="square">
            <a:spAutoFit/>
          </a:bodyPr>
          <a:lstStyle/>
          <a:p>
            <a:r>
              <a:rPr lang="fa-IR" dirty="0" smtClean="0">
                <a:solidFill>
                  <a:srgbClr val="7030A0"/>
                </a:solidFill>
              </a:rPr>
              <a:t>ماهنامه تدبیر- مریم طبیب زاده:دانشجوی مهندسی صنایع دانشگاه صنعتی شریف </a:t>
            </a:r>
            <a:endParaRPr lang="fa-IR" dirty="0">
              <a:solidFill>
                <a:srgbClr val="7030A0"/>
              </a:solidFill>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فرآیند نظارت و کنترل:</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357158" y="1770958"/>
            <a:ext cx="8429684" cy="4524315"/>
          </a:xfrm>
          <a:prstGeom prst="rect">
            <a:avLst/>
          </a:prstGeom>
        </p:spPr>
        <p:txBody>
          <a:bodyPr wrap="square">
            <a:spAutoFit/>
          </a:bodyPr>
          <a:lstStyle/>
          <a:p>
            <a:pPr algn="just"/>
            <a:r>
              <a:rPr lang="fa-IR" sz="3200" dirty="0" smtClean="0">
                <a:solidFill>
                  <a:srgbClr val="00B050"/>
                </a:solidFill>
                <a:cs typeface="B Nazanin" pitchFamily="2" charset="-78"/>
              </a:rPr>
              <a:t>     باید توجه داشت که نظارت و کنترل به صورت چرخه‏ای از مراحل می‏باشد؛ یعنی دارای هدف، فعالیت های منظم و بازخورد است. براین اساس دو نوع فرآیند نظارتی </a:t>
            </a:r>
            <a:r>
              <a:rPr lang="fa-IR" sz="3200" dirty="0" smtClean="0">
                <a:solidFill>
                  <a:srgbClr val="FF0000"/>
                </a:solidFill>
                <a:cs typeface="B Nazanin" pitchFamily="2" charset="-78"/>
              </a:rPr>
              <a:t>پیش‏نگر </a:t>
            </a:r>
            <a:r>
              <a:rPr lang="fa-IR" sz="3200" dirty="0" smtClean="0">
                <a:solidFill>
                  <a:srgbClr val="00B050"/>
                </a:solidFill>
                <a:cs typeface="B Nazanin" pitchFamily="2" charset="-78"/>
              </a:rPr>
              <a:t>و </a:t>
            </a:r>
            <a:r>
              <a:rPr lang="fa-IR" sz="3200" dirty="0" smtClean="0">
                <a:solidFill>
                  <a:srgbClr val="FF0000"/>
                </a:solidFill>
                <a:cs typeface="B Nazanin" pitchFamily="2" charset="-78"/>
              </a:rPr>
              <a:t>پس‏نگر </a:t>
            </a:r>
            <a:r>
              <a:rPr lang="fa-IR" sz="3200" dirty="0" smtClean="0">
                <a:solidFill>
                  <a:srgbClr val="00B050"/>
                </a:solidFill>
                <a:cs typeface="B Nazanin" pitchFamily="2" charset="-78"/>
              </a:rPr>
              <a:t>داریم. </a:t>
            </a:r>
          </a:p>
          <a:p>
            <a:pPr algn="just"/>
            <a:r>
              <a:rPr lang="fa-IR" sz="3200" dirty="0" smtClean="0">
                <a:solidFill>
                  <a:srgbClr val="FF0000"/>
                </a:solidFill>
                <a:cs typeface="B Nazanin" pitchFamily="2" charset="-78"/>
              </a:rPr>
              <a:t>     نظارت پیش نگر </a:t>
            </a:r>
            <a:r>
              <a:rPr lang="fa-IR" sz="3200" dirty="0" smtClean="0">
                <a:solidFill>
                  <a:srgbClr val="00B050"/>
                </a:solidFill>
                <a:cs typeface="B Nazanin" pitchFamily="2" charset="-78"/>
              </a:rPr>
              <a:t>با دید آینده گرا به پیش بینی مسائل آتی از طریق شناسایی علت ها و داده های جاری می‏پردازد و درصدد اصلاح فرآیند و جلوگیری از انحراف آن برمی‏آید در حالی که </a:t>
            </a:r>
            <a:r>
              <a:rPr lang="fa-IR" sz="3200" dirty="0" smtClean="0">
                <a:solidFill>
                  <a:srgbClr val="FF0000"/>
                </a:solidFill>
                <a:cs typeface="B Nazanin" pitchFamily="2" charset="-78"/>
              </a:rPr>
              <a:t>نظارت پس نگر</a:t>
            </a:r>
            <a:r>
              <a:rPr lang="fa-IR" sz="3200" dirty="0" smtClean="0">
                <a:solidFill>
                  <a:srgbClr val="00B050"/>
                </a:solidFill>
                <a:cs typeface="B Nazanin" pitchFamily="2" charset="-78"/>
              </a:rPr>
              <a:t> براساس نتایج حاصل از یک دوره به بررسی، نقاط ضعف و قوت عملکرد برآمده و سعی می‏کند در دوره بعدی فرآیند اصلاح شده ای را ایجاد نماید.</a:t>
            </a:r>
            <a:endParaRPr lang="fa-IR" dirty="0">
              <a:solidFill>
                <a:srgbClr val="00B050"/>
              </a:solidFill>
            </a:endParaRPr>
          </a:p>
        </p:txBody>
      </p:sp>
      <p:sp>
        <p:nvSpPr>
          <p:cNvPr id="5" name="Rectangle 4"/>
          <p:cNvSpPr/>
          <p:nvPr/>
        </p:nvSpPr>
        <p:spPr>
          <a:xfrm>
            <a:off x="3786182" y="6572272"/>
            <a:ext cx="5064207" cy="307777"/>
          </a:xfrm>
          <a:prstGeom prst="rect">
            <a:avLst/>
          </a:prstGeom>
        </p:spPr>
        <p:txBody>
          <a:bodyPr wrap="none">
            <a:spAutoFit/>
          </a:bodyPr>
          <a:lstStyle/>
          <a:p>
            <a:r>
              <a:rPr lang="fa-IR" sz="1400" dirty="0" smtClean="0">
                <a:solidFill>
                  <a:schemeClr val="bg1">
                    <a:lumMod val="50000"/>
                  </a:schemeClr>
                </a:solidFill>
              </a:rPr>
              <a:t>نظام نظارت و ارزیابی مؤثر، ویژگی‏ها و الزامات – رضا شفیع زاده – صنایع نیوز </a:t>
            </a:r>
            <a:endParaRPr lang="fa-IR" sz="1400" dirty="0">
              <a:solidFill>
                <a:schemeClr val="bg1">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فرآیند نظارت و کنترل:</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285720" y="2200999"/>
            <a:ext cx="8501122" cy="3139321"/>
          </a:xfrm>
          <a:prstGeom prst="rect">
            <a:avLst/>
          </a:prstGeom>
        </p:spPr>
        <p:txBody>
          <a:bodyPr wrap="square">
            <a:spAutoFit/>
          </a:bodyPr>
          <a:lstStyle/>
          <a:p>
            <a:r>
              <a:rPr lang="fa-IR" sz="3600" dirty="0" smtClean="0">
                <a:solidFill>
                  <a:srgbClr val="00B050"/>
                </a:solidFill>
                <a:cs typeface="B Nazanin" pitchFamily="2" charset="-78"/>
              </a:rPr>
              <a:t>فرآیند نظارت و کنترل را می‏توان طی ۴ مرحله انجام داد:</a:t>
            </a:r>
            <a:br>
              <a:rPr lang="fa-IR" sz="3600" dirty="0" smtClean="0">
                <a:solidFill>
                  <a:srgbClr val="00B050"/>
                </a:solidFill>
                <a:cs typeface="B Nazanin" pitchFamily="2" charset="-78"/>
              </a:rPr>
            </a:br>
            <a:r>
              <a:rPr lang="fa-IR" sz="3600" dirty="0" smtClean="0">
                <a:solidFill>
                  <a:srgbClr val="00B050"/>
                </a:solidFill>
                <a:cs typeface="B Nazanin" pitchFamily="2" charset="-78"/>
              </a:rPr>
              <a:t>۱) تعیین معیار یا ضابطه کنترل</a:t>
            </a:r>
            <a:br>
              <a:rPr lang="fa-IR" sz="3600" dirty="0" smtClean="0">
                <a:solidFill>
                  <a:srgbClr val="00B050"/>
                </a:solidFill>
                <a:cs typeface="B Nazanin" pitchFamily="2" charset="-78"/>
              </a:rPr>
            </a:br>
            <a:r>
              <a:rPr lang="fa-IR" sz="3600" dirty="0" smtClean="0">
                <a:solidFill>
                  <a:srgbClr val="00B050"/>
                </a:solidFill>
                <a:cs typeface="B Nazanin" pitchFamily="2" charset="-78"/>
              </a:rPr>
              <a:t>۲) سنجش عملکرد در برابر معیارها</a:t>
            </a:r>
            <a:br>
              <a:rPr lang="fa-IR" sz="3600" dirty="0" smtClean="0">
                <a:solidFill>
                  <a:srgbClr val="00B050"/>
                </a:solidFill>
                <a:cs typeface="B Nazanin" pitchFamily="2" charset="-78"/>
              </a:rPr>
            </a:br>
            <a:r>
              <a:rPr lang="fa-IR" sz="3600" dirty="0" smtClean="0">
                <a:solidFill>
                  <a:srgbClr val="00B050"/>
                </a:solidFill>
                <a:cs typeface="B Nazanin" pitchFamily="2" charset="-78"/>
              </a:rPr>
              <a:t>۳) تشخیص انحرافات و تحلیل علل آن</a:t>
            </a:r>
          </a:p>
          <a:p>
            <a:r>
              <a:rPr lang="fa-IR" sz="3600" dirty="0" smtClean="0">
                <a:solidFill>
                  <a:srgbClr val="00B050"/>
                </a:solidFill>
                <a:cs typeface="B Nazanin" pitchFamily="2" charset="-78"/>
              </a:rPr>
              <a:t>4) اقدامات اصلاحی</a:t>
            </a:r>
            <a:r>
              <a:rPr lang="fa-IR" dirty="0" smtClean="0">
                <a:solidFill>
                  <a:srgbClr val="00B050"/>
                </a:solidFill>
              </a:rPr>
              <a:t/>
            </a:r>
            <a:br>
              <a:rPr lang="fa-IR" dirty="0" smtClean="0">
                <a:solidFill>
                  <a:srgbClr val="00B050"/>
                </a:solidFill>
              </a:rPr>
            </a:br>
            <a:endParaRPr lang="fa-IR" dirty="0">
              <a:solidFill>
                <a:srgbClr val="00B050"/>
              </a:solidFill>
            </a:endParaRPr>
          </a:p>
        </p:txBody>
      </p:sp>
      <p:sp>
        <p:nvSpPr>
          <p:cNvPr id="5" name="Rectangle 4"/>
          <p:cNvSpPr/>
          <p:nvPr/>
        </p:nvSpPr>
        <p:spPr>
          <a:xfrm>
            <a:off x="3786182" y="6572272"/>
            <a:ext cx="5064207" cy="307777"/>
          </a:xfrm>
          <a:prstGeom prst="rect">
            <a:avLst/>
          </a:prstGeom>
        </p:spPr>
        <p:txBody>
          <a:bodyPr wrap="none">
            <a:spAutoFit/>
          </a:bodyPr>
          <a:lstStyle/>
          <a:p>
            <a:r>
              <a:rPr lang="fa-IR" sz="1400" dirty="0" smtClean="0">
                <a:solidFill>
                  <a:schemeClr val="bg1">
                    <a:lumMod val="50000"/>
                  </a:schemeClr>
                </a:solidFill>
              </a:rPr>
              <a:t>نظام نظارت و ارزیابی مؤثر، ویژگی‏ها و الزامات – رضا شفیع زاده – صنایع نیوز </a:t>
            </a:r>
            <a:endParaRPr lang="fa-IR" sz="1400" dirty="0">
              <a:solidFill>
                <a:schemeClr val="bg1">
                  <a:lumMod val="50000"/>
                </a:schemeClr>
              </a:solidFill>
            </a:endParaRPr>
          </a:p>
        </p:txBody>
      </p:sp>
      <p:pic>
        <p:nvPicPr>
          <p:cNvPr id="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00100" y="3643314"/>
            <a:ext cx="1600211" cy="200026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ویژگی های نظام مدیریت نظارت:</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285720" y="1714488"/>
            <a:ext cx="8501122" cy="4524315"/>
          </a:xfrm>
          <a:prstGeom prst="rect">
            <a:avLst/>
          </a:prstGeom>
        </p:spPr>
        <p:txBody>
          <a:bodyPr wrap="square">
            <a:spAutoFit/>
          </a:bodyPr>
          <a:lstStyle/>
          <a:p>
            <a:r>
              <a:rPr lang="fa-IR" sz="3600" dirty="0" smtClean="0">
                <a:solidFill>
                  <a:srgbClr val="00B050"/>
                </a:solidFill>
                <a:cs typeface="B Nazanin" pitchFamily="2" charset="-78"/>
              </a:rPr>
              <a:t>یک نظام مدیریت نظارت کارا معمولاً دارای شاخص‌هایی با ویژگی‏هایی به این شرح است:</a:t>
            </a:r>
            <a:br>
              <a:rPr lang="fa-IR" sz="3600" dirty="0" smtClean="0">
                <a:solidFill>
                  <a:srgbClr val="00B050"/>
                </a:solidFill>
                <a:cs typeface="B Nazanin" pitchFamily="2" charset="-78"/>
              </a:rPr>
            </a:br>
            <a:r>
              <a:rPr lang="fa-IR" sz="3600" dirty="0" smtClean="0">
                <a:solidFill>
                  <a:srgbClr val="00B050"/>
                </a:solidFill>
                <a:cs typeface="B Nazanin" pitchFamily="2" charset="-78"/>
              </a:rPr>
              <a:t>۱) به هنگام بودن</a:t>
            </a:r>
            <a:br>
              <a:rPr lang="fa-IR" sz="3600" dirty="0" smtClean="0">
                <a:solidFill>
                  <a:srgbClr val="00B050"/>
                </a:solidFill>
                <a:cs typeface="B Nazanin" pitchFamily="2" charset="-78"/>
              </a:rPr>
            </a:br>
            <a:r>
              <a:rPr lang="fa-IR" sz="3600" dirty="0" smtClean="0">
                <a:solidFill>
                  <a:srgbClr val="00B050"/>
                </a:solidFill>
                <a:cs typeface="B Nazanin" pitchFamily="2" charset="-78"/>
              </a:rPr>
              <a:t>۲) قابل اطمینان بودن</a:t>
            </a:r>
            <a:br>
              <a:rPr lang="fa-IR" sz="3600" dirty="0" smtClean="0">
                <a:solidFill>
                  <a:srgbClr val="00B050"/>
                </a:solidFill>
                <a:cs typeface="B Nazanin" pitchFamily="2" charset="-78"/>
              </a:rPr>
            </a:br>
            <a:r>
              <a:rPr lang="fa-IR" sz="3600" dirty="0" smtClean="0">
                <a:solidFill>
                  <a:srgbClr val="00B050"/>
                </a:solidFill>
                <a:cs typeface="B Nazanin" pitchFamily="2" charset="-78"/>
              </a:rPr>
              <a:t>۳) معنی دار بودن</a:t>
            </a:r>
            <a:br>
              <a:rPr lang="fa-IR" sz="3600" dirty="0" smtClean="0">
                <a:solidFill>
                  <a:srgbClr val="00B050"/>
                </a:solidFill>
                <a:cs typeface="B Nazanin" pitchFamily="2" charset="-78"/>
              </a:rPr>
            </a:br>
            <a:r>
              <a:rPr lang="fa-IR" sz="3600" dirty="0" smtClean="0">
                <a:solidFill>
                  <a:srgbClr val="00B050"/>
                </a:solidFill>
                <a:cs typeface="B Nazanin" pitchFamily="2" charset="-78"/>
              </a:rPr>
              <a:t>۴) هشدار دهندگی</a:t>
            </a:r>
            <a:br>
              <a:rPr lang="fa-IR" sz="3600" dirty="0" smtClean="0">
                <a:solidFill>
                  <a:srgbClr val="00B050"/>
                </a:solidFill>
                <a:cs typeface="B Nazanin" pitchFamily="2" charset="-78"/>
              </a:rPr>
            </a:br>
            <a:r>
              <a:rPr lang="fa-IR" sz="3600" dirty="0" smtClean="0">
                <a:solidFill>
                  <a:srgbClr val="00B050"/>
                </a:solidFill>
                <a:cs typeface="B Nazanin" pitchFamily="2" charset="-78"/>
              </a:rPr>
              <a:t>۵) پیش بینی کنندگی</a:t>
            </a:r>
            <a:br>
              <a:rPr lang="fa-IR" sz="3600" dirty="0" smtClean="0">
                <a:solidFill>
                  <a:srgbClr val="00B050"/>
                </a:solidFill>
                <a:cs typeface="B Nazanin" pitchFamily="2" charset="-78"/>
              </a:rPr>
            </a:br>
            <a:endParaRPr lang="fa-IR" sz="3600" dirty="0">
              <a:solidFill>
                <a:srgbClr val="00B050"/>
              </a:solidFill>
              <a:cs typeface="B Nazanin" pitchFamily="2" charset="-78"/>
            </a:endParaRPr>
          </a:p>
        </p:txBody>
      </p:sp>
      <p:sp>
        <p:nvSpPr>
          <p:cNvPr id="5" name="Rectangle 4"/>
          <p:cNvSpPr/>
          <p:nvPr/>
        </p:nvSpPr>
        <p:spPr>
          <a:xfrm>
            <a:off x="3786182" y="6572272"/>
            <a:ext cx="5064207" cy="307777"/>
          </a:xfrm>
          <a:prstGeom prst="rect">
            <a:avLst/>
          </a:prstGeom>
        </p:spPr>
        <p:txBody>
          <a:bodyPr wrap="none">
            <a:spAutoFit/>
          </a:bodyPr>
          <a:lstStyle/>
          <a:p>
            <a:r>
              <a:rPr lang="fa-IR" sz="1400" dirty="0" smtClean="0">
                <a:solidFill>
                  <a:schemeClr val="bg1">
                    <a:lumMod val="50000"/>
                  </a:schemeClr>
                </a:solidFill>
              </a:rPr>
              <a:t>نظام نظارت و ارزیابی مؤثر، ویژگی‏ها و الزامات – رضا شفیع زاده – صنایع نیوز </a:t>
            </a:r>
            <a:endParaRPr lang="fa-IR" sz="1400" dirty="0">
              <a:solidFill>
                <a:schemeClr val="bg1">
                  <a:lumMod val="50000"/>
                </a:schemeClr>
              </a:solidFill>
            </a:endParaRPr>
          </a:p>
        </p:txBody>
      </p:sp>
      <p:pic>
        <p:nvPicPr>
          <p:cNvPr id="6"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85786" y="3071810"/>
            <a:ext cx="4000528" cy="257176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8"/>
          <p:cNvSpPr txBox="1">
            <a:spLocks/>
          </p:cNvSpPr>
          <p:nvPr/>
        </p:nvSpPr>
        <p:spPr bwMode="auto">
          <a:xfrm>
            <a:off x="2357422" y="1500174"/>
            <a:ext cx="6562725" cy="830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9" name="Rectangle 8"/>
          <p:cNvSpPr/>
          <p:nvPr/>
        </p:nvSpPr>
        <p:spPr>
          <a:xfrm>
            <a:off x="2714612" y="2485621"/>
            <a:ext cx="6143668" cy="2800767"/>
          </a:xfrm>
          <a:prstGeom prst="rect">
            <a:avLst/>
          </a:prstGeom>
        </p:spPr>
        <p:txBody>
          <a:bodyPr wrap="square">
            <a:spAutoFit/>
          </a:bodyPr>
          <a:lstStyle/>
          <a:p>
            <a:r>
              <a:rPr lang="fa-IR" sz="8800" b="1" dirty="0" smtClean="0">
                <a:solidFill>
                  <a:srgbClr val="C00000"/>
                </a:solidFill>
                <a:cs typeface="B Nazanin" pitchFamily="2" charset="-78"/>
              </a:rPr>
              <a:t>بخش اول:</a:t>
            </a:r>
          </a:p>
          <a:p>
            <a:pPr algn="ctr"/>
            <a:r>
              <a:rPr lang="fa-IR" sz="8800" b="1" dirty="0" smtClean="0">
                <a:solidFill>
                  <a:srgbClr val="C00000"/>
                </a:solidFill>
                <a:cs typeface="B Nazanin" pitchFamily="2" charset="-78"/>
              </a:rPr>
              <a:t>           </a:t>
            </a:r>
            <a:r>
              <a:rPr lang="fa-IR" sz="8800" b="1" dirty="0" smtClean="0">
                <a:solidFill>
                  <a:srgbClr val="00B0F0"/>
                </a:solidFill>
                <a:cs typeface="B Nazanin" pitchFamily="2" charset="-78"/>
              </a:rPr>
              <a:t>تعاریف</a:t>
            </a:r>
            <a:endParaRPr lang="fa-IR" sz="8800" b="1" dirty="0">
              <a:solidFill>
                <a:srgbClr val="00B0F0"/>
              </a:solidFill>
              <a:cs typeface="B Nazanin" pitchFamily="2" charset="-78"/>
            </a:endParaRPr>
          </a:p>
        </p:txBody>
      </p:sp>
      <p:pic>
        <p:nvPicPr>
          <p:cNvPr id="8" name="Picture 7" descr="Congratulations"/>
          <p:cNvPicPr/>
          <p:nvPr/>
        </p:nvPicPr>
        <p:blipFill>
          <a:blip r:embed="rId3"/>
          <a:srcRect/>
          <a:stretch>
            <a:fillRect/>
          </a:stretch>
        </p:blipFill>
        <p:spPr bwMode="auto">
          <a:xfrm>
            <a:off x="285720" y="1831993"/>
            <a:ext cx="2357454" cy="4168775"/>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شاخص های کلی سلامت سازمان:</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357158" y="2004191"/>
            <a:ext cx="8501122" cy="3139321"/>
          </a:xfrm>
          <a:prstGeom prst="rect">
            <a:avLst/>
          </a:prstGeom>
        </p:spPr>
        <p:txBody>
          <a:bodyPr wrap="square">
            <a:spAutoFit/>
          </a:bodyPr>
          <a:lstStyle/>
          <a:p>
            <a:r>
              <a:rPr lang="fa-IR" sz="3600" dirty="0" smtClean="0">
                <a:solidFill>
                  <a:srgbClr val="00B050"/>
                </a:solidFill>
                <a:cs typeface="B Nazanin" pitchFamily="2" charset="-78"/>
              </a:rPr>
              <a:t>     در یک نگاه، شاخص های کلی نشان دهنده سلامتی یک سازمان عبارتند از:</a:t>
            </a:r>
            <a:br>
              <a:rPr lang="fa-IR" sz="3600" dirty="0" smtClean="0">
                <a:solidFill>
                  <a:srgbClr val="00B050"/>
                </a:solidFill>
                <a:cs typeface="B Nazanin" pitchFamily="2" charset="-78"/>
              </a:rPr>
            </a:br>
            <a:r>
              <a:rPr lang="fa-IR" sz="3600" dirty="0" smtClean="0">
                <a:solidFill>
                  <a:srgbClr val="00B050"/>
                </a:solidFill>
                <a:cs typeface="B Nazanin" pitchFamily="2" charset="-78"/>
              </a:rPr>
              <a:t>الف) شاخص‏های ورودی</a:t>
            </a:r>
            <a:br>
              <a:rPr lang="fa-IR" sz="3600" dirty="0" smtClean="0">
                <a:solidFill>
                  <a:srgbClr val="00B050"/>
                </a:solidFill>
                <a:cs typeface="B Nazanin" pitchFamily="2" charset="-78"/>
              </a:rPr>
            </a:br>
            <a:r>
              <a:rPr lang="fa-IR" sz="3600" dirty="0" smtClean="0">
                <a:solidFill>
                  <a:srgbClr val="00B050"/>
                </a:solidFill>
                <a:cs typeface="B Nazanin" pitchFamily="2" charset="-78"/>
              </a:rPr>
              <a:t>ب) شاخص‏های فرآیندی</a:t>
            </a:r>
            <a:br>
              <a:rPr lang="fa-IR" sz="3600" dirty="0" smtClean="0">
                <a:solidFill>
                  <a:srgbClr val="00B050"/>
                </a:solidFill>
                <a:cs typeface="B Nazanin" pitchFamily="2" charset="-78"/>
              </a:rPr>
            </a:br>
            <a:r>
              <a:rPr lang="fa-IR" sz="3600" dirty="0" smtClean="0">
                <a:solidFill>
                  <a:srgbClr val="00B050"/>
                </a:solidFill>
                <a:cs typeface="B Nazanin" pitchFamily="2" charset="-78"/>
              </a:rPr>
              <a:t>ج) شاخص های خروجی</a:t>
            </a:r>
            <a:r>
              <a:rPr lang="fa-IR" dirty="0" smtClean="0">
                <a:solidFill>
                  <a:srgbClr val="00B050"/>
                </a:solidFill>
              </a:rPr>
              <a:t/>
            </a:r>
            <a:br>
              <a:rPr lang="fa-IR" dirty="0" smtClean="0">
                <a:solidFill>
                  <a:srgbClr val="00B050"/>
                </a:solidFill>
              </a:rPr>
            </a:br>
            <a:endParaRPr lang="fa-IR" dirty="0">
              <a:solidFill>
                <a:srgbClr val="00B050"/>
              </a:solidFill>
            </a:endParaRPr>
          </a:p>
        </p:txBody>
      </p:sp>
      <p:sp>
        <p:nvSpPr>
          <p:cNvPr id="6" name="Rectangle 5"/>
          <p:cNvSpPr/>
          <p:nvPr/>
        </p:nvSpPr>
        <p:spPr>
          <a:xfrm>
            <a:off x="3786182" y="6572272"/>
            <a:ext cx="5064207" cy="307777"/>
          </a:xfrm>
          <a:prstGeom prst="rect">
            <a:avLst/>
          </a:prstGeom>
        </p:spPr>
        <p:txBody>
          <a:bodyPr wrap="none">
            <a:spAutoFit/>
          </a:bodyPr>
          <a:lstStyle/>
          <a:p>
            <a:r>
              <a:rPr lang="fa-IR" sz="1400" dirty="0" smtClean="0">
                <a:solidFill>
                  <a:schemeClr val="bg1">
                    <a:lumMod val="50000"/>
                  </a:schemeClr>
                </a:solidFill>
              </a:rPr>
              <a:t>نظام نظارت و ارزیابی مؤثر، ویژگی‏ها و الزامات – رضا شفیع زاده – صنایع نیوز </a:t>
            </a:r>
            <a:endParaRPr lang="fa-IR" sz="1400" dirty="0">
              <a:solidFill>
                <a:schemeClr val="bg1">
                  <a:lumMod val="50000"/>
                </a:schemeClr>
              </a:solidFill>
            </a:endParaRPr>
          </a:p>
        </p:txBody>
      </p:sp>
      <p:pic>
        <p:nvPicPr>
          <p:cNvPr id="7"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785786" y="2928934"/>
            <a:ext cx="3143272" cy="3095653"/>
          </a:xfrm>
          <a:prstGeom prst="rect">
            <a:avLst/>
          </a:prstGeom>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شاخص های مدیریت رسی از نگاه حضرت علی (ع):</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285720" y="1428736"/>
            <a:ext cx="8358246" cy="5078313"/>
          </a:xfrm>
          <a:prstGeom prst="rect">
            <a:avLst/>
          </a:prstGeom>
        </p:spPr>
        <p:txBody>
          <a:bodyPr wrap="square">
            <a:spAutoFit/>
          </a:bodyPr>
          <a:lstStyle/>
          <a:p>
            <a:r>
              <a:rPr lang="fa-IR" sz="3600" dirty="0" smtClean="0">
                <a:solidFill>
                  <a:srgbClr val="00B050"/>
                </a:solidFill>
                <a:cs typeface="B Nazanin" pitchFamily="2" charset="-78"/>
              </a:rPr>
              <a:t>۱) عدالت و عدالت ورزی</a:t>
            </a:r>
            <a:br>
              <a:rPr lang="fa-IR" sz="3600" dirty="0" smtClean="0">
                <a:solidFill>
                  <a:srgbClr val="00B050"/>
                </a:solidFill>
                <a:cs typeface="B Nazanin" pitchFamily="2" charset="-78"/>
              </a:rPr>
            </a:br>
            <a:r>
              <a:rPr lang="fa-IR" sz="3600" dirty="0" smtClean="0">
                <a:solidFill>
                  <a:srgbClr val="00B050"/>
                </a:solidFill>
                <a:cs typeface="B Nazanin" pitchFamily="2" charset="-78"/>
              </a:rPr>
              <a:t>۲) شایسته سالاری</a:t>
            </a:r>
            <a:br>
              <a:rPr lang="fa-IR" sz="3600" dirty="0" smtClean="0">
                <a:solidFill>
                  <a:srgbClr val="00B050"/>
                </a:solidFill>
                <a:cs typeface="B Nazanin" pitchFamily="2" charset="-78"/>
              </a:rPr>
            </a:br>
            <a:r>
              <a:rPr lang="fa-IR" sz="3600" dirty="0" smtClean="0">
                <a:solidFill>
                  <a:srgbClr val="00B050"/>
                </a:solidFill>
                <a:cs typeface="B Nazanin" pitchFamily="2" charset="-78"/>
              </a:rPr>
              <a:t>۳) تجربه گرایی</a:t>
            </a:r>
            <a:br>
              <a:rPr lang="fa-IR" sz="3600" dirty="0" smtClean="0">
                <a:solidFill>
                  <a:srgbClr val="00B050"/>
                </a:solidFill>
                <a:cs typeface="B Nazanin" pitchFamily="2" charset="-78"/>
              </a:rPr>
            </a:br>
            <a:r>
              <a:rPr lang="fa-IR" sz="3600" dirty="0" smtClean="0">
                <a:solidFill>
                  <a:srgbClr val="00B050"/>
                </a:solidFill>
                <a:cs typeface="B Nazanin" pitchFamily="2" charset="-78"/>
              </a:rPr>
              <a:t>۴) ضابطه مندی و قانون گرایی</a:t>
            </a:r>
            <a:br>
              <a:rPr lang="fa-IR" sz="3600" dirty="0" smtClean="0">
                <a:solidFill>
                  <a:srgbClr val="00B050"/>
                </a:solidFill>
                <a:cs typeface="B Nazanin" pitchFamily="2" charset="-78"/>
              </a:rPr>
            </a:br>
            <a:r>
              <a:rPr lang="fa-IR" sz="3600" dirty="0" smtClean="0">
                <a:solidFill>
                  <a:srgbClr val="00B050"/>
                </a:solidFill>
                <a:cs typeface="B Nazanin" pitchFamily="2" charset="-78"/>
              </a:rPr>
              <a:t>۵) مسئولیت شناسی و امانت داری</a:t>
            </a:r>
            <a:br>
              <a:rPr lang="fa-IR" sz="3600" dirty="0" smtClean="0">
                <a:solidFill>
                  <a:srgbClr val="00B050"/>
                </a:solidFill>
                <a:cs typeface="B Nazanin" pitchFamily="2" charset="-78"/>
              </a:rPr>
            </a:br>
            <a:r>
              <a:rPr lang="fa-IR" sz="3600" dirty="0" smtClean="0">
                <a:solidFill>
                  <a:srgbClr val="00B050"/>
                </a:solidFill>
                <a:cs typeface="B Nazanin" pitchFamily="2" charset="-78"/>
              </a:rPr>
              <a:t>۶) نظارت و کنترل</a:t>
            </a:r>
            <a:br>
              <a:rPr lang="fa-IR" sz="3600" dirty="0" smtClean="0">
                <a:solidFill>
                  <a:srgbClr val="00B050"/>
                </a:solidFill>
                <a:cs typeface="B Nazanin" pitchFamily="2" charset="-78"/>
              </a:rPr>
            </a:br>
            <a:r>
              <a:rPr lang="fa-IR" sz="3600" dirty="0" smtClean="0">
                <a:solidFill>
                  <a:srgbClr val="00B050"/>
                </a:solidFill>
                <a:cs typeface="B Nazanin" pitchFamily="2" charset="-78"/>
              </a:rPr>
              <a:t>۷) الگو بودن و ساده زیستی</a:t>
            </a:r>
            <a:br>
              <a:rPr lang="fa-IR" sz="3600" dirty="0" smtClean="0">
                <a:solidFill>
                  <a:srgbClr val="00B050"/>
                </a:solidFill>
                <a:cs typeface="B Nazanin" pitchFamily="2" charset="-78"/>
              </a:rPr>
            </a:br>
            <a:r>
              <a:rPr lang="fa-IR" sz="3600" dirty="0" smtClean="0">
                <a:solidFill>
                  <a:srgbClr val="00B050"/>
                </a:solidFill>
                <a:cs typeface="B Nazanin" pitchFamily="2" charset="-78"/>
              </a:rPr>
              <a:t>۸) کفاف و پرهیز از اسراف</a:t>
            </a:r>
            <a:br>
              <a:rPr lang="fa-IR" sz="3600" dirty="0" smtClean="0">
                <a:solidFill>
                  <a:srgbClr val="00B050"/>
                </a:solidFill>
                <a:cs typeface="B Nazanin" pitchFamily="2" charset="-78"/>
              </a:rPr>
            </a:br>
            <a:endParaRPr lang="fa-IR" sz="3600" dirty="0">
              <a:solidFill>
                <a:srgbClr val="00B050"/>
              </a:solidFill>
              <a:cs typeface="B Nazanin" pitchFamily="2" charset="-78"/>
            </a:endParaRPr>
          </a:p>
        </p:txBody>
      </p:sp>
      <p:sp>
        <p:nvSpPr>
          <p:cNvPr id="5" name="Rectangle 4"/>
          <p:cNvSpPr/>
          <p:nvPr/>
        </p:nvSpPr>
        <p:spPr>
          <a:xfrm>
            <a:off x="3786182" y="6572272"/>
            <a:ext cx="5064207" cy="307777"/>
          </a:xfrm>
          <a:prstGeom prst="rect">
            <a:avLst/>
          </a:prstGeom>
        </p:spPr>
        <p:txBody>
          <a:bodyPr wrap="none">
            <a:spAutoFit/>
          </a:bodyPr>
          <a:lstStyle/>
          <a:p>
            <a:r>
              <a:rPr lang="fa-IR" sz="1400" dirty="0" smtClean="0">
                <a:solidFill>
                  <a:schemeClr val="bg1">
                    <a:lumMod val="50000"/>
                  </a:schemeClr>
                </a:solidFill>
              </a:rPr>
              <a:t>نظام نظارت و ارزیابی مؤثر، ویژگی‏ها و الزامات – رضا شفیع زاده – صنایع نیوز </a:t>
            </a:r>
            <a:endParaRPr lang="fa-IR" sz="1400" dirty="0">
              <a:solidFill>
                <a:schemeClr val="bg1">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384"/>
            <a:ext cx="8110538" cy="792162"/>
          </a:xfrm>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نظارت و کنترل در نهج البلاغه:</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357158" y="1643050"/>
            <a:ext cx="8501122" cy="5078313"/>
          </a:xfrm>
          <a:prstGeom prst="rect">
            <a:avLst/>
          </a:prstGeom>
        </p:spPr>
        <p:txBody>
          <a:bodyPr wrap="square">
            <a:spAutoFit/>
          </a:bodyPr>
          <a:lstStyle/>
          <a:p>
            <a:r>
              <a:rPr lang="fa-IR" sz="3600" dirty="0" smtClean="0">
                <a:solidFill>
                  <a:srgbClr val="00B050"/>
                </a:solidFill>
              </a:rPr>
              <a:t>     موارد مرتبط نهج البلاغه در رابطه با با مدیریت نظارت و کنترل:</a:t>
            </a:r>
            <a:br>
              <a:rPr lang="fa-IR" sz="3600" dirty="0" smtClean="0">
                <a:solidFill>
                  <a:srgbClr val="00B050"/>
                </a:solidFill>
              </a:rPr>
            </a:br>
            <a:r>
              <a:rPr lang="fa-IR" sz="3600" dirty="0" smtClean="0">
                <a:solidFill>
                  <a:srgbClr val="00B050"/>
                </a:solidFill>
              </a:rPr>
              <a:t>۱) معیار و شاخص قرآن است (خطبه ۱۲۵)</a:t>
            </a:r>
            <a:br>
              <a:rPr lang="fa-IR" sz="3600" dirty="0" smtClean="0">
                <a:solidFill>
                  <a:srgbClr val="00B050"/>
                </a:solidFill>
              </a:rPr>
            </a:br>
            <a:r>
              <a:rPr lang="fa-IR" sz="3600" dirty="0" smtClean="0">
                <a:solidFill>
                  <a:srgbClr val="00B050"/>
                </a:solidFill>
              </a:rPr>
              <a:t>۲) عیب‏جویی کردن، کارا نیست (خطبه ۱۴۲)</a:t>
            </a:r>
            <a:br>
              <a:rPr lang="fa-IR" sz="3600" dirty="0" smtClean="0">
                <a:solidFill>
                  <a:srgbClr val="00B050"/>
                </a:solidFill>
              </a:rPr>
            </a:br>
            <a:r>
              <a:rPr lang="fa-IR" sz="3600" dirty="0" smtClean="0">
                <a:solidFill>
                  <a:srgbClr val="00B050"/>
                </a:solidFill>
              </a:rPr>
              <a:t>۳) تقوا معیار کارگزاران است (سفارش ۱۵۷)</a:t>
            </a:r>
            <a:br>
              <a:rPr lang="fa-IR" sz="3600" dirty="0" smtClean="0">
                <a:solidFill>
                  <a:srgbClr val="00B050"/>
                </a:solidFill>
              </a:rPr>
            </a:br>
            <a:r>
              <a:rPr lang="fa-IR" sz="3600" dirty="0" smtClean="0">
                <a:solidFill>
                  <a:srgbClr val="00B050"/>
                </a:solidFill>
              </a:rPr>
              <a:t>۴) وجود اعتماد لازم است (سفارش ۲۵)</a:t>
            </a:r>
            <a:br>
              <a:rPr lang="fa-IR" sz="3600" dirty="0" smtClean="0">
                <a:solidFill>
                  <a:srgbClr val="00B050"/>
                </a:solidFill>
              </a:rPr>
            </a:br>
            <a:r>
              <a:rPr lang="fa-IR" sz="3600" dirty="0" smtClean="0">
                <a:solidFill>
                  <a:srgbClr val="00B050"/>
                </a:solidFill>
              </a:rPr>
              <a:t>۵) عدم اختلاف بین گفتار و کردار (پیمان ۲۶)</a:t>
            </a:r>
            <a:br>
              <a:rPr lang="fa-IR" sz="3600" dirty="0" smtClean="0">
                <a:solidFill>
                  <a:srgbClr val="00B050"/>
                </a:solidFill>
              </a:rPr>
            </a:br>
            <a:r>
              <a:rPr lang="fa-IR" sz="3600" dirty="0" smtClean="0">
                <a:solidFill>
                  <a:srgbClr val="00B050"/>
                </a:solidFill>
              </a:rPr>
              <a:t>۶) انجام کنترل های نامحسوس</a:t>
            </a:r>
            <a:br>
              <a:rPr lang="fa-IR" sz="3600" dirty="0" smtClean="0">
                <a:solidFill>
                  <a:srgbClr val="00B050"/>
                </a:solidFill>
              </a:rPr>
            </a:br>
            <a:endParaRPr lang="fa-IR" sz="3600" dirty="0">
              <a:solidFill>
                <a:srgbClr val="00B050"/>
              </a:solidFill>
            </a:endParaRPr>
          </a:p>
        </p:txBody>
      </p:sp>
      <p:sp>
        <p:nvSpPr>
          <p:cNvPr id="5" name="Rectangle 4"/>
          <p:cNvSpPr/>
          <p:nvPr/>
        </p:nvSpPr>
        <p:spPr>
          <a:xfrm>
            <a:off x="3786182" y="6572272"/>
            <a:ext cx="5064207" cy="307777"/>
          </a:xfrm>
          <a:prstGeom prst="rect">
            <a:avLst/>
          </a:prstGeom>
        </p:spPr>
        <p:txBody>
          <a:bodyPr wrap="none">
            <a:spAutoFit/>
          </a:bodyPr>
          <a:lstStyle/>
          <a:p>
            <a:r>
              <a:rPr lang="fa-IR" sz="1400" dirty="0" smtClean="0">
                <a:solidFill>
                  <a:schemeClr val="bg1">
                    <a:lumMod val="50000"/>
                  </a:schemeClr>
                </a:solidFill>
              </a:rPr>
              <a:t>نظام نظارت و ارزیابی مؤثر، ویژگی‏ها و الزامات – رضا شفیع زاده – صنایع نیوز </a:t>
            </a:r>
            <a:endParaRPr lang="fa-IR" sz="1400" dirty="0">
              <a:solidFill>
                <a:schemeClr val="bg1">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معیارهای نظارت از نگاه رهبری:</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285720" y="1640223"/>
            <a:ext cx="8572560" cy="4431983"/>
          </a:xfrm>
          <a:prstGeom prst="rect">
            <a:avLst/>
          </a:prstGeom>
        </p:spPr>
        <p:txBody>
          <a:bodyPr wrap="square">
            <a:spAutoFit/>
          </a:bodyPr>
          <a:lstStyle/>
          <a:p>
            <a:r>
              <a:rPr lang="fa-IR" sz="2400" dirty="0" smtClean="0">
                <a:solidFill>
                  <a:srgbClr val="00B050"/>
                </a:solidFill>
              </a:rPr>
              <a:t>معیارهای مورد نظر مقام معظم رهبری (دامه برکاته)  برای کارآمدترشدن نظارت: </a:t>
            </a:r>
            <a:br>
              <a:rPr lang="fa-IR" sz="2400" dirty="0" smtClean="0">
                <a:solidFill>
                  <a:srgbClr val="00B050"/>
                </a:solidFill>
              </a:rPr>
            </a:br>
            <a:r>
              <a:rPr lang="fa-IR" sz="2400" dirty="0" smtClean="0">
                <a:solidFill>
                  <a:srgbClr val="00B050"/>
                </a:solidFill>
              </a:rPr>
              <a:t>۱) اغتنام فرصت‌ها</a:t>
            </a:r>
            <a:br>
              <a:rPr lang="fa-IR" sz="2400" dirty="0" smtClean="0">
                <a:solidFill>
                  <a:srgbClr val="00B050"/>
                </a:solidFill>
              </a:rPr>
            </a:br>
            <a:r>
              <a:rPr lang="fa-IR" sz="2400" dirty="0" smtClean="0">
                <a:solidFill>
                  <a:srgbClr val="00B050"/>
                </a:solidFill>
              </a:rPr>
              <a:t>۲) انتخاب عناصر کاردان</a:t>
            </a:r>
            <a:br>
              <a:rPr lang="fa-IR" sz="2400" dirty="0" smtClean="0">
                <a:solidFill>
                  <a:srgbClr val="00B050"/>
                </a:solidFill>
              </a:rPr>
            </a:br>
            <a:r>
              <a:rPr lang="fa-IR" sz="2400" dirty="0" smtClean="0">
                <a:solidFill>
                  <a:srgbClr val="00B050"/>
                </a:solidFill>
              </a:rPr>
              <a:t>۳) نظارت دائم و دقیق بر مجموعه</a:t>
            </a:r>
            <a:br>
              <a:rPr lang="fa-IR" sz="2400" dirty="0" smtClean="0">
                <a:solidFill>
                  <a:srgbClr val="00B050"/>
                </a:solidFill>
              </a:rPr>
            </a:br>
            <a:r>
              <a:rPr lang="fa-IR" sz="2400" dirty="0" smtClean="0">
                <a:solidFill>
                  <a:srgbClr val="00B050"/>
                </a:solidFill>
              </a:rPr>
              <a:t>۴) تمرکز بر مسایل مهم از جمله اشتغال، پیوند صنعت و دانشگاه، خودکفایی</a:t>
            </a:r>
            <a:br>
              <a:rPr lang="fa-IR" sz="2400" dirty="0" smtClean="0">
                <a:solidFill>
                  <a:srgbClr val="00B050"/>
                </a:solidFill>
              </a:rPr>
            </a:br>
            <a:r>
              <a:rPr lang="fa-IR" sz="2400" dirty="0" smtClean="0">
                <a:solidFill>
                  <a:srgbClr val="00B050"/>
                </a:solidFill>
              </a:rPr>
              <a:t>۵) جلوگیری از طول کشیدن طرح ها</a:t>
            </a:r>
            <a:br>
              <a:rPr lang="fa-IR" sz="2400" dirty="0" smtClean="0">
                <a:solidFill>
                  <a:srgbClr val="00B050"/>
                </a:solidFill>
              </a:rPr>
            </a:br>
            <a:r>
              <a:rPr lang="fa-IR" sz="2400" dirty="0" smtClean="0">
                <a:solidFill>
                  <a:srgbClr val="00B050"/>
                </a:solidFill>
              </a:rPr>
              <a:t>۶) پرهیز از اشرافی گری مسؤولان</a:t>
            </a:r>
            <a:br>
              <a:rPr lang="fa-IR" sz="2400" dirty="0" smtClean="0">
                <a:solidFill>
                  <a:srgbClr val="00B050"/>
                </a:solidFill>
              </a:rPr>
            </a:br>
            <a:r>
              <a:rPr lang="fa-IR" sz="2400" dirty="0" smtClean="0">
                <a:solidFill>
                  <a:srgbClr val="00B050"/>
                </a:solidFill>
              </a:rPr>
              <a:t>۷) پرهیز از گفتارهای تشنج آفرین</a:t>
            </a:r>
            <a:br>
              <a:rPr lang="fa-IR" sz="2400" dirty="0" smtClean="0">
                <a:solidFill>
                  <a:srgbClr val="00B050"/>
                </a:solidFill>
              </a:rPr>
            </a:br>
            <a:r>
              <a:rPr lang="fa-IR" sz="2400" dirty="0" smtClean="0">
                <a:solidFill>
                  <a:srgbClr val="00B050"/>
                </a:solidFill>
              </a:rPr>
              <a:t>۸) عدم تبدیل دستگاه های دولتی به محل فعالیت های حزبی</a:t>
            </a:r>
            <a:br>
              <a:rPr lang="fa-IR" sz="2400" dirty="0" smtClean="0">
                <a:solidFill>
                  <a:srgbClr val="00B050"/>
                </a:solidFill>
              </a:rPr>
            </a:br>
            <a:r>
              <a:rPr lang="fa-IR" sz="2400" dirty="0" smtClean="0">
                <a:solidFill>
                  <a:srgbClr val="00B050"/>
                </a:solidFill>
              </a:rPr>
              <a:t>۹) ایجاد هماهنگی بین دستگاه ها</a:t>
            </a:r>
            <a:br>
              <a:rPr lang="fa-IR" sz="2400" dirty="0" smtClean="0">
                <a:solidFill>
                  <a:srgbClr val="00B050"/>
                </a:solidFill>
              </a:rPr>
            </a:br>
            <a:r>
              <a:rPr lang="fa-IR" sz="2400" dirty="0" smtClean="0">
                <a:solidFill>
                  <a:srgbClr val="00B050"/>
                </a:solidFill>
              </a:rPr>
              <a:t>۱۰) پاسخگویی به معنای استدلال قانع کننده</a:t>
            </a:r>
            <a:r>
              <a:rPr lang="fa-IR" dirty="0" smtClean="0">
                <a:solidFill>
                  <a:srgbClr val="00B050"/>
                </a:solidFill>
              </a:rPr>
              <a:t/>
            </a:r>
            <a:br>
              <a:rPr lang="fa-IR" dirty="0" smtClean="0">
                <a:solidFill>
                  <a:srgbClr val="00B050"/>
                </a:solidFill>
              </a:rPr>
            </a:br>
            <a:endParaRPr lang="fa-IR" dirty="0">
              <a:solidFill>
                <a:srgbClr val="00B050"/>
              </a:solidFill>
            </a:endParaRPr>
          </a:p>
        </p:txBody>
      </p:sp>
      <p:sp>
        <p:nvSpPr>
          <p:cNvPr id="5" name="Rectangle 4"/>
          <p:cNvSpPr/>
          <p:nvPr/>
        </p:nvSpPr>
        <p:spPr>
          <a:xfrm>
            <a:off x="3786182" y="6572272"/>
            <a:ext cx="5064207" cy="307777"/>
          </a:xfrm>
          <a:prstGeom prst="rect">
            <a:avLst/>
          </a:prstGeom>
        </p:spPr>
        <p:txBody>
          <a:bodyPr wrap="none">
            <a:spAutoFit/>
          </a:bodyPr>
          <a:lstStyle/>
          <a:p>
            <a:r>
              <a:rPr lang="fa-IR" sz="1400" dirty="0" smtClean="0">
                <a:solidFill>
                  <a:schemeClr val="bg1">
                    <a:lumMod val="50000"/>
                  </a:schemeClr>
                </a:solidFill>
              </a:rPr>
              <a:t>نظام نظارت و ارزیابی مؤثر، ویژگی‏ها و الزامات – رضا شفیع زاده – صنایع نیوز </a:t>
            </a:r>
            <a:endParaRPr lang="fa-IR" sz="1400" dirty="0">
              <a:solidFill>
                <a:schemeClr val="bg1">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اجزاء سیستم کنترل:</a:t>
            </a:r>
            <a:endParaRPr lang="fa-IR" dirty="0">
              <a:solidFill>
                <a:schemeClr val="bg1"/>
              </a:solidFill>
              <a:effectLst>
                <a:reflection blurRad="12700" stA="28000" endPos="45000" dist="1000" dir="5400000" sy="-100000" algn="bl" rotWithShape="0"/>
              </a:effectLst>
            </a:endParaRPr>
          </a:p>
        </p:txBody>
      </p:sp>
      <p:sp>
        <p:nvSpPr>
          <p:cNvPr id="69633" name="Rectangle 1"/>
          <p:cNvSpPr>
            <a:spLocks noChangeArrowheads="1"/>
          </p:cNvSpPr>
          <p:nvPr/>
        </p:nvSpPr>
        <p:spPr bwMode="auto">
          <a:xfrm>
            <a:off x="357190" y="1783099"/>
            <a:ext cx="8572528" cy="443198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eaLnBrk="0" fontAlgn="base" latinLnBrk="0" hangingPunct="0">
              <a:lnSpc>
                <a:spcPct val="100000"/>
              </a:lnSpc>
              <a:spcBef>
                <a:spcPct val="0"/>
              </a:spcBef>
              <a:spcAft>
                <a:spcPct val="0"/>
              </a:spcAft>
              <a:buClrTx/>
              <a:buSzTx/>
              <a:buFontTx/>
              <a:buChar char="•"/>
              <a:tabLst/>
            </a:pP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وسيله  اندازه‌گيري </a:t>
            </a:r>
            <a:r>
              <a:rPr kumimoji="0" lang="fa-IR"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a:t>
            </a:r>
            <a:r>
              <a:rPr kumimoji="0" lang="en-US"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Detector or Sensor</a:t>
            </a:r>
            <a:r>
              <a:rPr kumimoji="0" lang="fa-IR"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a:t>
            </a: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براي اندازه‌گيري آنچه اتفاق مي‌افتد </a:t>
            </a:r>
            <a:endParaRPr kumimoji="0" lang="en-US" sz="3600" b="0" i="0" u="none" strike="noStrike" cap="none" normalizeH="0" baseline="0" dirty="0" smtClean="0">
              <a:ln>
                <a:noFill/>
              </a:ln>
              <a:solidFill>
                <a:schemeClr val="accent2">
                  <a:lumMod val="50000"/>
                </a:schemeClr>
              </a:solidFill>
              <a:effectLst/>
              <a:latin typeface="Arial" pitchFamily="34" charset="0"/>
              <a:ea typeface="Calibri" pitchFamily="34" charset="0"/>
              <a:cs typeface="B Nazanin" pitchFamily="2" charset="-78"/>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وسيله اي براي ارزيابي (</a:t>
            </a:r>
            <a:r>
              <a:rPr kumimoji="0" lang="en-US"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Assessor</a:t>
            </a: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براي ارزيابي آنچه اتفاق مي افتد در مقايسه با برنامه يا نرم‌ها يا آنچه بايد اتفاق افتد</a:t>
            </a:r>
            <a:r>
              <a:rPr kumimoji="0" lang="en-US"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a:t>
            </a:r>
            <a:r>
              <a:rPr kumimoji="0" lang="en-US"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a:t>
            </a:r>
            <a:endParaRPr kumimoji="0" lang="en-US" sz="3600" b="0" i="0" u="none" strike="noStrike" cap="none" normalizeH="0" baseline="0" dirty="0" smtClean="0">
              <a:ln>
                <a:noFill/>
              </a:ln>
              <a:solidFill>
                <a:schemeClr val="accent2">
                  <a:lumMod val="50000"/>
                </a:schemeClr>
              </a:solidFill>
              <a:effectLst/>
              <a:latin typeface="Arial" pitchFamily="34" charset="0"/>
              <a:ea typeface="Calibri" pitchFamily="34" charset="0"/>
              <a:cs typeface="B Nazanin" pitchFamily="2" charset="-78"/>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وسيله‌‌اي براي تغييردادن رفتار( </a:t>
            </a:r>
            <a:r>
              <a:rPr kumimoji="0" lang="en-US"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Effectors</a:t>
            </a: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وسيله اي براي انتقال اطلاعات ( </a:t>
            </a:r>
            <a:r>
              <a:rPr kumimoji="0" lang="en-US"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Communication network</a:t>
            </a: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 </a:t>
            </a:r>
            <a:endParaRPr kumimoji="0" lang="en-US" sz="36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fa-IR"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تبادل اطلاعات </a:t>
            </a: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بين وسائل مزبور</a:t>
            </a:r>
            <a:r>
              <a:rPr kumimoji="0" lang="ar-SA" sz="1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Yagut" pitchFamily="2" charset="-78"/>
              </a:rPr>
              <a:t> </a:t>
            </a:r>
            <a:endParaRPr kumimoji="0" lang="ar-SA" sz="18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4" name="Rectangle 4"/>
          <p:cNvSpPr>
            <a:spLocks noChangeArrowheads="1"/>
          </p:cNvSpPr>
          <p:nvPr/>
        </p:nvSpPr>
        <p:spPr bwMode="auto">
          <a:xfrm>
            <a:off x="4000496" y="6550247"/>
            <a:ext cx="47863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Times New Roman" pitchFamily="18" charset="0"/>
                <a:ea typeface="Times New Roman" pitchFamily="18" charset="0"/>
                <a:cs typeface="B Yagut" pitchFamily="2" charset="-78"/>
              </a:rPr>
              <a:t>مجتبی لشکر بلوکی - خلاصه اي از کتاب نظام هاي کنترل مديريت </a:t>
            </a:r>
            <a:endParaRPr kumimoji="0" lang="fa-IR" sz="1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فرآیند برنامه ریزی و کنترل:</a:t>
            </a:r>
            <a:endParaRPr lang="fa-IR" dirty="0">
              <a:solidFill>
                <a:schemeClr val="bg1"/>
              </a:solidFill>
              <a:effectLst>
                <a:reflection blurRad="12700" stA="28000" endPos="45000" dist="1000" dir="5400000" sy="-100000" algn="bl" rotWithShape="0"/>
              </a:effectLst>
            </a:endParaRPr>
          </a:p>
        </p:txBody>
      </p:sp>
      <p:sp>
        <p:nvSpPr>
          <p:cNvPr id="68609" name="Rectangle 1"/>
          <p:cNvSpPr>
            <a:spLocks noChangeArrowheads="1"/>
          </p:cNvSpPr>
          <p:nvPr/>
        </p:nvSpPr>
        <p:spPr bwMode="auto">
          <a:xfrm>
            <a:off x="357190" y="1619329"/>
            <a:ext cx="835821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در فرآيند برنامه‌ريزي و كنترل </a:t>
            </a:r>
            <a:r>
              <a:rPr kumimoji="0" lang="fa-IR"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چند</a:t>
            </a: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نوع فرآيند به شرح ذيل مطرح مي‌شود. </a:t>
            </a:r>
            <a:endParaRPr kumimoji="0" lang="en-US" sz="24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برنامه‌ريزي استراتژيك </a:t>
            </a:r>
            <a:r>
              <a:rPr kumimoji="0" lang="en-US" sz="24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Strategic Planning</a:t>
            </a: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 تصميم‌گيري در مورد هدف ها و سياست هاي كلي نيل به آنها </a:t>
            </a:r>
            <a:endParaRPr kumimoji="0" lang="en-US" sz="24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برنامه ريزي عملياتي </a:t>
            </a:r>
            <a:r>
              <a:rPr kumimoji="0" lang="en-US" sz="24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Operational Planning</a:t>
            </a:r>
            <a:r>
              <a:rPr kumimoji="0" lang="fa-IR"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تهيه برنامه هاي عملياتي براي اجرائي کردن استراتژي ها</a:t>
            </a:r>
            <a:endParaRPr kumimoji="0" lang="en-US" sz="24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كنترل مديريتي </a:t>
            </a:r>
            <a:r>
              <a:rPr kumimoji="0" lang="en-US" sz="24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Management Control</a:t>
            </a: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 كه درصد</a:t>
            </a:r>
            <a:r>
              <a:rPr kumimoji="0" lang="fa-IR"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د</a:t>
            </a: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اطمينان دادن به مديريت براي آن است كه مؤسسه برنامه ها و استراتژي خود را  به طور كارآ و مؤثر عمل مي‌كند. </a:t>
            </a:r>
            <a:endParaRPr kumimoji="0" lang="en-US" sz="24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كنترل عملياتي </a:t>
            </a:r>
            <a:r>
              <a:rPr kumimoji="0" lang="en-US" sz="24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Operational Control</a:t>
            </a: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 </a:t>
            </a:r>
            <a:r>
              <a:rPr kumimoji="0" lang="fa-IR"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براي حصول اطمينان از آن است که </a:t>
            </a: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عمليات خاصي به طور كارآ و مؤثر انجام مي‌شود.</a:t>
            </a:r>
            <a:r>
              <a:rPr kumimoji="0" lang="en-US" sz="24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endParaRPr kumimoji="0" lang="en-US" sz="24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بودجه ريزي </a:t>
            </a:r>
            <a:r>
              <a:rPr kumimoji="0" lang="en-US" sz="24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(Budgeting) </a:t>
            </a:r>
            <a:r>
              <a:rPr kumimoji="0" lang="fa-IR"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براي به طرحريزي عمليات سالانه و ماهانه و تخصيص منابع</a:t>
            </a:r>
            <a:endParaRPr kumimoji="0" lang="en-US" sz="24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فرآيند</a:t>
            </a:r>
            <a:r>
              <a:rPr kumimoji="0" lang="fa-IR"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هاي</a:t>
            </a: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مزبور </a:t>
            </a:r>
            <a:r>
              <a:rPr kumimoji="0" lang="fa-IR"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تد</a:t>
            </a: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اخلا</a:t>
            </a:r>
            <a:r>
              <a:rPr kumimoji="0" lang="fa-IR"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ت</a:t>
            </a:r>
            <a:r>
              <a:rPr kumimoji="0" lang="ar-SA" sz="2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ي نيز با يكديگر دارند.</a:t>
            </a:r>
            <a:r>
              <a:rPr kumimoji="0" lang="en-US" sz="24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endParaRPr kumimoji="0" lang="en-US" sz="24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p:txBody>
      </p:sp>
      <p:sp>
        <p:nvSpPr>
          <p:cNvPr id="4" name="Rectangle 4"/>
          <p:cNvSpPr>
            <a:spLocks noChangeArrowheads="1"/>
          </p:cNvSpPr>
          <p:nvPr/>
        </p:nvSpPr>
        <p:spPr bwMode="auto">
          <a:xfrm>
            <a:off x="4000496" y="6550247"/>
            <a:ext cx="47863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Times New Roman" pitchFamily="18" charset="0"/>
                <a:ea typeface="Times New Roman" pitchFamily="18" charset="0"/>
                <a:cs typeface="B Yagut" pitchFamily="2" charset="-78"/>
              </a:rPr>
              <a:t>مجتبی لشکر بلوکی - خلاصه اي از کتاب نظام هاي کنترل مديريت </a:t>
            </a:r>
            <a:endParaRPr kumimoji="0" lang="fa-IR" sz="1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599"/>
            <a:ext cx="8110538" cy="1156674"/>
          </a:xfrm>
        </p:spPr>
        <p:txBody>
          <a:bodyPr/>
          <a:lstStyle/>
          <a:p>
            <a:pPr algn="just"/>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تفاوت بین کنترل مدیریتی و کنترل عملیاتی:</a:t>
            </a:r>
            <a:endParaRPr lang="fa-IR" dirty="0">
              <a:solidFill>
                <a:schemeClr val="accent2">
                  <a:lumMod val="50000"/>
                </a:schemeClr>
              </a:solidFill>
            </a:endParaRPr>
          </a:p>
        </p:txBody>
      </p:sp>
      <p:sp>
        <p:nvSpPr>
          <p:cNvPr id="73729" name="Rectangle 1"/>
          <p:cNvSpPr>
            <a:spLocks noChangeArrowheads="1"/>
          </p:cNvSpPr>
          <p:nvPr/>
        </p:nvSpPr>
        <p:spPr bwMode="auto">
          <a:xfrm>
            <a:off x="214282" y="1571612"/>
            <a:ext cx="8715436" cy="498598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در زمينه انبار، اداره امور انبار مي تواند يك فعاليت برنامه‌ريزي شده باشد و با توجه به هزينه انبارداري، هزينه كالا، مدت سفارش، خسارت ناشي از كمبود و… مي‌توان سطح مطلوب انبار را محاسبه كرد. </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كنترل امور انبار يك كنترل عملياتي است. </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كنترل فعاليت‌هاي ديگر نظير توليد، حسابداري، … كنترل عملياتي است.</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فعاليت‌هاي قسمت حقوقي مؤسسه فعاليت‌هاي برنامه‌ريزي شده نيستند. </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كنترل قسمت حقوقي يك كنترل مديريتي است. </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واحدهاي يك سازمان معمولا شامل فعاليت هاي برنامه‌ريزي شده و غير برنامه‌ريزي شده مي‌باشند. </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كل فعاليت واحدهاي توليدي، كل واحد حسابداري، تحقيق و توسعه تحت كنترل مديريتي قرار مي گيرد. </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كنترل عملياتي براي يك قسمت محدود كه تحت قواعد و مقررات خاصي </a:t>
            </a:r>
            <a:r>
              <a:rPr kumimoji="0" lang="fa-IR"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اداره</a:t>
            </a: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 مي شود اعمال مي‌گردد. </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كنترل مديريتي </a:t>
            </a:r>
            <a:r>
              <a:rPr kumimoji="0" lang="fa-IR"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ح</a:t>
            </a: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اصل عملكرد مديران و سرپرستان را كنترل مي‌كند، كنترل عملياتي فعاليت هاي فيزيكي، تكراري و برنامه ريزي شده را كنترل مي‌كند. </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كنترل عملياتي با كنترل وسائل مكانيكي و الكتريكي شباهت دارد ولي كنترل مديريتي </a:t>
            </a:r>
            <a:r>
              <a:rPr kumimoji="0" lang="fa-IR"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متفاوت از کنترل وسائل مکانيکي است</a:t>
            </a: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 چون عوامل انساني در آن مطرح‌اند. </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اطلاعات در كنترل عملياتي مربوط به يك اقدام خاص است مثل سفارش خريد يك مجموعه كالا. </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اطلاعات در كنترل مديريتي مربوط به حاصل مجموعه </a:t>
            </a:r>
            <a:r>
              <a:rPr kumimoji="0" lang="fa-IR"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ا</a:t>
            </a: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ي از عمليات در يك دوره است : هزينه توليد در يك ماه</a:t>
            </a:r>
            <a:r>
              <a:rPr kumimoji="0" lang="fa-IR"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براي كنترل مديريتي اطلاعات لحظه</a:t>
            </a:r>
            <a:r>
              <a:rPr kumimoji="0" lang="fa-IR"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 ا</a:t>
            </a: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ي چندان مهم نيست.</a:t>
            </a:r>
            <a:endParaRPr kumimoji="0" lang="en-US" b="0" i="0" u="none" strike="noStrike" cap="none" normalizeH="0" baseline="0" dirty="0" smtClean="0">
              <a:ln>
                <a:noFill/>
              </a:ln>
              <a:solidFill>
                <a:schemeClr val="accent2">
                  <a:lumMod val="50000"/>
                </a:schemeClr>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كنترل عملياتي اطلاعات دقيق بكار مي گيرد ولي كنترل مديريتي اطلاعات كلي و تقريبي نياز دارد.</a:t>
            </a:r>
            <a:r>
              <a:rPr kumimoji="0" lang="ar-SA"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 </a:t>
            </a:r>
            <a:endParaRPr kumimoji="0" lang="en-US" b="0"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5" name="Rectangle 4"/>
          <p:cNvSpPr>
            <a:spLocks noChangeArrowheads="1"/>
          </p:cNvSpPr>
          <p:nvPr/>
        </p:nvSpPr>
        <p:spPr bwMode="auto">
          <a:xfrm>
            <a:off x="4000496" y="6550247"/>
            <a:ext cx="47863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Times New Roman" pitchFamily="18" charset="0"/>
                <a:ea typeface="Times New Roman" pitchFamily="18" charset="0"/>
                <a:cs typeface="B Yagut" pitchFamily="2" charset="-78"/>
              </a:rPr>
              <a:t>مجتبی لشکر بلوکی - خلاصه اي از کتاب نظام هاي کنترل مديريت </a:t>
            </a:r>
            <a:endParaRPr kumimoji="0" lang="fa-IR" sz="1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نمودار سیستم های کنترل مدیریتی:</a:t>
            </a:r>
            <a:endParaRPr lang="fa-IR" dirty="0">
              <a:solidFill>
                <a:schemeClr val="bg1"/>
              </a:solidFill>
              <a:effectLst>
                <a:reflection blurRad="12700" stA="28000" endPos="45000" dist="1000" dir="5400000" sy="-100000" algn="bl" rotWithShape="0"/>
              </a:effectLst>
            </a:endParaRPr>
          </a:p>
        </p:txBody>
      </p:sp>
      <p:pic>
        <p:nvPicPr>
          <p:cNvPr id="67585" name="Object 3"/>
          <p:cNvPicPr>
            <a:picLocks noChangeArrowheads="1"/>
          </p:cNvPicPr>
          <p:nvPr/>
        </p:nvPicPr>
        <p:blipFill>
          <a:blip r:embed="rId2"/>
          <a:srcRect l="-1047" r="-937" b="-191"/>
          <a:stretch>
            <a:fillRect/>
          </a:stretch>
        </p:blipFill>
        <p:spPr bwMode="auto">
          <a:xfrm>
            <a:off x="142844" y="1785926"/>
            <a:ext cx="8786842" cy="4476750"/>
          </a:xfrm>
          <a:prstGeom prst="rect">
            <a:avLst/>
          </a:prstGeom>
          <a:noFill/>
        </p:spPr>
      </p:pic>
      <p:sp>
        <p:nvSpPr>
          <p:cNvPr id="5" name="Rectangle 4"/>
          <p:cNvSpPr>
            <a:spLocks noChangeArrowheads="1"/>
          </p:cNvSpPr>
          <p:nvPr/>
        </p:nvSpPr>
        <p:spPr bwMode="auto">
          <a:xfrm>
            <a:off x="4000496" y="6550247"/>
            <a:ext cx="47863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Times New Roman" pitchFamily="18" charset="0"/>
                <a:ea typeface="Times New Roman" pitchFamily="18" charset="0"/>
                <a:cs typeface="B Yagut" pitchFamily="2" charset="-78"/>
              </a:rPr>
              <a:t>مجتبی لشکر بلوکی - خلاصه اي از کتاب نظام هاي کنترل مديريت </a:t>
            </a:r>
            <a:endParaRPr kumimoji="0" lang="fa-IR" sz="1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انواع کنترل:</a:t>
            </a:r>
            <a:endParaRPr lang="fa-IR" dirty="0">
              <a:solidFill>
                <a:schemeClr val="bg1"/>
              </a:solidFill>
              <a:effectLst>
                <a:reflection blurRad="12700" stA="28000" endPos="45000" dist="1000" dir="5400000" sy="-100000" algn="bl" rotWithShape="0"/>
              </a:effectLst>
            </a:endParaRPr>
          </a:p>
        </p:txBody>
      </p:sp>
      <p:sp>
        <p:nvSpPr>
          <p:cNvPr id="95233" name="Rectangle 1"/>
          <p:cNvSpPr>
            <a:spLocks noChangeArrowheads="1"/>
          </p:cNvSpPr>
          <p:nvPr/>
        </p:nvSpPr>
        <p:spPr bwMode="auto">
          <a:xfrm>
            <a:off x="3500430" y="2071678"/>
            <a:ext cx="5429256" cy="3600986"/>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lvl="0" algn="just" eaLnBrk="0" fontAlgn="base" hangingPunct="0">
              <a:spcBef>
                <a:spcPct val="0"/>
              </a:spcBef>
              <a:spcAft>
                <a:spcPct val="0"/>
              </a:spcAft>
            </a:pP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در يك مؤسسه انواع مختلف سيستم كنترل </a:t>
            </a:r>
            <a:r>
              <a:rPr lang="en-US" b="1" i="1" dirty="0" smtClean="0">
                <a:solidFill>
                  <a:schemeClr val="accent2">
                    <a:lumMod val="50000"/>
                  </a:schemeClr>
                </a:solidFill>
                <a:latin typeface="Arial" pitchFamily="34" charset="0"/>
                <a:ea typeface="Times New Roman" pitchFamily="18" charset="0"/>
                <a:cs typeface="B Nazanin" pitchFamily="2" charset="-78"/>
              </a:rPr>
              <a:t>Types of Control </a:t>
            </a: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ايجاد مي‌شود كه عبارتند از</a:t>
            </a:r>
            <a:r>
              <a:rPr lang="en-US" sz="3600" i="1" dirty="0" smtClean="0">
                <a:solidFill>
                  <a:schemeClr val="accent2">
                    <a:lumMod val="50000"/>
                  </a:schemeClr>
                </a:solidFill>
                <a:latin typeface="Arial" pitchFamily="34" charset="0"/>
                <a:ea typeface="Times New Roman" pitchFamily="18" charset="0"/>
                <a:cs typeface="B Nazanin" pitchFamily="2" charset="-78"/>
              </a:rPr>
              <a:t>:</a:t>
            </a:r>
            <a:r>
              <a:rPr kumimoji="0" lang="en-US"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endParaRPr kumimoji="0" lang="en-US" sz="36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كنترل توسط سيستم رسمي مؤسسه</a:t>
            </a:r>
            <a:r>
              <a:rPr kumimoji="0" lang="en-US"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endParaRPr kumimoji="0" lang="en-US" sz="3600" b="0" i="0" u="none" strike="noStrike" cap="none" normalizeH="0" baseline="0" dirty="0" smtClean="0">
              <a:ln>
                <a:noFill/>
              </a:ln>
              <a:solidFill>
                <a:schemeClr val="accent2">
                  <a:lumMod val="50000"/>
                </a:schemeClr>
              </a:solidFill>
              <a:effectLst/>
              <a:latin typeface="Arial" pitchFamily="34" charset="0"/>
              <a:ea typeface="Calibri" pitchFamily="34" charset="0"/>
              <a:cs typeface="B Nazanin" pitchFamily="2" charset="-78"/>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كنترل توسط گروه هاي غير رسمي</a:t>
            </a:r>
            <a:r>
              <a:rPr kumimoji="0" lang="en-US"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endParaRPr kumimoji="0" lang="en-US" sz="3600" b="0" i="0" u="none" strike="noStrike" cap="none" normalizeH="0" baseline="0" dirty="0" smtClean="0">
              <a:ln>
                <a:noFill/>
              </a:ln>
              <a:solidFill>
                <a:schemeClr val="accent2">
                  <a:lumMod val="50000"/>
                </a:schemeClr>
              </a:solidFill>
              <a:effectLst/>
              <a:latin typeface="Arial" pitchFamily="34" charset="0"/>
              <a:ea typeface="Calibri" pitchFamily="34" charset="0"/>
              <a:cs typeface="B Nazanin" pitchFamily="2" charset="-78"/>
            </a:endParaRPr>
          </a:p>
          <a:p>
            <a:pPr marL="0" marR="0" lvl="0" indent="0" algn="just" defTabSz="914400" eaLnBrk="0" fontAlgn="base" latinLnBrk="0" hangingPunct="0">
              <a:lnSpc>
                <a:spcPct val="100000"/>
              </a:lnSpc>
              <a:spcBef>
                <a:spcPct val="0"/>
              </a:spcBef>
              <a:spcAft>
                <a:spcPct val="0"/>
              </a:spcAft>
              <a:buClrTx/>
              <a:buSzTx/>
              <a:buFontTx/>
              <a:buChar char="•"/>
              <a:tabLst/>
            </a:pP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كنترل فردي</a:t>
            </a:r>
            <a:r>
              <a:rPr kumimoji="0" lang="en-US"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endParaRPr kumimoji="0" lang="en-US" sz="36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 defTabSz="91440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4" name="Rectangle 4"/>
          <p:cNvSpPr>
            <a:spLocks noChangeArrowheads="1"/>
          </p:cNvSpPr>
          <p:nvPr/>
        </p:nvSpPr>
        <p:spPr bwMode="auto">
          <a:xfrm>
            <a:off x="4000496" y="6550247"/>
            <a:ext cx="47863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Times New Roman" pitchFamily="18" charset="0"/>
                <a:ea typeface="Times New Roman" pitchFamily="18" charset="0"/>
                <a:cs typeface="B Yagut" pitchFamily="2" charset="-78"/>
              </a:rPr>
              <a:t>مجتبی لشکر بلوکی - خلاصه اي از کتاب نظام هاي کنترل مديريت </a:t>
            </a:r>
            <a:endParaRPr kumimoji="0" lang="fa-IR" sz="1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pic>
        <p:nvPicPr>
          <p:cNvPr id="5" name="Picture 7" descr="465078981_formal_informal_organization"/>
          <p:cNvPicPr>
            <a:picLocks noChangeAspect="1" noChangeArrowheads="1"/>
          </p:cNvPicPr>
          <p:nvPr/>
        </p:nvPicPr>
        <p:blipFill>
          <a:blip r:embed="rId2" cstate="print"/>
          <a:srcRect t="5085" b="5085"/>
          <a:stretch>
            <a:fillRect/>
          </a:stretch>
        </p:blipFill>
        <p:spPr>
          <a:xfrm>
            <a:off x="428596" y="2285992"/>
            <a:ext cx="2857520" cy="3292101"/>
          </a:xfrm>
          <a:prstGeom prst="rect">
            <a:avLst/>
          </a:prstGeom>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نکات مهم در تعیین متغیرهای کلیدی:</a:t>
            </a:r>
            <a:endParaRPr lang="fa-IR" dirty="0"/>
          </a:p>
        </p:txBody>
      </p:sp>
      <p:sp>
        <p:nvSpPr>
          <p:cNvPr id="76801" name="Rectangle 1"/>
          <p:cNvSpPr>
            <a:spLocks noChangeArrowheads="1"/>
          </p:cNvSpPr>
          <p:nvPr/>
        </p:nvSpPr>
        <p:spPr bwMode="auto">
          <a:xfrm>
            <a:off x="357190" y="2285992"/>
            <a:ext cx="8501090" cy="249299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AutoNum type="arabicPeriod"/>
              <a:tabLst/>
            </a:pP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متغيرهاي كليدي بايد بر اساس فهم كاملي از فعاليت‌هاي مؤسسه</a:t>
            </a:r>
            <a:r>
              <a:rPr kumimoji="0" lang="ar-SA"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fa-IR"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و مرکز مسئوليت</a:t>
            </a: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تعيين شو</a:t>
            </a:r>
            <a:r>
              <a:rPr kumimoji="0" lang="fa-IR"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ن</a:t>
            </a: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د</a:t>
            </a:r>
            <a:r>
              <a:rPr kumimoji="0" lang="en-US"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a:t>
            </a:r>
            <a:r>
              <a:rPr kumimoji="0" lang="en-US"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a:t>
            </a:r>
            <a:endParaRPr kumimoji="0" lang="en-US" sz="3600" b="0" i="0" u="none" strike="noStrike" cap="none" normalizeH="0" baseline="0" dirty="0" smtClean="0">
              <a:ln>
                <a:noFill/>
              </a:ln>
              <a:solidFill>
                <a:schemeClr val="accent2">
                  <a:lumMod val="50000"/>
                </a:schemeClr>
              </a:solidFill>
              <a:effectLst/>
              <a:latin typeface="Arial" pitchFamily="34" charset="0"/>
              <a:ea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AutoNum type="arabicPeriod"/>
              <a:tabLst/>
            </a:pPr>
            <a:r>
              <a:rPr kumimoji="0" lang="en-US"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ar-SA"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متغيرهاي  كليدي بايد بر اساس و در پيوند با استراتژي ها و برنامه هاي عملياتي بلند مدت تهيه </a:t>
            </a:r>
            <a:r>
              <a:rPr kumimoji="0" lang="fa-IR" sz="36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گردند</a:t>
            </a:r>
            <a:r>
              <a:rPr kumimoji="0" lang="en-US" sz="36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a:t>
            </a:r>
            <a:endParaRPr kumimoji="0" lang="en-US" sz="36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5" name="Rectangle 4"/>
          <p:cNvSpPr>
            <a:spLocks noChangeArrowheads="1"/>
          </p:cNvSpPr>
          <p:nvPr/>
        </p:nvSpPr>
        <p:spPr bwMode="auto">
          <a:xfrm>
            <a:off x="4000496" y="6550247"/>
            <a:ext cx="47863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Times New Roman" pitchFamily="18" charset="0"/>
                <a:ea typeface="Times New Roman" pitchFamily="18" charset="0"/>
                <a:cs typeface="B Yagut" pitchFamily="2" charset="-78"/>
              </a:rPr>
              <a:t>مجتبی لشکر بلوکی - خلاصه اي از کتاب نظام هاي کنترل مديريت </a:t>
            </a:r>
            <a:endParaRPr kumimoji="0" lang="fa-IR" sz="1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8"/>
          <p:cNvSpPr txBox="1">
            <a:spLocks/>
          </p:cNvSpPr>
          <p:nvPr/>
        </p:nvSpPr>
        <p:spPr bwMode="auto">
          <a:xfrm>
            <a:off x="2357422" y="1500174"/>
            <a:ext cx="6562725" cy="830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01396" name="Rectangle 20"/>
          <p:cNvSpPr>
            <a:spLocks noChangeArrowheads="1"/>
          </p:cNvSpPr>
          <p:nvPr/>
        </p:nvSpPr>
        <p:spPr bwMode="auto">
          <a:xfrm>
            <a:off x="6858080" y="1285860"/>
            <a:ext cx="214307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ü"/>
              <a:tabLst/>
            </a:pPr>
            <a:r>
              <a:rPr lang="fa-IR" sz="3600" b="1" dirty="0" smtClean="0">
                <a:solidFill>
                  <a:srgbClr val="C00000"/>
                </a:solidFill>
                <a:effectLst/>
                <a:latin typeface="Calibri" pitchFamily="34" charset="0"/>
                <a:ea typeface="Calibri" pitchFamily="34" charset="0"/>
                <a:cs typeface="B Nazanin" pitchFamily="2" charset="-78"/>
              </a:rPr>
              <a:t>بازدید</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ü"/>
              <a:tabLst/>
            </a:pPr>
            <a:r>
              <a:rPr lang="fa-IR" sz="3600" b="1" dirty="0" smtClean="0">
                <a:solidFill>
                  <a:srgbClr val="C00000"/>
                </a:solidFill>
                <a:latin typeface="Calibri" pitchFamily="34" charset="0"/>
                <a:ea typeface="Calibri" pitchFamily="34" charset="0"/>
                <a:cs typeface="B Nazanin" pitchFamily="2" charset="-78"/>
              </a:rPr>
              <a:t>سرکشی</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ü"/>
              <a:tabLst/>
            </a:pPr>
            <a:r>
              <a:rPr lang="fa-IR" sz="3600" b="1" dirty="0" smtClean="0">
                <a:solidFill>
                  <a:srgbClr val="C00000"/>
                </a:solidFill>
                <a:latin typeface="Calibri" pitchFamily="34" charset="0"/>
                <a:ea typeface="Calibri" pitchFamily="34" charset="0"/>
                <a:cs typeface="B Nazanin" pitchFamily="2" charset="-78"/>
              </a:rPr>
              <a:t>بازرسی</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ü"/>
              <a:tabLst/>
            </a:pPr>
            <a:r>
              <a:rPr lang="fa-IR" sz="3600" b="1" dirty="0" smtClean="0">
                <a:solidFill>
                  <a:srgbClr val="C00000"/>
                </a:solidFill>
                <a:effectLst/>
                <a:latin typeface="Calibri" pitchFamily="34" charset="0"/>
                <a:ea typeface="Calibri" pitchFamily="34" charset="0"/>
                <a:cs typeface="B Nazanin" pitchFamily="2" charset="-78"/>
              </a:rPr>
              <a:t>نظارت</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ü"/>
              <a:tabLst/>
            </a:pPr>
            <a:r>
              <a:rPr lang="fa-IR" sz="3600" b="1" dirty="0" smtClean="0">
                <a:solidFill>
                  <a:srgbClr val="C00000"/>
                </a:solidFill>
                <a:latin typeface="Calibri" pitchFamily="34" charset="0"/>
                <a:ea typeface="Calibri" pitchFamily="34" charset="0"/>
                <a:cs typeface="B Nazanin" pitchFamily="2" charset="-78"/>
              </a:rPr>
              <a:t>پایش</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ü"/>
              <a:tabLst/>
            </a:pPr>
            <a:r>
              <a:rPr lang="fa-IR" sz="3600" b="1" dirty="0" smtClean="0">
                <a:solidFill>
                  <a:srgbClr val="C00000"/>
                </a:solidFill>
                <a:latin typeface="Calibri" pitchFamily="34" charset="0"/>
                <a:ea typeface="Calibri" pitchFamily="34" charset="0"/>
                <a:cs typeface="B Nazanin" pitchFamily="2" charset="-78"/>
              </a:rPr>
              <a:t>کنترل</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ü"/>
              <a:tabLst/>
            </a:pPr>
            <a:r>
              <a:rPr lang="fa-IR" sz="3600" b="1" dirty="0" smtClean="0">
                <a:solidFill>
                  <a:srgbClr val="C00000"/>
                </a:solidFill>
                <a:effectLst/>
                <a:latin typeface="Calibri" pitchFamily="34" charset="0"/>
                <a:ea typeface="Calibri" pitchFamily="34" charset="0"/>
                <a:cs typeface="B Nazanin" pitchFamily="2" charset="-78"/>
              </a:rPr>
              <a:t>ارزیابی</a:t>
            </a:r>
          </a:p>
          <a:p>
            <a:pPr indent="241300" algn="justLow" eaLnBrk="0" fontAlgn="base" hangingPunct="0">
              <a:spcBef>
                <a:spcPct val="0"/>
              </a:spcBef>
              <a:spcAft>
                <a:spcPct val="0"/>
              </a:spcAft>
              <a:buFont typeface="Wingdings" pitchFamily="2" charset="2"/>
              <a:buChar char="ü"/>
            </a:pPr>
            <a:r>
              <a:rPr lang="fa-IR" sz="3600" b="1" dirty="0" smtClean="0">
                <a:solidFill>
                  <a:srgbClr val="C00000"/>
                </a:solidFill>
                <a:latin typeface="Calibri" pitchFamily="34" charset="0"/>
                <a:ea typeface="Calibri" pitchFamily="34" charset="0"/>
                <a:cs typeface="B Nazanin" pitchFamily="2" charset="-78"/>
              </a:rPr>
              <a:t>ارزشیابی</a:t>
            </a:r>
          </a:p>
          <a:p>
            <a:pPr marL="0" marR="0" lvl="0" indent="241300" algn="justLow" defTabSz="914400" rtl="1" eaLnBrk="0" fontAlgn="base" latinLnBrk="0" hangingPunct="0">
              <a:lnSpc>
                <a:spcPct val="100000"/>
              </a:lnSpc>
              <a:spcBef>
                <a:spcPct val="0"/>
              </a:spcBef>
              <a:spcAft>
                <a:spcPct val="0"/>
              </a:spcAft>
              <a:buClrTx/>
              <a:buSzTx/>
              <a:tabLst/>
            </a:pPr>
            <a:endParaRPr lang="fa-IR" sz="3600" dirty="0" smtClean="0">
              <a:solidFill>
                <a:srgbClr val="993300"/>
              </a:solidFill>
              <a:effectLst/>
              <a:latin typeface="Calibri" pitchFamily="34" charset="0"/>
              <a:ea typeface="Calibri" pitchFamily="34" charset="0"/>
              <a:cs typeface="B Mitra" pitchFamily="2" charset="-78"/>
            </a:endParaRPr>
          </a:p>
        </p:txBody>
      </p:sp>
      <p:sp>
        <p:nvSpPr>
          <p:cNvPr id="22" name="Rectangle 21"/>
          <p:cNvSpPr/>
          <p:nvPr/>
        </p:nvSpPr>
        <p:spPr>
          <a:xfrm>
            <a:off x="1624156" y="285728"/>
            <a:ext cx="7337265" cy="707886"/>
          </a:xfrm>
          <a:prstGeom prst="rect">
            <a:avLst/>
          </a:prstGeom>
        </p:spPr>
        <p:txBody>
          <a:bodyPr wrap="none">
            <a:spAutoFit/>
          </a:bodyPr>
          <a:lstStyle/>
          <a:p>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کلید واژه های چرخه اشرافیت مدیریت :</a:t>
            </a:r>
            <a:endParaRPr lang="fa-I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endParaRPr>
          </a:p>
        </p:txBody>
      </p:sp>
      <p:pic>
        <p:nvPicPr>
          <p:cNvPr id="10" name="Picture 9" descr="E:\فیلم و تصویر\تصایر مـتفرقه\گوناگون\Copy of Copy of pen_hand.jpg"/>
          <p:cNvPicPr>
            <a:picLocks noChangeAspect="1" noChangeArrowheads="1"/>
          </p:cNvPicPr>
          <p:nvPr/>
        </p:nvPicPr>
        <p:blipFill>
          <a:blip r:embed="rId3"/>
          <a:srcRect/>
          <a:stretch>
            <a:fillRect/>
          </a:stretch>
        </p:blipFill>
        <p:spPr bwMode="auto">
          <a:xfrm>
            <a:off x="142844" y="1928802"/>
            <a:ext cx="2151054" cy="3929090"/>
          </a:xfrm>
          <a:prstGeom prst="rect">
            <a:avLst/>
          </a:prstGeom>
          <a:noFill/>
        </p:spPr>
      </p:pic>
      <p:sp>
        <p:nvSpPr>
          <p:cNvPr id="9" name="Rectangle 8"/>
          <p:cNvSpPr/>
          <p:nvPr/>
        </p:nvSpPr>
        <p:spPr>
          <a:xfrm>
            <a:off x="4354282" y="1351083"/>
            <a:ext cx="2718048" cy="4524315"/>
          </a:xfrm>
          <a:prstGeom prst="rect">
            <a:avLst/>
          </a:prstGeom>
        </p:spPr>
        <p:txBody>
          <a:bodyPr wrap="square">
            <a:spAutoFit/>
          </a:bodyPr>
          <a:lstStyle/>
          <a:p>
            <a:pPr>
              <a:buFont typeface="Wingdings" pitchFamily="2" charset="2"/>
              <a:buChar char="ü"/>
            </a:pPr>
            <a:r>
              <a:rPr lang="fa-IR" sz="3600" b="1" dirty="0" smtClean="0">
                <a:solidFill>
                  <a:srgbClr val="C00000"/>
                </a:solidFill>
                <a:cs typeface="B Nazanin" pitchFamily="2" charset="-78"/>
              </a:rPr>
              <a:t>مونیتورینگ</a:t>
            </a:r>
          </a:p>
          <a:p>
            <a:pPr>
              <a:buFont typeface="Wingdings" pitchFamily="2" charset="2"/>
              <a:buChar char="ü"/>
            </a:pPr>
            <a:r>
              <a:rPr lang="fa-IR" sz="3600" b="1" dirty="0" smtClean="0">
                <a:solidFill>
                  <a:srgbClr val="C00000"/>
                </a:solidFill>
                <a:cs typeface="B Nazanin" pitchFamily="2" charset="-78"/>
              </a:rPr>
              <a:t>مدیریت‏رسی</a:t>
            </a:r>
          </a:p>
          <a:p>
            <a:pPr>
              <a:buFont typeface="Wingdings" pitchFamily="2" charset="2"/>
              <a:buChar char="ü"/>
            </a:pPr>
            <a:r>
              <a:rPr lang="fa-IR" sz="3600" b="1" dirty="0" smtClean="0">
                <a:solidFill>
                  <a:srgbClr val="C00000"/>
                </a:solidFill>
                <a:cs typeface="B Nazanin" pitchFamily="2" charset="-78"/>
              </a:rPr>
              <a:t>حسابرسی</a:t>
            </a:r>
          </a:p>
          <a:p>
            <a:pPr>
              <a:buFont typeface="Wingdings" pitchFamily="2" charset="2"/>
              <a:buChar char="ü"/>
            </a:pPr>
            <a:r>
              <a:rPr lang="fa-IR" sz="3600" b="1" dirty="0" smtClean="0">
                <a:solidFill>
                  <a:srgbClr val="C00000"/>
                </a:solidFill>
                <a:cs typeface="B Nazanin" pitchFamily="2" charset="-78"/>
              </a:rPr>
              <a:t>ممیزی</a:t>
            </a:r>
          </a:p>
          <a:p>
            <a:pPr>
              <a:buFont typeface="Wingdings" pitchFamily="2" charset="2"/>
              <a:buChar char="ü"/>
            </a:pPr>
            <a:r>
              <a:rPr lang="fa-IR" sz="3600" b="1" dirty="0" smtClean="0">
                <a:solidFill>
                  <a:srgbClr val="C00000"/>
                </a:solidFill>
                <a:cs typeface="B Nazanin" pitchFamily="2" charset="-78"/>
              </a:rPr>
              <a:t>برآورد</a:t>
            </a:r>
          </a:p>
          <a:p>
            <a:pPr>
              <a:buFont typeface="Wingdings" pitchFamily="2" charset="2"/>
              <a:buChar char="ü"/>
            </a:pPr>
            <a:r>
              <a:rPr lang="fa-IR" sz="3600" b="1" dirty="0" smtClean="0">
                <a:solidFill>
                  <a:srgbClr val="C00000"/>
                </a:solidFill>
                <a:cs typeface="B Nazanin" pitchFamily="2" charset="-78"/>
              </a:rPr>
              <a:t>آنالیز</a:t>
            </a:r>
          </a:p>
          <a:p>
            <a:pPr>
              <a:buFont typeface="Wingdings" pitchFamily="2" charset="2"/>
              <a:buChar char="ü"/>
            </a:pPr>
            <a:r>
              <a:rPr lang="fa-IR" sz="3600" b="1" dirty="0" smtClean="0">
                <a:solidFill>
                  <a:srgbClr val="C00000"/>
                </a:solidFill>
                <a:cs typeface="B Nazanin" pitchFamily="2" charset="-78"/>
              </a:rPr>
              <a:t>رصد</a:t>
            </a:r>
          </a:p>
          <a:p>
            <a:pPr>
              <a:buFont typeface="Wingdings" pitchFamily="2" charset="2"/>
              <a:buChar char="ü"/>
            </a:pPr>
            <a:r>
              <a:rPr lang="fa-IR" sz="3600" b="1" dirty="0" smtClean="0">
                <a:solidFill>
                  <a:srgbClr val="C00000"/>
                </a:solidFill>
                <a:cs typeface="B Nazanin" pitchFamily="2" charset="-78"/>
              </a:rPr>
              <a:t>یابش</a:t>
            </a:r>
            <a:endParaRPr lang="fa-IR" sz="3600" b="1" dirty="0">
              <a:solidFill>
                <a:srgbClr val="C00000"/>
              </a:solidFill>
              <a:cs typeface="B Nazanin" pitchFamily="2" charset="-78"/>
            </a:endParaRPr>
          </a:p>
        </p:txBody>
      </p:sp>
      <p:sp>
        <p:nvSpPr>
          <p:cNvPr id="7" name="Rectangle 6"/>
          <p:cNvSpPr/>
          <p:nvPr/>
        </p:nvSpPr>
        <p:spPr>
          <a:xfrm>
            <a:off x="1857356" y="1422521"/>
            <a:ext cx="2718048" cy="3970318"/>
          </a:xfrm>
          <a:prstGeom prst="rect">
            <a:avLst/>
          </a:prstGeom>
        </p:spPr>
        <p:txBody>
          <a:bodyPr wrap="square">
            <a:spAutoFit/>
          </a:bodyPr>
          <a:lstStyle/>
          <a:p>
            <a:pPr>
              <a:buFont typeface="Wingdings" pitchFamily="2" charset="2"/>
              <a:buChar char="ü"/>
            </a:pPr>
            <a:r>
              <a:rPr lang="fa-IR" sz="3600" b="1" dirty="0" smtClean="0">
                <a:solidFill>
                  <a:srgbClr val="C00000"/>
                </a:solidFill>
                <a:cs typeface="B Nazanin" pitchFamily="2" charset="-78"/>
              </a:rPr>
              <a:t>پیمایش</a:t>
            </a:r>
          </a:p>
          <a:p>
            <a:pPr>
              <a:buFont typeface="Wingdings" pitchFamily="2" charset="2"/>
              <a:buChar char="ü"/>
            </a:pPr>
            <a:r>
              <a:rPr lang="fa-IR" sz="3600" b="1" dirty="0" smtClean="0">
                <a:solidFill>
                  <a:srgbClr val="C00000"/>
                </a:solidFill>
                <a:cs typeface="B Nazanin" pitchFamily="2" charset="-78"/>
              </a:rPr>
              <a:t>بررسی</a:t>
            </a:r>
          </a:p>
          <a:p>
            <a:pPr>
              <a:buFont typeface="Wingdings" pitchFamily="2" charset="2"/>
              <a:buChar char="ü"/>
            </a:pPr>
            <a:r>
              <a:rPr lang="fa-IR" sz="3600" b="1" dirty="0" smtClean="0">
                <a:solidFill>
                  <a:srgbClr val="C00000"/>
                </a:solidFill>
                <a:cs typeface="B Nazanin" pitchFamily="2" charset="-78"/>
              </a:rPr>
              <a:t>پاسیدن</a:t>
            </a:r>
          </a:p>
          <a:p>
            <a:pPr>
              <a:buFont typeface="Wingdings" pitchFamily="2" charset="2"/>
              <a:buChar char="ü"/>
            </a:pPr>
            <a:r>
              <a:rPr lang="fa-IR" sz="3600" b="1" dirty="0" smtClean="0">
                <a:solidFill>
                  <a:srgbClr val="C00000"/>
                </a:solidFill>
                <a:cs typeface="B Nazanin" pitchFamily="2" charset="-78"/>
              </a:rPr>
              <a:t>کاوش</a:t>
            </a:r>
          </a:p>
          <a:p>
            <a:pPr>
              <a:buFont typeface="Wingdings" pitchFamily="2" charset="2"/>
              <a:buChar char="ü"/>
            </a:pPr>
            <a:r>
              <a:rPr lang="fa-IR" sz="3600" b="1" dirty="0" smtClean="0">
                <a:solidFill>
                  <a:srgbClr val="C00000"/>
                </a:solidFill>
                <a:cs typeface="B Nazanin" pitchFamily="2" charset="-78"/>
              </a:rPr>
              <a:t>مراقبه </a:t>
            </a:r>
          </a:p>
          <a:p>
            <a:pPr>
              <a:buFont typeface="Wingdings" pitchFamily="2" charset="2"/>
              <a:buChar char="ü"/>
            </a:pPr>
            <a:r>
              <a:rPr lang="fa-IR" sz="3600" b="1" dirty="0" smtClean="0">
                <a:solidFill>
                  <a:srgbClr val="C00000"/>
                </a:solidFill>
                <a:cs typeface="B Nazanin" pitchFamily="2" charset="-78"/>
              </a:rPr>
              <a:t>مشاهده</a:t>
            </a:r>
          </a:p>
          <a:p>
            <a:pPr>
              <a:buFont typeface="Wingdings" pitchFamily="2" charset="2"/>
              <a:buChar char="ü"/>
            </a:pPr>
            <a:r>
              <a:rPr lang="fa-IR" sz="3600" b="1" dirty="0" smtClean="0">
                <a:solidFill>
                  <a:srgbClr val="C00000"/>
                </a:solidFill>
                <a:cs typeface="B Nazanin" pitchFamily="2" charset="-78"/>
              </a:rPr>
              <a:t>مراقبه</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101396"/>
                                        </p:tgtEl>
                                        <p:attrNameLst>
                                          <p:attrName>style.visibility</p:attrName>
                                        </p:attrNameLst>
                                      </p:cBhvr>
                                      <p:to>
                                        <p:strVal val="visible"/>
                                      </p:to>
                                    </p:set>
                                    <p:anim calcmode="lin" valueType="num">
                                      <p:cBhvr>
                                        <p:cTn id="7" dur="2000" fill="hold"/>
                                        <p:tgtEl>
                                          <p:spTgt spid="101396"/>
                                        </p:tgtEl>
                                        <p:attrNameLst>
                                          <p:attrName>ppt_w</p:attrName>
                                        </p:attrNameLst>
                                      </p:cBhvr>
                                      <p:tavLst>
                                        <p:tav tm="0">
                                          <p:val>
                                            <p:strVal val="#ppt_w*2.5"/>
                                          </p:val>
                                        </p:tav>
                                        <p:tav tm="100000">
                                          <p:val>
                                            <p:strVal val="#ppt_w"/>
                                          </p:val>
                                        </p:tav>
                                      </p:tavLst>
                                    </p:anim>
                                    <p:anim calcmode="lin" valueType="num">
                                      <p:cBhvr>
                                        <p:cTn id="8" dur="2000" fill="hold"/>
                                        <p:tgtEl>
                                          <p:spTgt spid="101396"/>
                                        </p:tgtEl>
                                        <p:attrNameLst>
                                          <p:attrName>ppt_h</p:attrName>
                                        </p:attrNameLst>
                                      </p:cBhvr>
                                      <p:tavLst>
                                        <p:tav tm="0">
                                          <p:val>
                                            <p:strVal val="#ppt_h*0.01"/>
                                          </p:val>
                                        </p:tav>
                                        <p:tav tm="100000">
                                          <p:val>
                                            <p:strVal val="#ppt_h"/>
                                          </p:val>
                                        </p:tav>
                                      </p:tavLst>
                                    </p:anim>
                                    <p:anim calcmode="lin" valueType="num">
                                      <p:cBhvr>
                                        <p:cTn id="9" dur="2000" fill="hold"/>
                                        <p:tgtEl>
                                          <p:spTgt spid="101396"/>
                                        </p:tgtEl>
                                        <p:attrNameLst>
                                          <p:attrName>ppt_x</p:attrName>
                                        </p:attrNameLst>
                                      </p:cBhvr>
                                      <p:tavLst>
                                        <p:tav tm="0">
                                          <p:val>
                                            <p:strVal val="#ppt_x"/>
                                          </p:val>
                                        </p:tav>
                                        <p:tav tm="100000">
                                          <p:val>
                                            <p:strVal val="#ppt_x"/>
                                          </p:val>
                                        </p:tav>
                                      </p:tavLst>
                                    </p:anim>
                                    <p:anim calcmode="lin" valueType="num">
                                      <p:cBhvr>
                                        <p:cTn id="10" dur="2000" fill="hold"/>
                                        <p:tgtEl>
                                          <p:spTgt spid="101396"/>
                                        </p:tgtEl>
                                        <p:attrNameLst>
                                          <p:attrName>ppt_y</p:attrName>
                                        </p:attrNameLst>
                                      </p:cBhvr>
                                      <p:tavLst>
                                        <p:tav tm="0">
                                          <p:val>
                                            <p:strVal val="#ppt_h+1"/>
                                          </p:val>
                                        </p:tav>
                                        <p:tav tm="100000">
                                          <p:val>
                                            <p:strVal val="#ppt_y"/>
                                          </p:val>
                                        </p:tav>
                                      </p:tavLst>
                                    </p:anim>
                                    <p:animEffect transition="in" filter="fade">
                                      <p:cBhvr>
                                        <p:cTn id="11" dur="2000"/>
                                        <p:tgtEl>
                                          <p:spTgt spid="101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خصوصیات متغیرهای کلیدی:</a:t>
            </a:r>
            <a:endParaRPr lang="fa-IR" dirty="0">
              <a:solidFill>
                <a:schemeClr val="accent2">
                  <a:lumMod val="50000"/>
                </a:schemeClr>
              </a:solidFill>
            </a:endParaRPr>
          </a:p>
        </p:txBody>
      </p:sp>
      <p:sp>
        <p:nvSpPr>
          <p:cNvPr id="75777" name="Rectangle 1"/>
          <p:cNvSpPr>
            <a:spLocks noChangeArrowheads="1"/>
          </p:cNvSpPr>
          <p:nvPr/>
        </p:nvSpPr>
        <p:spPr bwMode="auto">
          <a:xfrm>
            <a:off x="285752" y="2000240"/>
            <a:ext cx="857252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914400" algn="l"/>
              </a:tabLst>
            </a:pPr>
            <a:r>
              <a:rPr kumimoji="0" lang="ar-SA" sz="32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متغير كليدي معمولاً خصوصيات ذيل را دارد</a:t>
            </a:r>
            <a:r>
              <a:rPr kumimoji="0" lang="en-US" sz="32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457200" marR="0" lvl="1" indent="0" algn="just" defTabSz="914400" rtl="1"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درتعيين و بيان موفقيت و شكست مؤسسه مهم است</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457200" marR="0" lvl="1" indent="0" algn="just" defTabSz="914400" rtl="1"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مي تواند تغييرات شديد يا سريعي داشته باشد</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457200" marR="0" lvl="1" indent="0" algn="just" defTabSz="914400" rtl="1"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وقتي تغييرات قابل توجهي در آن ايجاد شود بايد اقداماتي توسط مديريت صورت گيرد</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457200" marR="0" lvl="1" indent="0" algn="just" defTabSz="914400" rtl="1"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تغييرات آن را نمي‌توان به سادگي پيش‌بيني كرد</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a:t>
            </a:r>
          </a:p>
          <a:p>
            <a:pPr marL="457200" marR="0" lvl="1" indent="0" algn="just" defTabSz="914400" rtl="1"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قابل اندازه‌گيري است (يا مستقيم يا غير مستقيم</a:t>
            </a: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a:t>
            </a:r>
            <a:r>
              <a:rPr kumimoji="0" lang="fa-IR"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endParaRPr kumimoji="0" lang="fa-IR"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p:txBody>
      </p:sp>
      <p:sp>
        <p:nvSpPr>
          <p:cNvPr id="5" name="Rectangle 4"/>
          <p:cNvSpPr>
            <a:spLocks noChangeArrowheads="1"/>
          </p:cNvSpPr>
          <p:nvPr/>
        </p:nvSpPr>
        <p:spPr bwMode="auto">
          <a:xfrm>
            <a:off x="4000496" y="6550247"/>
            <a:ext cx="47863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Times New Roman" pitchFamily="18" charset="0"/>
                <a:ea typeface="Times New Roman" pitchFamily="18" charset="0"/>
                <a:cs typeface="B Yagut" pitchFamily="2" charset="-78"/>
              </a:rPr>
              <a:t>مجتبی لشکر بلوکی - خلاصه اي از کتاب نظام هاي کنترل مديريت </a:t>
            </a:r>
            <a:endParaRPr kumimoji="0" lang="fa-IR" sz="1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نمونه برخی متغیرهای کلیدی:</a:t>
            </a:r>
            <a:endParaRPr lang="fa-IR" dirty="0"/>
          </a:p>
        </p:txBody>
      </p:sp>
      <p:sp>
        <p:nvSpPr>
          <p:cNvPr id="74753" name="Rectangle 1"/>
          <p:cNvSpPr>
            <a:spLocks noChangeArrowheads="1"/>
          </p:cNvSpPr>
          <p:nvPr/>
        </p:nvSpPr>
        <p:spPr bwMode="auto">
          <a:xfrm>
            <a:off x="214282" y="1643050"/>
            <a:ext cx="8715436"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در زمينه بازاريابي و فروش</a:t>
            </a:r>
            <a:r>
              <a:rPr kumimoji="0" lang="en-US" sz="32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Marketing Variables</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حجم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فروش</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 defTabSz="914400" eaLnBrk="0" fontAlgn="base" latinLnBrk="0" hangingPunct="0">
              <a:lnSpc>
                <a:spcPct val="100000"/>
              </a:lnSpc>
              <a:spcBef>
                <a:spcPct val="0"/>
              </a:spcBef>
              <a:spcAft>
                <a:spcPct val="0"/>
              </a:spcAft>
              <a:buClrTx/>
              <a:buSzTx/>
              <a:buFont typeface="Arial" pitchFamily="34" charset="0"/>
              <a:buChar char="•"/>
              <a:tabLst/>
            </a:pP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ثبت سفارش</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Booking </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 defTabSz="914400" eaLnBrk="0" fontAlgn="base" latinLnBrk="0" hangingPunct="0">
              <a:lnSpc>
                <a:spcPct val="100000"/>
              </a:lnSpc>
              <a:spcBef>
                <a:spcPct val="0"/>
              </a:spcBef>
              <a:spcAft>
                <a:spcPct val="0"/>
              </a:spcAft>
              <a:buClrTx/>
              <a:buSzTx/>
              <a:buFont typeface="Arial" pitchFamily="34" charset="0"/>
              <a:buChar char="•"/>
              <a:tabLst/>
            </a:pP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سهم بازار</a:t>
            </a:r>
            <a:r>
              <a:rPr kumimoji="0" lang="en-US"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Market Share </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درصد سود در فروش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Gross Margin Percentage</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سفارش مشتريان عمده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Key Account Orders</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سفارش از دست رفته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Lost Orders</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شاخص ارتقاء وضعيت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Promotional  Indicator</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مشتريان جديد</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New Customers </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a:t>
            </a:r>
            <a:endParaRPr kumimoji="0" lang="fa-IR" sz="18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5" name="Rectangle 4"/>
          <p:cNvSpPr>
            <a:spLocks noChangeArrowheads="1"/>
          </p:cNvSpPr>
          <p:nvPr/>
        </p:nvSpPr>
        <p:spPr bwMode="auto">
          <a:xfrm>
            <a:off x="4000496" y="6550247"/>
            <a:ext cx="47863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Times New Roman" pitchFamily="18" charset="0"/>
                <a:ea typeface="Times New Roman" pitchFamily="18" charset="0"/>
                <a:cs typeface="B Yagut" pitchFamily="2" charset="-78"/>
              </a:rPr>
              <a:t>مجتبی لشکر بلوکی - خلاصه اي از کتاب نظام هاي کنترل مديريت </a:t>
            </a:r>
            <a:endParaRPr kumimoji="0" lang="fa-IR" sz="1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نمونه برخی متغیرهای کلیدی:</a:t>
            </a:r>
            <a:endParaRPr lang="fa-IR" dirty="0"/>
          </a:p>
        </p:txBody>
      </p:sp>
      <p:sp>
        <p:nvSpPr>
          <p:cNvPr id="74753" name="Rectangle 1"/>
          <p:cNvSpPr>
            <a:spLocks noChangeArrowheads="1"/>
          </p:cNvSpPr>
          <p:nvPr/>
        </p:nvSpPr>
        <p:spPr bwMode="auto">
          <a:xfrm>
            <a:off x="214282" y="1643050"/>
            <a:ext cx="8715436"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متغيرهاي  توليد و پشتيباني </a:t>
            </a:r>
            <a:r>
              <a:rPr kumimoji="0" lang="en-US" sz="32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Production and Logistics Variables</a:t>
            </a:r>
            <a:r>
              <a:rPr kumimoji="0" lang="en-US" sz="32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1-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كنترل هزينه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Cost Control</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2-</a:t>
            </a:r>
            <a:r>
              <a:rPr kumimoji="0" lang="fa-IR"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كاربرد ظرفيت</a:t>
            </a: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Capacity Utilization</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3- س</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فارشات ثبت شده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(Backlog)</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4-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كيفيت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(Quality)</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5-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برداشت از يك ورودي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Yield</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6- </a:t>
            </a:r>
            <a:r>
              <a:rPr kumimoji="0" lang="fa-IR"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هزينه هاي مواد اوليه</a:t>
            </a:r>
            <a:r>
              <a:rPr kumimoji="0" lang="ar-SA"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Raw Material Costs</a:t>
            </a: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7- </a:t>
            </a:r>
            <a:r>
              <a:rPr kumimoji="0" lang="fa-IR"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تحويل به موقع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On Time Delivery</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a:t>
            </a:r>
            <a:endParaRPr kumimoji="0" lang="fa-IR" sz="18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4" name="Rectangle 4"/>
          <p:cNvSpPr>
            <a:spLocks noChangeArrowheads="1"/>
          </p:cNvSpPr>
          <p:nvPr/>
        </p:nvSpPr>
        <p:spPr bwMode="auto">
          <a:xfrm>
            <a:off x="4000496" y="6550247"/>
            <a:ext cx="47863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Times New Roman" pitchFamily="18" charset="0"/>
                <a:ea typeface="Times New Roman" pitchFamily="18" charset="0"/>
                <a:cs typeface="B Yagut" pitchFamily="2" charset="-78"/>
              </a:rPr>
              <a:t>مجتبی لشکر بلوکی - خلاصه اي از کتاب نظام هاي کنترل مديريت </a:t>
            </a:r>
            <a:endParaRPr kumimoji="0" lang="fa-IR" sz="1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نمونه برخی متغیرهای کلیدی:</a:t>
            </a:r>
            <a:endParaRPr lang="fa-IR" dirty="0"/>
          </a:p>
        </p:txBody>
      </p:sp>
      <p:sp>
        <p:nvSpPr>
          <p:cNvPr id="74753" name="Rectangle 1"/>
          <p:cNvSpPr>
            <a:spLocks noChangeArrowheads="1"/>
          </p:cNvSpPr>
          <p:nvPr/>
        </p:nvSpPr>
        <p:spPr bwMode="auto">
          <a:xfrm>
            <a:off x="214282" y="2437337"/>
            <a:ext cx="8715436"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در زمينه مديريت دارائي‌ها</a:t>
            </a:r>
            <a:r>
              <a:rPr kumimoji="0" lang="fa-IR" sz="32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a:t>
            </a:r>
            <a:r>
              <a:rPr kumimoji="0" lang="en-US" sz="32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Asset Management</a:t>
            </a:r>
            <a:r>
              <a:rPr kumimoji="0" lang="en-US" sz="32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1-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انبار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Inventory</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2-</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بدهكاران</a:t>
            </a: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Accounts Receivable</a:t>
            </a: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  </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3- </a:t>
            </a:r>
            <a:r>
              <a:rPr kumimoji="0" lang="fa-IR"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r>
              <a:rPr kumimoji="0" lang="ar-SA"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بازده سرمايه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Investment Return</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Yagut" pitchFamily="2" charset="-78"/>
              </a:rPr>
              <a:t>)</a:t>
            </a:r>
            <a:endParaRPr kumimoji="0" lang="fa-IR" sz="18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4" name="Rectangle 4"/>
          <p:cNvSpPr>
            <a:spLocks noChangeArrowheads="1"/>
          </p:cNvSpPr>
          <p:nvPr/>
        </p:nvSpPr>
        <p:spPr bwMode="auto">
          <a:xfrm>
            <a:off x="4000496" y="6550247"/>
            <a:ext cx="47863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Times New Roman" pitchFamily="18" charset="0"/>
                <a:ea typeface="Times New Roman" pitchFamily="18" charset="0"/>
                <a:cs typeface="B Yagut" pitchFamily="2" charset="-78"/>
              </a:rPr>
              <a:t>مجتبی لشکر بلوکی - خلاصه اي از کتاب نظام هاي کنترل مديريت </a:t>
            </a:r>
            <a:endParaRPr kumimoji="0" lang="fa-IR" sz="1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نمونه برخی متغیرهای کلیدی:</a:t>
            </a:r>
            <a:endParaRPr lang="fa-IR" dirty="0"/>
          </a:p>
        </p:txBody>
      </p:sp>
      <p:sp>
        <p:nvSpPr>
          <p:cNvPr id="74753" name="Rectangle 1"/>
          <p:cNvSpPr>
            <a:spLocks noChangeArrowheads="1"/>
          </p:cNvSpPr>
          <p:nvPr/>
        </p:nvSpPr>
        <p:spPr bwMode="auto">
          <a:xfrm>
            <a:off x="214282" y="2581343"/>
            <a:ext cx="871543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متغيرهاي کليدي ديگر</a:t>
            </a:r>
            <a:r>
              <a:rPr kumimoji="0" lang="fa-IR" sz="32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 </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رضايت مشتري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Customer Satisfaction</a:t>
            </a: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پشتيباني مشتري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Customer Royalty</a:t>
            </a: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a:t>
            </a:r>
            <a:endParaRPr kumimoji="0" lang="en-US"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نگهداري مشتري (</a:t>
            </a:r>
            <a:r>
              <a:rPr kumimoji="0" lang="en-US" sz="32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B Nazanin" pitchFamily="2" charset="-78"/>
              </a:rPr>
              <a:t>Customer Pretension</a:t>
            </a:r>
            <a:r>
              <a:rPr kumimoji="0" lang="fa-IR" sz="32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B Nazanin" pitchFamily="2" charset="-78"/>
              </a:rPr>
              <a:t>)</a:t>
            </a:r>
            <a:endParaRPr kumimoji="0" lang="fa-IR" sz="3200" b="0" i="0" u="none" strike="noStrike" cap="none" normalizeH="0" baseline="0" dirty="0" smtClean="0">
              <a:ln>
                <a:noFill/>
              </a:ln>
              <a:solidFill>
                <a:schemeClr val="accent2">
                  <a:lumMod val="50000"/>
                </a:schemeClr>
              </a:solidFill>
              <a:effectLst/>
              <a:latin typeface="Arial" pitchFamily="34" charset="0"/>
              <a:cs typeface="B Nazanin" pitchFamily="2" charset="-78"/>
            </a:endParaRPr>
          </a:p>
        </p:txBody>
      </p:sp>
      <p:sp>
        <p:nvSpPr>
          <p:cNvPr id="4" name="Rectangle 4"/>
          <p:cNvSpPr>
            <a:spLocks noChangeArrowheads="1"/>
          </p:cNvSpPr>
          <p:nvPr/>
        </p:nvSpPr>
        <p:spPr bwMode="auto">
          <a:xfrm>
            <a:off x="4000496" y="6550247"/>
            <a:ext cx="47863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Times New Roman" pitchFamily="18" charset="0"/>
                <a:ea typeface="Times New Roman" pitchFamily="18" charset="0"/>
                <a:cs typeface="B Yagut" pitchFamily="2" charset="-78"/>
              </a:rPr>
              <a:t>مجتبی لشکر بلوکی - خلاصه اي از کتاب نظام هاي کنترل مديريت </a:t>
            </a:r>
            <a:endParaRPr kumimoji="0" lang="fa-IR" sz="1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dirty="0" smtClean="0"/>
              <a:t>تعریف کنترل</a:t>
            </a:r>
            <a:endParaRPr lang="fa-IR" dirty="0"/>
          </a:p>
        </p:txBody>
      </p:sp>
      <p:sp>
        <p:nvSpPr>
          <p:cNvPr id="3" name="Rectangle 2"/>
          <p:cNvSpPr/>
          <p:nvPr/>
        </p:nvSpPr>
        <p:spPr>
          <a:xfrm>
            <a:off x="4972001" y="6560130"/>
            <a:ext cx="4243469" cy="307777"/>
          </a:xfrm>
          <a:prstGeom prst="rect">
            <a:avLst/>
          </a:prstGeom>
        </p:spPr>
        <p:txBody>
          <a:bodyPr wrap="none">
            <a:spAutoFit/>
          </a:bodyPr>
          <a:lstStyle/>
          <a:p>
            <a:r>
              <a:rPr lang="fa-IR" sz="1400" dirty="0" smtClean="0">
                <a:solidFill>
                  <a:schemeClr val="accent6">
                    <a:lumMod val="50000"/>
                  </a:schemeClr>
                </a:solidFill>
              </a:rPr>
              <a:t>نظامهای کنترل مدیریت در سازمانهای امروز- مجله الکترونیکی ویستا</a:t>
            </a:r>
            <a:endParaRPr lang="fa-IR" sz="1400" dirty="0">
              <a:solidFill>
                <a:schemeClr val="accent6">
                  <a:lumMod val="50000"/>
                </a:schemeClr>
              </a:solidFill>
            </a:endParaRPr>
          </a:p>
        </p:txBody>
      </p:sp>
      <p:sp>
        <p:nvSpPr>
          <p:cNvPr id="4" name="Rectangle 3"/>
          <p:cNvSpPr/>
          <p:nvPr/>
        </p:nvSpPr>
        <p:spPr>
          <a:xfrm>
            <a:off x="285736" y="1714488"/>
            <a:ext cx="8501106" cy="4524315"/>
          </a:xfrm>
          <a:prstGeom prst="rect">
            <a:avLst/>
          </a:prstGeom>
        </p:spPr>
        <p:txBody>
          <a:bodyPr wrap="square">
            <a:spAutoFit/>
          </a:bodyPr>
          <a:lstStyle/>
          <a:p>
            <a:pPr algn="just"/>
            <a:r>
              <a:rPr lang="fa-IR" sz="4000" dirty="0" smtClean="0">
                <a:solidFill>
                  <a:schemeClr val="accent6">
                    <a:lumMod val="50000"/>
                  </a:schemeClr>
                </a:solidFill>
                <a:cs typeface="B Nazanin" pitchFamily="2" charset="-78"/>
              </a:rPr>
              <a:t>     </a:t>
            </a:r>
            <a:r>
              <a:rPr lang="fa-IR" sz="4800" dirty="0" smtClean="0">
                <a:solidFill>
                  <a:schemeClr val="accent6">
                    <a:lumMod val="50000"/>
                  </a:schemeClr>
                </a:solidFill>
                <a:cs typeface="B Nazanin" pitchFamily="2" charset="-78"/>
              </a:rPr>
              <a:t>کنترل فرایندی مستمر برای اطمینان از انطباق نتایج واقعی با برنامه های پیش بینی شده است. کنترل ابزاری برای ارزیابی اثربخشی و کارایی سایر فعالیت های مدیریت، یعنی برنامه ریزی، سازماندهی، تأمین نیروی انسانی و رهبری است.</a:t>
            </a:r>
            <a:endParaRPr lang="fa-IR" sz="4800" dirty="0">
              <a:solidFill>
                <a:schemeClr val="accent6">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dirty="0" smtClean="0"/>
              <a:t>سطوح کنترل:</a:t>
            </a:r>
            <a:endParaRPr lang="fa-IR" dirty="0"/>
          </a:p>
        </p:txBody>
      </p:sp>
      <p:sp>
        <p:nvSpPr>
          <p:cNvPr id="3" name="Rectangle 2"/>
          <p:cNvSpPr/>
          <p:nvPr/>
        </p:nvSpPr>
        <p:spPr>
          <a:xfrm>
            <a:off x="4972001" y="6560130"/>
            <a:ext cx="4243469" cy="307777"/>
          </a:xfrm>
          <a:prstGeom prst="rect">
            <a:avLst/>
          </a:prstGeom>
        </p:spPr>
        <p:txBody>
          <a:bodyPr wrap="none">
            <a:spAutoFit/>
          </a:bodyPr>
          <a:lstStyle/>
          <a:p>
            <a:r>
              <a:rPr lang="fa-IR" sz="1400" dirty="0" smtClean="0">
                <a:solidFill>
                  <a:schemeClr val="accent6">
                    <a:lumMod val="50000"/>
                  </a:schemeClr>
                </a:solidFill>
              </a:rPr>
              <a:t>نظامهای کنترل مدیریت در سازمانهای امروز- مجله الکترونیکی ویستا</a:t>
            </a:r>
            <a:endParaRPr lang="fa-IR" sz="1400" dirty="0">
              <a:solidFill>
                <a:schemeClr val="accent6">
                  <a:lumMod val="50000"/>
                </a:schemeClr>
              </a:solidFill>
            </a:endParaRPr>
          </a:p>
        </p:txBody>
      </p:sp>
      <p:sp>
        <p:nvSpPr>
          <p:cNvPr id="4" name="Rectangle 3"/>
          <p:cNvSpPr/>
          <p:nvPr/>
        </p:nvSpPr>
        <p:spPr>
          <a:xfrm>
            <a:off x="285720" y="1578668"/>
            <a:ext cx="8572544" cy="4493538"/>
          </a:xfrm>
          <a:prstGeom prst="rect">
            <a:avLst/>
          </a:prstGeom>
        </p:spPr>
        <p:txBody>
          <a:bodyPr wrap="square">
            <a:spAutoFit/>
          </a:bodyPr>
          <a:lstStyle/>
          <a:p>
            <a:pPr algn="just"/>
            <a:r>
              <a:rPr lang="fa-IR" sz="2200" dirty="0" smtClean="0">
                <a:solidFill>
                  <a:schemeClr val="accent6">
                    <a:lumMod val="50000"/>
                  </a:schemeClr>
                </a:solidFill>
              </a:rPr>
              <a:t>الف) کنترل سطح استـراتژیک</a:t>
            </a:r>
          </a:p>
          <a:p>
            <a:pPr algn="just"/>
            <a:r>
              <a:rPr lang="fa-IR" sz="2200" dirty="0" smtClean="0">
                <a:solidFill>
                  <a:schemeClr val="accent6">
                    <a:lumMod val="50000"/>
                  </a:schemeClr>
                </a:solidFill>
              </a:rPr>
              <a:t>     فرایـنـدی اسـت کـه بـه منـظـور کنـترل روند تصـمیـم گـیـری ها وتعیین هـدفهای کلـی سـازمـان یـا تـدویـن مجـدد استراتژی های بلندمدت در رسیدن به هـدفهای سـازمان صـورت می گیرد.</a:t>
            </a:r>
          </a:p>
          <a:p>
            <a:pPr algn="just"/>
            <a:r>
              <a:rPr lang="fa-IR" sz="2200" dirty="0" smtClean="0">
                <a:solidFill>
                  <a:schemeClr val="accent6">
                    <a:lumMod val="50000"/>
                  </a:schemeClr>
                </a:solidFill>
              </a:rPr>
              <a:t>     برای انجام این نوع کنترل، فعالیتهای فرعی به شرح زیر بر اساس برنامه تعیین شده باید اجرا شوند:</a:t>
            </a:r>
          </a:p>
          <a:p>
            <a:pPr algn="just"/>
            <a:r>
              <a:rPr lang="fa-IR" sz="2200" dirty="0" smtClean="0">
                <a:solidFill>
                  <a:schemeClr val="accent6">
                    <a:lumMod val="50000"/>
                  </a:schemeClr>
                </a:solidFill>
              </a:rPr>
              <a:t>الف)کنترل صحت مفروضات پایه ای برنامه‏ریزی‏استراتژیک با توجه به اینکه استراتژی‏ها بر پایه و بر اساس یکسری مفروضات بنا می‏شوند، لذا اولین بعد مفهوم استراتژی که بایستی‏کنترل شود، مفروضات برنامه‏ریزی‏‏می‏باشد. مفروضات برنامه‏ریزی ‏بر دو اساس وضعیت داخلی‏ و وضعیت محیطی (پیش‏بینی شده) سازمان تعیین می‏گردند و ممکن است این مفروضات به صورت غلطی‏نتیجه‏گیری‏شده باشند یا اینکه بدلیل تغییرات جدید، اعتبار خود را از دست داده باشند. لذا در این فعالیت فرعی صحـت و اعتبار مفـروضات برنامه‏ریزی‏با توجه به شایستگیهای‏کلیدی‏مؤسسه و اقتضائات محیطی‏مورد بررسی و کنترل قرار می‏گیرند</a:t>
            </a:r>
            <a:r>
              <a:rPr lang="fa-IR" sz="2200" dirty="0" smtClean="0"/>
              <a:t>.</a:t>
            </a:r>
            <a:endParaRPr lang="fa-IR" dirty="0"/>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dirty="0" smtClean="0"/>
              <a:t>سطوح کنترل:</a:t>
            </a:r>
            <a:endParaRPr lang="fa-IR" dirty="0"/>
          </a:p>
        </p:txBody>
      </p:sp>
      <p:sp>
        <p:nvSpPr>
          <p:cNvPr id="3" name="Rectangle 2"/>
          <p:cNvSpPr/>
          <p:nvPr/>
        </p:nvSpPr>
        <p:spPr>
          <a:xfrm>
            <a:off x="285720" y="1485206"/>
            <a:ext cx="8643998" cy="4524315"/>
          </a:xfrm>
          <a:prstGeom prst="rect">
            <a:avLst/>
          </a:prstGeom>
        </p:spPr>
        <p:txBody>
          <a:bodyPr wrap="square">
            <a:spAutoFit/>
          </a:bodyPr>
          <a:lstStyle/>
          <a:p>
            <a:pPr algn="just"/>
            <a:r>
              <a:rPr lang="fa-IR" sz="2400" dirty="0" smtClean="0">
                <a:solidFill>
                  <a:schemeClr val="accent6">
                    <a:lumMod val="50000"/>
                  </a:schemeClr>
                </a:solidFill>
              </a:rPr>
              <a:t>ب) کنترل تغییرات درونی‏ و بیرونی</a:t>
            </a:r>
          </a:p>
          <a:p>
            <a:pPr algn="just"/>
            <a:r>
              <a:rPr lang="fa-IR" sz="2400" dirty="0" smtClean="0">
                <a:solidFill>
                  <a:schemeClr val="accent6">
                    <a:lumMod val="50000"/>
                  </a:schemeClr>
                </a:solidFill>
              </a:rPr>
              <a:t>     یکی دیگر از ابعاد استراتژی‏ها که بایستی‏مورد بررسی و کنترل قرار گیرد، بررسی‏اثر تغییرات درونی‏ و بیرونی، که در شکل تغییرات در قوت‏ها و ضعف‏ها وتهدیدها بروز می‏نماید، می‏باشد. باتوجه به اینکه استراتژی‏های‏سازمان بر اساس وضع موجود و پیش‏بینی شده‏ طراحی می‏شود، لذا تغییرات وضع موجود یا وضعیت پیش‏بینی‏شده موجب تغییر در گزینه‏های‏موجود می‏گردد، که بایستی اثر این تغییرات محیط مورد بررسی و در صورت لزوم برای تعریف مجدد استراتژی‏ها به کار گرفته‏ شود.</a:t>
            </a:r>
          </a:p>
          <a:p>
            <a:pPr algn="just"/>
            <a:r>
              <a:rPr lang="fa-IR" sz="2400" dirty="0" smtClean="0">
                <a:solidFill>
                  <a:schemeClr val="accent6">
                    <a:lumMod val="50000"/>
                  </a:schemeClr>
                </a:solidFill>
              </a:rPr>
              <a:t>ج) کنترل صحت اجرای‏فرایند برنامه‌ریزی ‏استراتژیک</a:t>
            </a:r>
          </a:p>
          <a:p>
            <a:pPr algn="just"/>
            <a:r>
              <a:rPr lang="fa-IR" sz="2400" dirty="0" smtClean="0">
                <a:solidFill>
                  <a:schemeClr val="accent6">
                    <a:lumMod val="50000"/>
                  </a:schemeClr>
                </a:solidFill>
              </a:rPr>
              <a:t>     سـازمانها بدون اجـرای صحـیـح استراتـژی های تدوین شده نمی توانند به اهداف مورد نظر خود دست یابند، پس در زمینه اجرای صحیح استراتژی ها نیز به نظام های کنترلی نیاز داریم.</a:t>
            </a:r>
            <a:endParaRPr lang="fa-IR" dirty="0"/>
          </a:p>
        </p:txBody>
      </p:sp>
      <p:sp>
        <p:nvSpPr>
          <p:cNvPr id="4" name="Rectangle 3"/>
          <p:cNvSpPr/>
          <p:nvPr/>
        </p:nvSpPr>
        <p:spPr>
          <a:xfrm>
            <a:off x="4972001" y="6560130"/>
            <a:ext cx="4243469" cy="307777"/>
          </a:xfrm>
          <a:prstGeom prst="rect">
            <a:avLst/>
          </a:prstGeom>
        </p:spPr>
        <p:txBody>
          <a:bodyPr wrap="none">
            <a:spAutoFit/>
          </a:bodyPr>
          <a:lstStyle/>
          <a:p>
            <a:r>
              <a:rPr lang="fa-IR" sz="1400" dirty="0" smtClean="0">
                <a:solidFill>
                  <a:schemeClr val="accent6">
                    <a:lumMod val="50000"/>
                  </a:schemeClr>
                </a:solidFill>
              </a:rPr>
              <a:t>نظامهای کنترل مدیریت در سازمانهای امروز- مجله الکترونیکی ویستا</a:t>
            </a:r>
            <a:endParaRPr lang="fa-IR" sz="1400" dirty="0">
              <a:solidFill>
                <a:schemeClr val="accent6">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سطوح کنترل:</a:t>
            </a:r>
            <a:endParaRPr lang="fa-IR" dirty="0"/>
          </a:p>
        </p:txBody>
      </p:sp>
      <p:sp>
        <p:nvSpPr>
          <p:cNvPr id="4" name="Rectangle 3"/>
          <p:cNvSpPr/>
          <p:nvPr/>
        </p:nvSpPr>
        <p:spPr>
          <a:xfrm>
            <a:off x="214282" y="1928802"/>
            <a:ext cx="8715436" cy="3785652"/>
          </a:xfrm>
          <a:prstGeom prst="rect">
            <a:avLst/>
          </a:prstGeom>
        </p:spPr>
        <p:txBody>
          <a:bodyPr wrap="square">
            <a:spAutoFit/>
          </a:bodyPr>
          <a:lstStyle/>
          <a:p>
            <a:r>
              <a:rPr lang="fa-IR" sz="4000" dirty="0" smtClean="0">
                <a:solidFill>
                  <a:schemeClr val="accent6">
                    <a:lumMod val="50000"/>
                  </a:schemeClr>
                </a:solidFill>
              </a:rPr>
              <a:t>۳) سطح وظیفه ای </a:t>
            </a:r>
            <a:br>
              <a:rPr lang="fa-IR" sz="4000" dirty="0" smtClean="0">
                <a:solidFill>
                  <a:schemeClr val="accent6">
                    <a:lumMod val="50000"/>
                  </a:schemeClr>
                </a:solidFill>
              </a:rPr>
            </a:br>
            <a:r>
              <a:rPr lang="fa-IR" sz="4000" dirty="0" smtClean="0">
                <a:solidFill>
                  <a:schemeClr val="accent6">
                    <a:lumMod val="50000"/>
                  </a:schemeClr>
                </a:solidFill>
              </a:rPr>
              <a:t>فرایندی است برای اطمینان از اینکه در راستای برنامه عملیاتی و جاری سازی برنامه ها به منظور نیل به اهداف و استراتژی‌ها، وظایف مشخص واحدهای وظیفه ای به طور مؤثر و مناسب انجام یافته است.</a:t>
            </a:r>
            <a:endParaRPr lang="fa-IR" sz="4000" dirty="0">
              <a:solidFill>
                <a:schemeClr val="accent6">
                  <a:lumMod val="50000"/>
                </a:schemeClr>
              </a:solidFill>
            </a:endParaRPr>
          </a:p>
        </p:txBody>
      </p:sp>
      <p:sp>
        <p:nvSpPr>
          <p:cNvPr id="5" name="Rectangle 4"/>
          <p:cNvSpPr/>
          <p:nvPr/>
        </p:nvSpPr>
        <p:spPr>
          <a:xfrm>
            <a:off x="4972001" y="6560130"/>
            <a:ext cx="4243469" cy="307777"/>
          </a:xfrm>
          <a:prstGeom prst="rect">
            <a:avLst/>
          </a:prstGeom>
        </p:spPr>
        <p:txBody>
          <a:bodyPr wrap="none">
            <a:spAutoFit/>
          </a:bodyPr>
          <a:lstStyle/>
          <a:p>
            <a:r>
              <a:rPr lang="fa-IR" sz="1400" dirty="0" smtClean="0">
                <a:solidFill>
                  <a:schemeClr val="accent6">
                    <a:lumMod val="50000"/>
                  </a:schemeClr>
                </a:solidFill>
              </a:rPr>
              <a:t>نظامهای کنترل مدیریت در سازمانهای امروز- مجله الکترونیکی ویستا</a:t>
            </a:r>
            <a:endParaRPr lang="fa-IR" sz="1400" dirty="0">
              <a:solidFill>
                <a:schemeClr val="accent6">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dirty="0" smtClean="0"/>
              <a:t>معیارهای مدیریت رسی:</a:t>
            </a:r>
            <a:endParaRPr lang="fa-IR" dirty="0"/>
          </a:p>
        </p:txBody>
      </p:sp>
      <p:sp>
        <p:nvSpPr>
          <p:cNvPr id="4" name="Rectangle 3"/>
          <p:cNvSpPr/>
          <p:nvPr/>
        </p:nvSpPr>
        <p:spPr>
          <a:xfrm>
            <a:off x="2500298" y="2071678"/>
            <a:ext cx="6429420" cy="3785652"/>
          </a:xfrm>
          <a:prstGeom prst="rect">
            <a:avLst/>
          </a:prstGeom>
        </p:spPr>
        <p:txBody>
          <a:bodyPr wrap="square">
            <a:spAutoFit/>
          </a:bodyPr>
          <a:lstStyle/>
          <a:p>
            <a:r>
              <a:rPr lang="fa-IR" sz="4000" dirty="0" smtClean="0">
                <a:solidFill>
                  <a:srgbClr val="7030A0"/>
                </a:solidFill>
              </a:rPr>
              <a:t>معیارهایی کــــــــه می‏توان برای مدیریت رسی نام برد عبارتند از:</a:t>
            </a:r>
            <a:br>
              <a:rPr lang="fa-IR" sz="4000" dirty="0" smtClean="0">
                <a:solidFill>
                  <a:srgbClr val="7030A0"/>
                </a:solidFill>
              </a:rPr>
            </a:br>
            <a:r>
              <a:rPr lang="fa-IR" sz="4000" dirty="0" smtClean="0">
                <a:solidFill>
                  <a:srgbClr val="7030A0"/>
                </a:solidFill>
              </a:rPr>
              <a:t>۱) وضعیت یادگیری و رشد</a:t>
            </a:r>
          </a:p>
          <a:p>
            <a:r>
              <a:rPr lang="fa-IR" sz="4000" dirty="0" smtClean="0">
                <a:solidFill>
                  <a:srgbClr val="7030A0"/>
                </a:solidFill>
              </a:rPr>
              <a:t>۲) فرآیند های داخلی</a:t>
            </a:r>
          </a:p>
          <a:p>
            <a:r>
              <a:rPr lang="fa-IR" sz="4000" dirty="0" smtClean="0">
                <a:solidFill>
                  <a:srgbClr val="7030A0"/>
                </a:solidFill>
              </a:rPr>
              <a:t>۳) فرآیند های ساختاری و سازمانی</a:t>
            </a:r>
          </a:p>
          <a:p>
            <a:r>
              <a:rPr lang="fa-IR" sz="4000" dirty="0" smtClean="0">
                <a:solidFill>
                  <a:srgbClr val="7030A0"/>
                </a:solidFill>
              </a:rPr>
              <a:t>۴) تفکرات علمی‏و دینی مدیر</a:t>
            </a:r>
            <a:endParaRPr lang="fa-IR" sz="4000" dirty="0">
              <a:solidFill>
                <a:srgbClr val="7030A0"/>
              </a:solidFill>
            </a:endParaRPr>
          </a:p>
        </p:txBody>
      </p:sp>
      <p:pic>
        <p:nvPicPr>
          <p:cNvPr id="5" name="Picture 4" descr="j0195812"/>
          <p:cNvPicPr>
            <a:picLocks noChangeAspect="1" noChangeArrowheads="1"/>
          </p:cNvPicPr>
          <p:nvPr/>
        </p:nvPicPr>
        <p:blipFill>
          <a:blip r:embed="rId2"/>
          <a:srcRect/>
          <a:stretch>
            <a:fillRect/>
          </a:stretch>
        </p:blipFill>
        <p:spPr bwMode="auto">
          <a:xfrm>
            <a:off x="428596" y="1857364"/>
            <a:ext cx="2214578" cy="4214842"/>
          </a:xfrm>
          <a:prstGeom prst="roundRect">
            <a:avLst>
              <a:gd name="adj" fmla="val 16667"/>
            </a:avLst>
          </a:prstGeom>
          <a:noFill/>
          <a:ln w="9525">
            <a:noFill/>
            <a:round/>
            <a:headEnd/>
            <a:tailEnd/>
          </a:ln>
          <a:effec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واژه های مترادف:</a:t>
            </a:r>
            <a:endParaRPr lang="fa-IR" dirty="0"/>
          </a:p>
        </p:txBody>
      </p:sp>
      <p:sp>
        <p:nvSpPr>
          <p:cNvPr id="5" name="Rectangle 20"/>
          <p:cNvSpPr>
            <a:spLocks noChangeArrowheads="1"/>
          </p:cNvSpPr>
          <p:nvPr/>
        </p:nvSpPr>
        <p:spPr bwMode="auto">
          <a:xfrm>
            <a:off x="5143504" y="1833643"/>
            <a:ext cx="285752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effectLst/>
                <a:latin typeface="Calibri" pitchFamily="34" charset="0"/>
                <a:ea typeface="Calibri" pitchFamily="34" charset="0"/>
                <a:cs typeface="B Mitra" pitchFamily="2" charset="-78"/>
              </a:rPr>
              <a:t>مراقبت</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latin typeface="Calibri" pitchFamily="34" charset="0"/>
                <a:ea typeface="Calibri" pitchFamily="34" charset="0"/>
                <a:cs typeface="B Mitra" pitchFamily="2" charset="-78"/>
              </a:rPr>
              <a:t>کمین</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effectLst/>
                <a:latin typeface="Calibri" pitchFamily="34" charset="0"/>
                <a:ea typeface="Calibri" pitchFamily="34" charset="0"/>
                <a:cs typeface="B Mitra" pitchFamily="2" charset="-78"/>
              </a:rPr>
              <a:t>راه نگه داشتن</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latin typeface="Calibri" pitchFamily="34" charset="0"/>
                <a:ea typeface="Calibri" pitchFamily="34" charset="0"/>
                <a:cs typeface="B Mitra" pitchFamily="2" charset="-78"/>
              </a:rPr>
              <a:t>زیر نظر داشتن</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latin typeface="Calibri" pitchFamily="34" charset="0"/>
                <a:ea typeface="Calibri" pitchFamily="34" charset="0"/>
                <a:cs typeface="B Mitra" pitchFamily="2" charset="-78"/>
              </a:rPr>
              <a:t>کاویدن</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latin typeface="Calibri" pitchFamily="34" charset="0"/>
                <a:ea typeface="Calibri" pitchFamily="34" charset="0"/>
                <a:cs typeface="B Mitra" pitchFamily="2" charset="-78"/>
              </a:rPr>
              <a:t>کنکاش</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latin typeface="Calibri" pitchFamily="34" charset="0"/>
                <a:ea typeface="Calibri" pitchFamily="34" charset="0"/>
                <a:cs typeface="B Mitra" pitchFamily="2" charset="-78"/>
              </a:rPr>
              <a:t>ذهن آگاهی</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endParaRPr lang="fa-IR" sz="3600" dirty="0" smtClean="0">
              <a:solidFill>
                <a:srgbClr val="993300"/>
              </a:solidFill>
              <a:effectLst/>
              <a:latin typeface="Calibri" pitchFamily="34" charset="0"/>
              <a:ea typeface="Calibri" pitchFamily="34" charset="0"/>
              <a:cs typeface="B Mitra" pitchFamily="2" charset="-78"/>
            </a:endParaRPr>
          </a:p>
        </p:txBody>
      </p:sp>
      <p:sp>
        <p:nvSpPr>
          <p:cNvPr id="6" name="Rectangle 20"/>
          <p:cNvSpPr>
            <a:spLocks noChangeArrowheads="1"/>
          </p:cNvSpPr>
          <p:nvPr/>
        </p:nvSpPr>
        <p:spPr bwMode="auto">
          <a:xfrm>
            <a:off x="1500166" y="1905081"/>
            <a:ext cx="335758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effectLst/>
                <a:latin typeface="Calibri" pitchFamily="34" charset="0"/>
                <a:ea typeface="Calibri" pitchFamily="34" charset="0"/>
                <a:cs typeface="B Mitra" pitchFamily="2" charset="-78"/>
              </a:rPr>
              <a:t>پاسیدن</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latin typeface="Calibri" pitchFamily="34" charset="0"/>
                <a:ea typeface="Calibri" pitchFamily="34" charset="0"/>
                <a:cs typeface="B Mitra" pitchFamily="2" charset="-78"/>
              </a:rPr>
              <a:t>پی جویی</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latin typeface="Calibri" pitchFamily="34" charset="0"/>
                <a:ea typeface="Calibri" pitchFamily="34" charset="0"/>
                <a:cs typeface="B Mitra" pitchFamily="2" charset="-78"/>
              </a:rPr>
              <a:t>پویش</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latin typeface="Calibri" pitchFamily="34" charset="0"/>
                <a:ea typeface="Calibri" pitchFamily="34" charset="0"/>
                <a:cs typeface="B Mitra" pitchFamily="2" charset="-78"/>
              </a:rPr>
              <a:t>پاییدن</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latin typeface="Calibri" pitchFamily="34" charset="0"/>
                <a:ea typeface="Calibri" pitchFamily="34" charset="0"/>
                <a:cs typeface="B Mitra" pitchFamily="2" charset="-78"/>
              </a:rPr>
              <a:t>آماده شدن</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latin typeface="Calibri" pitchFamily="34" charset="0"/>
                <a:ea typeface="Calibri" pitchFamily="34" charset="0"/>
                <a:cs typeface="B Mitra" pitchFamily="2" charset="-78"/>
              </a:rPr>
              <a:t>پیش قرار دادن آینده</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r>
              <a:rPr lang="fa-IR" sz="3600" dirty="0" smtClean="0">
                <a:solidFill>
                  <a:srgbClr val="993300"/>
                </a:solidFill>
                <a:latin typeface="Calibri" pitchFamily="34" charset="0"/>
                <a:ea typeface="Calibri" pitchFamily="34" charset="0"/>
                <a:cs typeface="B Mitra" pitchFamily="2" charset="-78"/>
              </a:rPr>
              <a:t>جویندگی</a:t>
            </a:r>
          </a:p>
          <a:p>
            <a:pPr marL="0" marR="0" lvl="0" indent="241300" algn="justLow" defTabSz="914400" rtl="1" eaLnBrk="0" fontAlgn="base" latinLnBrk="0" hangingPunct="0">
              <a:lnSpc>
                <a:spcPct val="100000"/>
              </a:lnSpc>
              <a:spcBef>
                <a:spcPct val="0"/>
              </a:spcBef>
              <a:spcAft>
                <a:spcPct val="0"/>
              </a:spcAft>
              <a:buClrTx/>
              <a:buSzTx/>
              <a:buFont typeface="Wingdings" pitchFamily="2" charset="2"/>
              <a:buChar char="Ø"/>
              <a:tabLst/>
            </a:pPr>
            <a:endParaRPr lang="fa-IR" sz="3600" dirty="0" smtClean="0">
              <a:solidFill>
                <a:srgbClr val="993300"/>
              </a:solidFill>
              <a:effectLst/>
              <a:latin typeface="Calibri" pitchFamily="34" charset="0"/>
              <a:ea typeface="Calibri" pitchFamily="34" charset="0"/>
              <a:cs typeface="B Mitra" pitchFamily="2" charset="-78"/>
            </a:endParaRPr>
          </a:p>
        </p:txBody>
      </p:sp>
      <p:pic>
        <p:nvPicPr>
          <p:cNvPr id="7" name="Picture 4" descr="7"/>
          <p:cNvPicPr>
            <a:picLocks noChangeAspect="1" noChangeArrowheads="1"/>
          </p:cNvPicPr>
          <p:nvPr/>
        </p:nvPicPr>
        <p:blipFill>
          <a:blip r:embed="rId2" cstate="print">
            <a:grayscl/>
            <a:biLevel thresh="50000"/>
          </a:blip>
          <a:srcRect l="28195" t="37701" r="5257" b="13570"/>
          <a:stretch>
            <a:fillRect/>
          </a:stretch>
        </p:blipFill>
        <p:spPr bwMode="auto">
          <a:xfrm>
            <a:off x="323850" y="2071678"/>
            <a:ext cx="2033572" cy="242889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2.5"/>
                                          </p:val>
                                        </p:tav>
                                        <p:tav tm="100000">
                                          <p:val>
                                            <p:strVal val="#ppt_w"/>
                                          </p:val>
                                        </p:tav>
                                      </p:tavLst>
                                    </p:anim>
                                    <p:anim calcmode="lin" valueType="num">
                                      <p:cBhvr>
                                        <p:cTn id="8" dur="2000" fill="hold"/>
                                        <p:tgtEl>
                                          <p:spTgt spid="5"/>
                                        </p:tgtEl>
                                        <p:attrNameLst>
                                          <p:attrName>ppt_h</p:attrName>
                                        </p:attrNameLst>
                                      </p:cBhvr>
                                      <p:tavLst>
                                        <p:tav tm="0">
                                          <p:val>
                                            <p:strVal val="#ppt_h*0.01"/>
                                          </p:val>
                                        </p:tav>
                                        <p:tav tm="100000">
                                          <p:val>
                                            <p:strVal val="#ppt_h"/>
                                          </p:val>
                                        </p:tav>
                                      </p:tavLst>
                                    </p:anim>
                                    <p:anim calcmode="lin" valueType="num">
                                      <p:cBhvr>
                                        <p:cTn id="9" dur="2000" fill="hold"/>
                                        <p:tgtEl>
                                          <p:spTgt spid="5"/>
                                        </p:tgtEl>
                                        <p:attrNameLst>
                                          <p:attrName>ppt_x</p:attrName>
                                        </p:attrNameLst>
                                      </p:cBhvr>
                                      <p:tavLst>
                                        <p:tav tm="0">
                                          <p:val>
                                            <p:strVal val="#ppt_x"/>
                                          </p:val>
                                        </p:tav>
                                        <p:tav tm="100000">
                                          <p:val>
                                            <p:strVal val="#ppt_x"/>
                                          </p:val>
                                        </p:tav>
                                      </p:tavLst>
                                    </p:anim>
                                    <p:anim calcmode="lin" valueType="num">
                                      <p:cBhvr>
                                        <p:cTn id="10" dur="2000" fill="hold"/>
                                        <p:tgtEl>
                                          <p:spTgt spid="5"/>
                                        </p:tgtEl>
                                        <p:attrNameLst>
                                          <p:attrName>ppt_y</p:attrName>
                                        </p:attrNameLst>
                                      </p:cBhvr>
                                      <p:tavLst>
                                        <p:tav tm="0">
                                          <p:val>
                                            <p:strVal val="#ppt_h+1"/>
                                          </p:val>
                                        </p:tav>
                                        <p:tav tm="100000">
                                          <p:val>
                                            <p:strVal val="#ppt_y"/>
                                          </p:val>
                                        </p:tav>
                                      </p:tavLst>
                                    </p:anim>
                                    <p:animEffect transition="in" filter="fade">
                                      <p:cBhvr>
                                        <p:cTn id="11" dur="2000"/>
                                        <p:tgtEl>
                                          <p:spTgt spid="5"/>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strVal val="#ppt_w*2.5"/>
                                          </p:val>
                                        </p:tav>
                                        <p:tav tm="100000">
                                          <p:val>
                                            <p:strVal val="#ppt_w"/>
                                          </p:val>
                                        </p:tav>
                                      </p:tavLst>
                                    </p:anim>
                                    <p:anim calcmode="lin" valueType="num">
                                      <p:cBhvr>
                                        <p:cTn id="15" dur="2000" fill="hold"/>
                                        <p:tgtEl>
                                          <p:spTgt spid="6"/>
                                        </p:tgtEl>
                                        <p:attrNameLst>
                                          <p:attrName>ppt_h</p:attrName>
                                        </p:attrNameLst>
                                      </p:cBhvr>
                                      <p:tavLst>
                                        <p:tav tm="0">
                                          <p:val>
                                            <p:strVal val="#ppt_h*0.01"/>
                                          </p:val>
                                        </p:tav>
                                        <p:tav tm="100000">
                                          <p:val>
                                            <p:strVal val="#ppt_h"/>
                                          </p:val>
                                        </p:tav>
                                      </p:tavLst>
                                    </p:anim>
                                    <p:anim calcmode="lin" valueType="num">
                                      <p:cBhvr>
                                        <p:cTn id="16" dur="2000" fill="hold"/>
                                        <p:tgtEl>
                                          <p:spTgt spid="6"/>
                                        </p:tgtEl>
                                        <p:attrNameLst>
                                          <p:attrName>ppt_x</p:attrName>
                                        </p:attrNameLst>
                                      </p:cBhvr>
                                      <p:tavLst>
                                        <p:tav tm="0">
                                          <p:val>
                                            <p:strVal val="#ppt_x"/>
                                          </p:val>
                                        </p:tav>
                                        <p:tav tm="100000">
                                          <p:val>
                                            <p:strVal val="#ppt_x"/>
                                          </p:val>
                                        </p:tav>
                                      </p:tavLst>
                                    </p:anim>
                                    <p:anim calcmode="lin" valueType="num">
                                      <p:cBhvr>
                                        <p:cTn id="17" dur="2000" fill="hold"/>
                                        <p:tgtEl>
                                          <p:spTgt spid="6"/>
                                        </p:tgtEl>
                                        <p:attrNameLst>
                                          <p:attrName>ppt_y</p:attrName>
                                        </p:attrNameLst>
                                      </p:cBhvr>
                                      <p:tavLst>
                                        <p:tav tm="0">
                                          <p:val>
                                            <p:strVal val="#ppt_h+1"/>
                                          </p:val>
                                        </p:tav>
                                        <p:tav tm="100000">
                                          <p:val>
                                            <p:strVal val="#ppt_y"/>
                                          </p:val>
                                        </p:tav>
                                      </p:tavLst>
                                    </p:anim>
                                    <p:animEffect transition="in" filter="fade">
                                      <p:cBhvr>
                                        <p:cTn id="18" dur="2000"/>
                                        <p:tgtEl>
                                          <p:spTgt spid="6"/>
                                        </p:tgtEl>
                                      </p:cBhvr>
                                    </p:animEffect>
                                  </p:childTnLst>
                                </p:cTn>
                              </p:par>
                              <p:par>
                                <p:cTn id="19" presetID="6" presetClass="entr" presetSubtype="3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سوالات مطرح در مدیریت رسی:</a:t>
            </a:r>
            <a:endParaRPr lang="fa-IR" dirty="0"/>
          </a:p>
        </p:txBody>
      </p:sp>
      <p:sp>
        <p:nvSpPr>
          <p:cNvPr id="4" name="Rectangle 3"/>
          <p:cNvSpPr/>
          <p:nvPr/>
        </p:nvSpPr>
        <p:spPr>
          <a:xfrm>
            <a:off x="357158" y="1584316"/>
            <a:ext cx="8501106" cy="5047536"/>
          </a:xfrm>
          <a:prstGeom prst="rect">
            <a:avLst/>
          </a:prstGeom>
        </p:spPr>
        <p:txBody>
          <a:bodyPr wrap="square">
            <a:spAutoFit/>
          </a:bodyPr>
          <a:lstStyle/>
          <a:p>
            <a:pPr algn="just"/>
            <a:r>
              <a:rPr lang="fa-IR" sz="2300" dirty="0" smtClean="0">
                <a:solidFill>
                  <a:srgbClr val="7030A0"/>
                </a:solidFill>
              </a:rPr>
              <a:t>به عنوان مثال در زمینه برنامه‏ریزی یک مدیر، می‏توان سؤال‏های زیر را طرح کرد:</a:t>
            </a:r>
            <a:br>
              <a:rPr lang="fa-IR" sz="2300" dirty="0" smtClean="0">
                <a:solidFill>
                  <a:srgbClr val="7030A0"/>
                </a:solidFill>
              </a:rPr>
            </a:br>
            <a:r>
              <a:rPr lang="fa-IR" sz="2300" dirty="0" smtClean="0">
                <a:solidFill>
                  <a:srgbClr val="7030A0"/>
                </a:solidFill>
              </a:rPr>
              <a:t>ـ آیا برای حیطه مدیریت خود اهداف طولانی مدت و کوتاه مدت در شرایط متفاوت را که به طور مثبت در ارتباط با اهداف مدیران مافوق و سازمان باشد، تعیین کرده است؟</a:t>
            </a:r>
            <a:br>
              <a:rPr lang="fa-IR" sz="2300" dirty="0" smtClean="0">
                <a:solidFill>
                  <a:srgbClr val="7030A0"/>
                </a:solidFill>
              </a:rPr>
            </a:br>
            <a:r>
              <a:rPr lang="fa-IR" sz="2300" dirty="0" smtClean="0">
                <a:solidFill>
                  <a:srgbClr val="7030A0"/>
                </a:solidFill>
              </a:rPr>
              <a:t>ـ آیا نقش خط مشی های سازمان در تصمیم گیری را می‏داند که کارکنان نیز آن را درک کرده اند؟</a:t>
            </a:r>
          </a:p>
          <a:p>
            <a:pPr algn="just"/>
            <a:r>
              <a:rPr lang="fa-IR" sz="2300" dirty="0" smtClean="0">
                <a:solidFill>
                  <a:srgbClr val="7030A0"/>
                </a:solidFill>
              </a:rPr>
              <a:t>ـ آیا برنامه ها را به صورت دوره ای کنترل می‏نماید ؟</a:t>
            </a:r>
          </a:p>
          <a:p>
            <a:pPr algn="just"/>
            <a:r>
              <a:rPr lang="fa-IR" sz="2300" dirty="0" smtClean="0">
                <a:solidFill>
                  <a:srgbClr val="7030A0"/>
                </a:solidFill>
              </a:rPr>
              <a:t>ـ آیا برای انتخاب راه ها به محدودیت ها و شرایط اضطرار در حل مشکل توجه می‏کند؟</a:t>
            </a:r>
          </a:p>
          <a:p>
            <a:pPr algn="just"/>
            <a:r>
              <a:rPr lang="fa-IR" sz="2300" dirty="0" smtClean="0">
                <a:solidFill>
                  <a:srgbClr val="7030A0"/>
                </a:solidFill>
              </a:rPr>
              <a:t>و در زمینه سازماندهی می‏توان این سؤالات را مطرح نمود:</a:t>
            </a:r>
          </a:p>
          <a:p>
            <a:pPr algn="just"/>
            <a:r>
              <a:rPr lang="fa-IR" sz="2300" dirty="0" smtClean="0">
                <a:solidFill>
                  <a:srgbClr val="7030A0"/>
                </a:solidFill>
              </a:rPr>
              <a:t>ـ آیا براساس نتایج مورد انتظار از کارکنان، تفویض اختیار می‏کند؟</a:t>
            </a:r>
          </a:p>
          <a:p>
            <a:pPr algn="just"/>
            <a:r>
              <a:rPr lang="fa-IR" sz="2300" dirty="0" smtClean="0">
                <a:solidFill>
                  <a:srgbClr val="7030A0"/>
                </a:solidFill>
              </a:rPr>
              <a:t>ـ آیا از تصمیم گیری در زمینه هایی که به کارکنان تفویض اختیار شده خودداری می‏نماید؟</a:t>
            </a:r>
          </a:p>
          <a:p>
            <a:pPr algn="just"/>
            <a:r>
              <a:rPr lang="fa-IR" sz="2300" dirty="0" smtClean="0">
                <a:solidFill>
                  <a:srgbClr val="7030A0"/>
                </a:solidFill>
              </a:rPr>
              <a:t>ـ آیا به طور منظم به کارکنان آموزش می‏دهد؟</a:t>
            </a:r>
          </a:p>
          <a:p>
            <a:pPr algn="just"/>
            <a:r>
              <a:rPr lang="fa-IR" sz="2300" dirty="0" smtClean="0">
                <a:solidFill>
                  <a:srgbClr val="7030A0"/>
                </a:solidFill>
              </a:rPr>
              <a:t>ـ آیا از هماهنگی میان واحدهای مختلف تحت مدیریت خود اطمینان دارد؟</a:t>
            </a:r>
          </a:p>
          <a:p>
            <a:pPr algn="just"/>
            <a:endParaRPr lang="fa-IR" sz="2300" dirty="0"/>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dirty="0" smtClean="0"/>
              <a:t>موانع و مشکلات نظارتی:</a:t>
            </a:r>
            <a:endParaRPr lang="fa-IR" dirty="0"/>
          </a:p>
        </p:txBody>
      </p:sp>
      <p:sp>
        <p:nvSpPr>
          <p:cNvPr id="4" name="Rectangle 3"/>
          <p:cNvSpPr/>
          <p:nvPr/>
        </p:nvSpPr>
        <p:spPr>
          <a:xfrm>
            <a:off x="214282" y="1833643"/>
            <a:ext cx="8572560" cy="4524315"/>
          </a:xfrm>
          <a:prstGeom prst="rect">
            <a:avLst/>
          </a:prstGeom>
        </p:spPr>
        <p:txBody>
          <a:bodyPr wrap="square">
            <a:spAutoFit/>
          </a:bodyPr>
          <a:lstStyle/>
          <a:p>
            <a:r>
              <a:rPr lang="fa-IR" sz="2800" dirty="0" smtClean="0">
                <a:solidFill>
                  <a:srgbClr val="7030A0"/>
                </a:solidFill>
              </a:rPr>
              <a:t>برخی مشکلات از قبیل موارد زیر مشاهده می‏گردد:</a:t>
            </a:r>
            <a:br>
              <a:rPr lang="fa-IR" sz="2800" dirty="0" smtClean="0">
                <a:solidFill>
                  <a:srgbClr val="7030A0"/>
                </a:solidFill>
              </a:rPr>
            </a:br>
            <a:r>
              <a:rPr lang="fa-IR" sz="2800" dirty="0" smtClean="0">
                <a:solidFill>
                  <a:srgbClr val="7030A0"/>
                </a:solidFill>
              </a:rPr>
              <a:t>۱) عدم پویایی سازمان های نظارتی به دلیل نبود نظام تبادل اطلاعات بین آنها</a:t>
            </a:r>
            <a:br>
              <a:rPr lang="fa-IR" sz="2800" dirty="0" smtClean="0">
                <a:solidFill>
                  <a:srgbClr val="7030A0"/>
                </a:solidFill>
              </a:rPr>
            </a:br>
            <a:r>
              <a:rPr lang="fa-IR" sz="2800" dirty="0" smtClean="0">
                <a:solidFill>
                  <a:srgbClr val="7030A0"/>
                </a:solidFill>
              </a:rPr>
              <a:t>۲) عدم هماهنگی میان سازمان های نظارتی در دسترسی به اهداف</a:t>
            </a:r>
            <a:br>
              <a:rPr lang="fa-IR" sz="2800" dirty="0" smtClean="0">
                <a:solidFill>
                  <a:srgbClr val="7030A0"/>
                </a:solidFill>
              </a:rPr>
            </a:br>
            <a:r>
              <a:rPr lang="fa-IR" sz="2800" dirty="0" smtClean="0">
                <a:solidFill>
                  <a:srgbClr val="7030A0"/>
                </a:solidFill>
              </a:rPr>
              <a:t>۳) وجود شکاف بین سازمانهای نظارتی و دستگاههای اجرایی</a:t>
            </a:r>
            <a:br>
              <a:rPr lang="fa-IR" sz="2800" dirty="0" smtClean="0">
                <a:solidFill>
                  <a:srgbClr val="7030A0"/>
                </a:solidFill>
              </a:rPr>
            </a:br>
            <a:r>
              <a:rPr lang="fa-IR" sz="2800" dirty="0" smtClean="0">
                <a:solidFill>
                  <a:srgbClr val="7030A0"/>
                </a:solidFill>
              </a:rPr>
              <a:t>۴) عدم وجود معیارهای روشن و مشترک</a:t>
            </a:r>
            <a:br>
              <a:rPr lang="fa-IR" sz="2800" dirty="0" smtClean="0">
                <a:solidFill>
                  <a:srgbClr val="7030A0"/>
                </a:solidFill>
              </a:rPr>
            </a:br>
            <a:r>
              <a:rPr lang="fa-IR" sz="2800" dirty="0" smtClean="0">
                <a:solidFill>
                  <a:srgbClr val="7030A0"/>
                </a:solidFill>
              </a:rPr>
              <a:t>۵) تلقی وجود نظارت بازدارنده، غیرکارا و دوباره کار</a:t>
            </a:r>
            <a:br>
              <a:rPr lang="fa-IR" sz="2800" dirty="0" smtClean="0">
                <a:solidFill>
                  <a:srgbClr val="7030A0"/>
                </a:solidFill>
              </a:rPr>
            </a:br>
            <a:r>
              <a:rPr lang="fa-IR" sz="2800" dirty="0" smtClean="0">
                <a:solidFill>
                  <a:srgbClr val="7030A0"/>
                </a:solidFill>
              </a:rPr>
              <a:t>۶) وجود اختلاف و فقدان اجماع نظر حتی در مباحث اصلی</a:t>
            </a:r>
            <a:br>
              <a:rPr lang="fa-IR" sz="2800" dirty="0" smtClean="0">
                <a:solidFill>
                  <a:srgbClr val="7030A0"/>
                </a:solidFill>
              </a:rPr>
            </a:br>
            <a:r>
              <a:rPr lang="fa-IR" sz="2800" dirty="0" smtClean="0">
                <a:solidFill>
                  <a:srgbClr val="7030A0"/>
                </a:solidFill>
              </a:rPr>
              <a:t>۷) حجیم شدن دستگاه های نظارتی و در نتیجه کم شدن کارایی آن‏ها</a:t>
            </a:r>
          </a:p>
          <a:p>
            <a:r>
              <a:rPr lang="fa-IR" dirty="0" smtClean="0"/>
              <a:t/>
            </a:r>
            <a:br>
              <a:rPr lang="fa-IR" dirty="0" smtClean="0"/>
            </a:br>
            <a:endParaRPr lang="fa-IR" dirty="0"/>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dirty="0" smtClean="0"/>
              <a:t>محدودیت های نظارتی:</a:t>
            </a:r>
            <a:endParaRPr lang="fa-IR" dirty="0"/>
          </a:p>
        </p:txBody>
      </p:sp>
      <p:sp>
        <p:nvSpPr>
          <p:cNvPr id="4" name="Rectangle 3"/>
          <p:cNvSpPr/>
          <p:nvPr/>
        </p:nvSpPr>
        <p:spPr>
          <a:xfrm>
            <a:off x="214282" y="2000240"/>
            <a:ext cx="8715436" cy="3970318"/>
          </a:xfrm>
          <a:prstGeom prst="rect">
            <a:avLst/>
          </a:prstGeom>
        </p:spPr>
        <p:txBody>
          <a:bodyPr wrap="square">
            <a:spAutoFit/>
          </a:bodyPr>
          <a:lstStyle/>
          <a:p>
            <a:r>
              <a:rPr lang="fa-IR" sz="3600" dirty="0" smtClean="0">
                <a:solidFill>
                  <a:srgbClr val="7030A0"/>
                </a:solidFill>
              </a:rPr>
              <a:t>شناخت محدودیت‌های نظارتی</a:t>
            </a:r>
            <a:br>
              <a:rPr lang="fa-IR" sz="3600" dirty="0" smtClean="0">
                <a:solidFill>
                  <a:srgbClr val="7030A0"/>
                </a:solidFill>
              </a:rPr>
            </a:br>
            <a:r>
              <a:rPr lang="fa-IR" sz="3600" dirty="0" smtClean="0">
                <a:solidFill>
                  <a:srgbClr val="7030A0"/>
                </a:solidFill>
              </a:rPr>
              <a:t>واقع‏گرا نبودن، غیرقابل دسترسی بودن اهداف، عدم وجود معیارهای مناسب وعدم مشارکت کارکنان در امور مربوط از جمله محدودیت های سر راه نظارت مؤثر است. </a:t>
            </a:r>
          </a:p>
          <a:p>
            <a:r>
              <a:rPr lang="fa-IR" sz="3600" dirty="0" smtClean="0">
                <a:solidFill>
                  <a:srgbClr val="7030A0"/>
                </a:solidFill>
              </a:rPr>
              <a:t>الف) محدودیت‌های ادراکی نظارت‏کننده</a:t>
            </a:r>
          </a:p>
          <a:p>
            <a:r>
              <a:rPr lang="fa-IR" sz="3600" dirty="0" smtClean="0">
                <a:solidFill>
                  <a:srgbClr val="7030A0"/>
                </a:solidFill>
              </a:rPr>
              <a:t>ب) محدودیت نگرشی به نظارت بر مدیریت‌ها</a:t>
            </a:r>
          </a:p>
          <a:p>
            <a:r>
              <a:rPr lang="fa-IR" sz="3600" dirty="0" smtClean="0">
                <a:solidFill>
                  <a:srgbClr val="7030A0"/>
                </a:solidFill>
              </a:rPr>
              <a:t>ج) محدودیت‌های قانونی</a:t>
            </a:r>
            <a:endParaRPr lang="fa-IR" sz="3600" dirty="0"/>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0298" y="285728"/>
            <a:ext cx="6357982" cy="646331"/>
          </a:xfrm>
          <a:prstGeom prst="rect">
            <a:avLst/>
          </a:prstGeom>
          <a:noFill/>
        </p:spPr>
        <p:txBody>
          <a:bodyPr wrap="square" rtlCol="1">
            <a:spAutoFit/>
          </a:bodyPr>
          <a:lstStyle/>
          <a:p>
            <a:pPr algn="r" rtl="1"/>
            <a:r>
              <a:rPr lang="fa-IR"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مراحل و فرآيند بازنگري:</a:t>
            </a:r>
            <a:endParaRPr lang="fa-IR"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endParaRPr>
          </a:p>
        </p:txBody>
      </p:sp>
      <p:graphicFrame>
        <p:nvGraphicFramePr>
          <p:cNvPr id="6" name="Diagram 5"/>
          <p:cNvGraphicFramePr/>
          <p:nvPr/>
        </p:nvGraphicFramePr>
        <p:xfrm>
          <a:off x="2095504" y="1397000"/>
          <a:ext cx="6905652" cy="517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B Titr" pitchFamily="2" charset="-78"/>
              </a:rPr>
              <a:t>وظايف کمیته پشتیبانی:</a:t>
            </a:r>
            <a:endParaRPr lang="fa-IR" dirty="0">
              <a:solidFill>
                <a:schemeClr val="bg1"/>
              </a:solidFill>
              <a:effectLst>
                <a:reflection blurRad="12700" stA="28000" endPos="45000" dist="1000" dir="5400000" sy="-100000" algn="bl" rotWithShape="0"/>
              </a:effectLst>
            </a:endParaRPr>
          </a:p>
        </p:txBody>
      </p:sp>
      <p:pic>
        <p:nvPicPr>
          <p:cNvPr id="3" name="Picture 4" descr="968359646_rahkar-e-modiriat_samandehimojaddad"/>
          <p:cNvPicPr>
            <a:picLocks noChangeAspect="1" noChangeArrowheads="1"/>
          </p:cNvPicPr>
          <p:nvPr/>
        </p:nvPicPr>
        <p:blipFill>
          <a:blip r:embed="rId2"/>
          <a:srcRect/>
          <a:stretch>
            <a:fillRect/>
          </a:stretch>
        </p:blipFill>
        <p:spPr bwMode="auto">
          <a:xfrm>
            <a:off x="1158875" y="1760562"/>
            <a:ext cx="6913563" cy="44767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71670" y="1785926"/>
            <a:ext cx="7286676" cy="3154710"/>
          </a:xfrm>
          <a:prstGeom prst="rect">
            <a:avLst/>
          </a:prstGeom>
          <a:noFill/>
        </p:spPr>
        <p:txBody>
          <a:bodyPr wrap="square" lIns="91440" tIns="45720" rIns="91440" bIns="45720">
            <a:spAutoFit/>
          </a:bodyPr>
          <a:lstStyle/>
          <a:p>
            <a:pPr algn="ctr"/>
            <a:r>
              <a:rPr lang="fa-IR" sz="199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صلوات</a:t>
            </a:r>
            <a:endParaRPr lang="en-US" sz="199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pic>
        <p:nvPicPr>
          <p:cNvPr id="11" name="Picture 10" descr="14ma017.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28596" y="142852"/>
            <a:ext cx="2143140" cy="1050803"/>
          </a:xfrm>
          <a:prstGeom prst="rect">
            <a:avLst/>
          </a:prstGeom>
        </p:spPr>
      </p:pic>
      <p:pic>
        <p:nvPicPr>
          <p:cNvPr id="7" name="Content Placeholder 3" descr="Congratulations"/>
          <p:cNvPicPr>
            <a:picLocks noGrp="1"/>
          </p:cNvPicPr>
          <p:nvPr>
            <p:ph idx="1"/>
          </p:nvPr>
        </p:nvPicPr>
        <p:blipFill>
          <a:blip r:embed="rId3"/>
          <a:srcRect/>
          <a:stretch>
            <a:fillRect/>
          </a:stretch>
        </p:blipFill>
        <p:spPr bwMode="auto">
          <a:xfrm>
            <a:off x="214282" y="2143116"/>
            <a:ext cx="2214556" cy="3714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6"/>
                                        </p:tgtEl>
                                        <p:attrNameLst>
                                          <p:attrName>ppt_y</p:attrName>
                                        </p:attrNameLst>
                                      </p:cBhvr>
                                      <p:tavLst>
                                        <p:tav tm="0">
                                          <p:val>
                                            <p:strVal val="#ppt_y"/>
                                          </p:val>
                                        </p:tav>
                                        <p:tav tm="100000">
                                          <p:val>
                                            <p:strVal val="#ppt_y"/>
                                          </p:val>
                                        </p:tav>
                                      </p:tavLst>
                                    </p:anim>
                                    <p:anim calcmode="lin" valueType="num">
                                      <p:cBhvr>
                                        <p:cTn id="9" dur="3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12700" stA="28000" endPos="45000" dist="1000" dir="5400000" sy="-100000" algn="bl" rotWithShape="0"/>
                </a:effectLst>
                <a:cs typeface="B Titr" pitchFamily="2" charset="-78"/>
              </a:rPr>
              <a:t>تعریف واژه ها:</a:t>
            </a:r>
            <a:endParaRPr lang="fa-IR" dirty="0">
              <a:solidFill>
                <a:schemeClr val="bg1"/>
              </a:solidFill>
              <a:effectLst>
                <a:reflection blurRad="12700" stA="28000" endPos="45000" dist="1000" dir="5400000" sy="-100000" algn="bl" rotWithShape="0"/>
              </a:effectLst>
            </a:endParaRPr>
          </a:p>
        </p:txBody>
      </p:sp>
      <p:sp>
        <p:nvSpPr>
          <p:cNvPr id="4" name="Rectangle 3"/>
          <p:cNvSpPr/>
          <p:nvPr/>
        </p:nvSpPr>
        <p:spPr>
          <a:xfrm>
            <a:off x="1643042" y="1285860"/>
            <a:ext cx="7215238" cy="5078313"/>
          </a:xfrm>
          <a:prstGeom prst="rect">
            <a:avLst/>
          </a:prstGeom>
        </p:spPr>
        <p:txBody>
          <a:bodyPr wrap="square">
            <a:spAutoFit/>
          </a:bodyPr>
          <a:lstStyle/>
          <a:p>
            <a:pPr algn="just"/>
            <a:r>
              <a:rPr lang="fa-IR" sz="3600" dirty="0" smtClean="0">
                <a:solidFill>
                  <a:srgbClr val="00B050"/>
                </a:solidFill>
                <a:cs typeface="B Nazanin" pitchFamily="2" charset="-78"/>
              </a:rPr>
              <a:t>نظارت(پایش):</a:t>
            </a:r>
          </a:p>
          <a:p>
            <a:pPr algn="just"/>
            <a:r>
              <a:rPr lang="fa-IR" sz="3600" dirty="0" smtClean="0">
                <a:solidFill>
                  <a:srgbClr val="00B050"/>
                </a:solidFill>
                <a:cs typeface="B Nazanin" pitchFamily="2" charset="-78"/>
              </a:rPr>
              <a:t>     به نظر استونر، نظارت عبارت از </a:t>
            </a:r>
            <a:r>
              <a:rPr lang="fa-IR" sz="3600" dirty="0" smtClean="0">
                <a:solidFill>
                  <a:srgbClr val="FF0000"/>
                </a:solidFill>
                <a:cs typeface="B Nazanin" pitchFamily="2" charset="-78"/>
              </a:rPr>
              <a:t>فعالیتی منظم </a:t>
            </a:r>
            <a:r>
              <a:rPr lang="fa-IR" sz="3600" dirty="0" smtClean="0">
                <a:solidFill>
                  <a:srgbClr val="00B050"/>
                </a:solidFill>
                <a:cs typeface="B Nazanin" pitchFamily="2" charset="-78"/>
              </a:rPr>
              <a:t>است که ضمن آن </a:t>
            </a:r>
            <a:r>
              <a:rPr lang="fa-IR" sz="3600" dirty="0" smtClean="0">
                <a:solidFill>
                  <a:srgbClr val="FF0000"/>
                </a:solidFill>
                <a:cs typeface="B Nazanin" pitchFamily="2" charset="-78"/>
              </a:rPr>
              <a:t>نتایج مورد انتظار </a:t>
            </a:r>
            <a:r>
              <a:rPr lang="fa-IR" sz="3600" dirty="0" smtClean="0">
                <a:solidFill>
                  <a:srgbClr val="00B050"/>
                </a:solidFill>
                <a:cs typeface="B Nazanin" pitchFamily="2" charset="-78"/>
              </a:rPr>
              <a:t>در قالب </a:t>
            </a:r>
            <a:r>
              <a:rPr lang="fa-IR" sz="3600" dirty="0" smtClean="0">
                <a:solidFill>
                  <a:srgbClr val="FF0000"/>
                </a:solidFill>
                <a:cs typeface="B Nazanin" pitchFamily="2" charset="-78"/>
              </a:rPr>
              <a:t>استانداردهای</a:t>
            </a:r>
            <a:r>
              <a:rPr lang="fa-IR" sz="3600" dirty="0" smtClean="0">
                <a:solidFill>
                  <a:srgbClr val="00B050"/>
                </a:solidFill>
                <a:cs typeface="B Nazanin" pitchFamily="2" charset="-78"/>
              </a:rPr>
              <a:t> </a:t>
            </a:r>
            <a:r>
              <a:rPr lang="fa-IR" sz="3600" dirty="0" smtClean="0">
                <a:solidFill>
                  <a:srgbClr val="FF0000"/>
                </a:solidFill>
                <a:cs typeface="B Nazanin" pitchFamily="2" charset="-78"/>
              </a:rPr>
              <a:t>انجام</a:t>
            </a:r>
            <a:r>
              <a:rPr lang="fa-IR" sz="3600" dirty="0" smtClean="0">
                <a:solidFill>
                  <a:srgbClr val="00B050"/>
                </a:solidFill>
                <a:cs typeface="B Nazanin" pitchFamily="2" charset="-78"/>
              </a:rPr>
              <a:t> </a:t>
            </a:r>
            <a:r>
              <a:rPr lang="fa-IR" sz="3600" dirty="0" smtClean="0">
                <a:solidFill>
                  <a:srgbClr val="FF0000"/>
                </a:solidFill>
                <a:cs typeface="B Nazanin" pitchFamily="2" charset="-78"/>
              </a:rPr>
              <a:t>عملیات</a:t>
            </a:r>
            <a:r>
              <a:rPr lang="fa-IR" sz="3600" dirty="0" smtClean="0">
                <a:solidFill>
                  <a:srgbClr val="00B050"/>
                </a:solidFill>
                <a:cs typeface="B Nazanin" pitchFamily="2" charset="-78"/>
              </a:rPr>
              <a:t>،</a:t>
            </a:r>
            <a:r>
              <a:rPr lang="fa-IR" sz="3600" dirty="0" smtClean="0">
                <a:solidFill>
                  <a:srgbClr val="FF0000"/>
                </a:solidFill>
                <a:cs typeface="B Nazanin" pitchFamily="2" charset="-78"/>
              </a:rPr>
              <a:t> </a:t>
            </a:r>
            <a:r>
              <a:rPr lang="fa-IR" sz="3600" dirty="0" smtClean="0">
                <a:solidFill>
                  <a:srgbClr val="00B050"/>
                </a:solidFill>
                <a:cs typeface="B Nazanin" pitchFamily="2" charset="-78"/>
              </a:rPr>
              <a:t>معین</a:t>
            </a:r>
            <a:r>
              <a:rPr lang="fa-IR" sz="3600" dirty="0" smtClean="0">
                <a:solidFill>
                  <a:srgbClr val="FF0000"/>
                </a:solidFill>
                <a:cs typeface="B Nazanin" pitchFamily="2" charset="-78"/>
              </a:rPr>
              <a:t> </a:t>
            </a:r>
            <a:r>
              <a:rPr lang="fa-IR" sz="3600" dirty="0" smtClean="0">
                <a:solidFill>
                  <a:srgbClr val="00B050"/>
                </a:solidFill>
                <a:cs typeface="B Nazanin" pitchFamily="2" charset="-78"/>
              </a:rPr>
              <a:t>می‏شود.</a:t>
            </a:r>
          </a:p>
          <a:p>
            <a:pPr algn="just"/>
            <a:r>
              <a:rPr lang="fa-IR" sz="3600" dirty="0" smtClean="0">
                <a:solidFill>
                  <a:srgbClr val="00B050"/>
                </a:solidFill>
                <a:cs typeface="B Nazanin" pitchFamily="2" charset="-78"/>
              </a:rPr>
              <a:t>     از نظر وینر نیز نظارت چیزی جز </a:t>
            </a:r>
            <a:r>
              <a:rPr lang="fa-IR" sz="3600" dirty="0" smtClean="0">
                <a:solidFill>
                  <a:srgbClr val="FF0000"/>
                </a:solidFill>
                <a:cs typeface="B Nazanin" pitchFamily="2" charset="-78"/>
              </a:rPr>
              <a:t>ارسال پیام هایی </a:t>
            </a:r>
            <a:r>
              <a:rPr lang="fa-IR" sz="3600" dirty="0" smtClean="0">
                <a:solidFill>
                  <a:srgbClr val="00B050"/>
                </a:solidFill>
                <a:cs typeface="B Nazanin" pitchFamily="2" charset="-78"/>
              </a:rPr>
              <a:t>که به طور مؤثر </a:t>
            </a:r>
            <a:r>
              <a:rPr lang="fa-IR" sz="3600" dirty="0" smtClean="0">
                <a:solidFill>
                  <a:srgbClr val="FF0000"/>
                </a:solidFill>
                <a:cs typeface="B Nazanin" pitchFamily="2" charset="-78"/>
              </a:rPr>
              <a:t>رفتار گیرنده پیام </a:t>
            </a:r>
            <a:r>
              <a:rPr lang="fa-IR" sz="3600" dirty="0" smtClean="0">
                <a:solidFill>
                  <a:srgbClr val="00B050"/>
                </a:solidFill>
                <a:cs typeface="B Nazanin" pitchFamily="2" charset="-78"/>
              </a:rPr>
              <a:t>را تغییر می‏دهد نیست. به عبارت دیگر </a:t>
            </a:r>
            <a:r>
              <a:rPr lang="fa-IR" sz="3600" dirty="0" smtClean="0">
                <a:solidFill>
                  <a:srgbClr val="FF0000"/>
                </a:solidFill>
                <a:cs typeface="B Nazanin" pitchFamily="2" charset="-78"/>
              </a:rPr>
              <a:t>تلاش منظمی </a:t>
            </a:r>
            <a:r>
              <a:rPr lang="fa-IR" sz="3600" dirty="0" smtClean="0">
                <a:solidFill>
                  <a:srgbClr val="00B050"/>
                </a:solidFill>
                <a:cs typeface="B Nazanin" pitchFamily="2" charset="-78"/>
              </a:rPr>
              <a:t>است </a:t>
            </a:r>
            <a:r>
              <a:rPr lang="fa-IR" sz="3600" dirty="0" smtClean="0">
                <a:solidFill>
                  <a:srgbClr val="FF0000"/>
                </a:solidFill>
                <a:cs typeface="B Nazanin" pitchFamily="2" charset="-78"/>
              </a:rPr>
              <a:t>در جهت نیل به اهداف استاندارد</a:t>
            </a:r>
            <a:r>
              <a:rPr lang="fa-IR" sz="3600" dirty="0" smtClean="0">
                <a:solidFill>
                  <a:srgbClr val="00B050"/>
                </a:solidFill>
                <a:cs typeface="B Nazanin" pitchFamily="2" charset="-78"/>
              </a:rPr>
              <a:t>، </a:t>
            </a:r>
            <a:r>
              <a:rPr lang="fa-IR" sz="3600" dirty="0" smtClean="0">
                <a:solidFill>
                  <a:srgbClr val="FF0000"/>
                </a:solidFill>
                <a:cs typeface="B Nazanin" pitchFamily="2" charset="-78"/>
              </a:rPr>
              <a:t>بازخورد اطلاعات</a:t>
            </a:r>
            <a:r>
              <a:rPr lang="fa-IR" sz="3600" dirty="0" smtClean="0">
                <a:solidFill>
                  <a:srgbClr val="00B050"/>
                </a:solidFill>
                <a:cs typeface="B Nazanin" pitchFamily="2" charset="-78"/>
              </a:rPr>
              <a:t>، </a:t>
            </a:r>
            <a:r>
              <a:rPr lang="fa-IR" sz="3600" dirty="0" smtClean="0">
                <a:solidFill>
                  <a:srgbClr val="FF0000"/>
                </a:solidFill>
                <a:cs typeface="B Nazanin" pitchFamily="2" charset="-78"/>
              </a:rPr>
              <a:t>مقایسه با استانداردهای تعیین شده است</a:t>
            </a:r>
            <a:r>
              <a:rPr lang="fa-IR" sz="3600" dirty="0" smtClean="0">
                <a:solidFill>
                  <a:srgbClr val="00B050"/>
                </a:solidFill>
                <a:cs typeface="B Nazanin" pitchFamily="2" charset="-78"/>
              </a:rPr>
              <a:t>.</a:t>
            </a:r>
            <a:endParaRPr lang="fa-IR" dirty="0">
              <a:solidFill>
                <a:srgbClr val="00B050"/>
              </a:solidFill>
            </a:endParaRPr>
          </a:p>
        </p:txBody>
      </p:sp>
      <p:sp>
        <p:nvSpPr>
          <p:cNvPr id="6" name="Rectangle 5"/>
          <p:cNvSpPr/>
          <p:nvPr/>
        </p:nvSpPr>
        <p:spPr>
          <a:xfrm>
            <a:off x="3786182" y="6572272"/>
            <a:ext cx="5064207" cy="307777"/>
          </a:xfrm>
          <a:prstGeom prst="rect">
            <a:avLst/>
          </a:prstGeom>
        </p:spPr>
        <p:txBody>
          <a:bodyPr wrap="none">
            <a:spAutoFit/>
          </a:bodyPr>
          <a:lstStyle/>
          <a:p>
            <a:r>
              <a:rPr lang="fa-IR" sz="1400" dirty="0" smtClean="0">
                <a:solidFill>
                  <a:schemeClr val="bg1">
                    <a:lumMod val="50000"/>
                  </a:schemeClr>
                </a:solidFill>
              </a:rPr>
              <a:t>نظام نظارت و ارزیابی مؤثر، ویژگی‏ها و الزامات – رضا شفیع زاده – صنایع نیوز </a:t>
            </a:r>
            <a:endParaRPr lang="fa-IR" sz="1400" dirty="0">
              <a:solidFill>
                <a:schemeClr val="bg1">
                  <a:lumMod val="50000"/>
                </a:schemeClr>
              </a:solidFill>
            </a:endParaRPr>
          </a:p>
        </p:txBody>
      </p:sp>
      <p:pic>
        <p:nvPicPr>
          <p:cNvPr id="5" name="Picture 12" descr="2"/>
          <p:cNvPicPr>
            <a:picLocks noChangeAspect="1" noChangeArrowheads="1"/>
          </p:cNvPicPr>
          <p:nvPr/>
        </p:nvPicPr>
        <p:blipFill>
          <a:blip r:embed="rId2">
            <a:clrChange>
              <a:clrFrom>
                <a:srgbClr val="92C41B"/>
              </a:clrFrom>
              <a:clrTo>
                <a:srgbClr val="92C41B">
                  <a:alpha val="0"/>
                </a:srgbClr>
              </a:clrTo>
            </a:clrChange>
          </a:blip>
          <a:srcRect/>
          <a:stretch>
            <a:fillRect/>
          </a:stretch>
        </p:blipFill>
        <p:spPr bwMode="auto">
          <a:xfrm>
            <a:off x="171420" y="2786058"/>
            <a:ext cx="1543060" cy="228601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ircles">
  <a:themeElements>
    <a:clrScheme name="Custom 11">
      <a:dk1>
        <a:sysClr val="windowText" lastClr="000000"/>
      </a:dk1>
      <a:lt1>
        <a:sysClr val="window" lastClr="FFFFFF"/>
      </a:lt1>
      <a:dk2>
        <a:srgbClr val="FFFF99"/>
      </a:dk2>
      <a:lt2>
        <a:srgbClr val="D6ECFF"/>
      </a:lt2>
      <a:accent1>
        <a:srgbClr val="6AB72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irc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rcles 1">
        <a:dk1>
          <a:srgbClr val="005A58"/>
        </a:dk1>
        <a:lt1>
          <a:srgbClr val="FFFFFF"/>
        </a:lt1>
        <a:dk2>
          <a:srgbClr val="008080"/>
        </a:dk2>
        <a:lt2>
          <a:srgbClr val="FFFFCD"/>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2"/>
        </a:folHlink>
      </a:clrScheme>
      <a:clrMap bg1="dk2" tx1="lt1" bg2="dk1" tx2="lt2" accent1="accent1" accent2="accent2" accent3="accent3" accent4="accent4" accent5="accent5" accent6="accent6" hlink="hlink" folHlink="folHlink"/>
    </a:extraClrScheme>
    <a:extraClrScheme>
      <a:clrScheme name="circles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circles 3">
        <a:dk1>
          <a:srgbClr val="000000"/>
        </a:dk1>
        <a:lt1>
          <a:srgbClr val="FFDBA6"/>
        </a:lt1>
        <a:dk2>
          <a:srgbClr val="FFFFFF"/>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circles 4">
        <a:dk1>
          <a:srgbClr val="66CCCC"/>
        </a:dk1>
        <a:lt1>
          <a:srgbClr val="FFFFFF"/>
        </a:lt1>
        <a:dk2>
          <a:srgbClr val="2E6B6B"/>
        </a:dk2>
        <a:lt2>
          <a:srgbClr val="2E6B6B"/>
        </a:lt2>
        <a:accent1>
          <a:srgbClr val="45A3A1"/>
        </a:accent1>
        <a:accent2>
          <a:srgbClr val="9ADEDC"/>
        </a:accent2>
        <a:accent3>
          <a:srgbClr val="ADBABA"/>
        </a:accent3>
        <a:accent4>
          <a:srgbClr val="DADADA"/>
        </a:accent4>
        <a:accent5>
          <a:srgbClr val="B0CECD"/>
        </a:accent5>
        <a:accent6>
          <a:srgbClr val="8BC9C7"/>
        </a:accent6>
        <a:hlink>
          <a:srgbClr val="B3E6E6"/>
        </a:hlink>
        <a:folHlink>
          <a:srgbClr val="33CCCC"/>
        </a:folHlink>
      </a:clrScheme>
      <a:clrMap bg1="dk2" tx1="lt1" bg2="dk1" tx2="lt2" accent1="accent1" accent2="accent2" accent3="accent3" accent4="accent4" accent5="accent5" accent6="accent6" hlink="hlink" folHlink="folHlink"/>
    </a:extraClrScheme>
    <a:extraClrScheme>
      <a:clrScheme name="circles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circles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00062</Template>
  <TotalTime>1365</TotalTime>
  <Words>5208</Words>
  <Application>Microsoft Office PowerPoint</Application>
  <PresentationFormat>On-screen Show (4:3)</PresentationFormat>
  <Paragraphs>821</Paragraphs>
  <Slides>85</Slides>
  <Notes>8</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85</vt:i4>
      </vt:variant>
    </vt:vector>
  </HeadingPairs>
  <TitlesOfParts>
    <vt:vector size="102" baseType="lpstr">
      <vt:lpstr>Ardakanian Mtype Koufi</vt:lpstr>
      <vt:lpstr>Arial</vt:lpstr>
      <vt:lpstr>ASHN</vt:lpstr>
      <vt:lpstr>B Elham</vt:lpstr>
      <vt:lpstr>B Ferdosi</vt:lpstr>
      <vt:lpstr>B Homa</vt:lpstr>
      <vt:lpstr>B Jadid</vt:lpstr>
      <vt:lpstr>B Mehr</vt:lpstr>
      <vt:lpstr>B Mitra</vt:lpstr>
      <vt:lpstr>B Nazanin</vt:lpstr>
      <vt:lpstr>B Titr</vt:lpstr>
      <vt:lpstr>B Yagut</vt:lpstr>
      <vt:lpstr>Calibri</vt:lpstr>
      <vt:lpstr>Times New Roman</vt:lpstr>
      <vt:lpstr>Wingdings</vt:lpstr>
      <vt:lpstr>Yagut</vt:lpstr>
      <vt:lpstr>circles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واژه های مترادف:</vt:lpstr>
      <vt:lpstr>تعریف واژه ها:</vt:lpstr>
      <vt:lpstr>تعریف واژه ها:</vt:lpstr>
      <vt:lpstr>تعریف واژه ها:</vt:lpstr>
      <vt:lpstr>PowerPoint Presentation</vt:lpstr>
      <vt:lpstr>تعریف واژه ها:</vt:lpstr>
      <vt:lpstr>تعریف واژه ها:</vt:lpstr>
      <vt:lpstr>تعریف واژه ها:</vt:lpstr>
      <vt:lpstr>تعریف واژه ها:</vt:lpstr>
      <vt:lpstr>مراحل حصول اشراف راهبردی و مدیریتی:</vt:lpstr>
      <vt:lpstr>اقدامات مورد اجرا در چرخه اشرافیت مدیریتی:</vt:lpstr>
      <vt:lpstr>PowerPoint Presentation</vt:lpstr>
      <vt:lpstr>اهداف چرخه اشراف:</vt:lpstr>
      <vt:lpstr>انواع روش های قابل اجرا در چرخه اشراف:</vt:lpstr>
      <vt:lpstr>فرایند ایجاد اشراف:</vt:lpstr>
      <vt:lpstr>محورها و موضوعات کلی قابل بررسی در چرخه اشراف:</vt:lpstr>
      <vt:lpstr>موضوعات قابل بررسی در محورهای کلی:</vt:lpstr>
      <vt:lpstr>ابزار مورد استفاده در چرخه اشراف:</vt:lpstr>
      <vt:lpstr>الزامات ایجاد اشراف:</vt:lpstr>
      <vt:lpstr>ویژگی ها مجریان چرخ اشراف:</vt:lpstr>
      <vt:lpstr>ویژگی های کلی چرخه اشراف:</vt:lpstr>
      <vt:lpstr>دستاوردهای مورد انتظار در چرخه اشراف:</vt:lpstr>
      <vt:lpstr>مخاطبین و منابع کسب اطلاعات:</vt:lpstr>
      <vt:lpstr>هدف اشراف:</vt:lpstr>
      <vt:lpstr>منظورها:</vt:lpstr>
      <vt:lpstr>دستور کار یا سطح بندی موضوع نظارت ها:</vt:lpstr>
      <vt:lpstr>سطوح سازمانی مورد نظارت:</vt:lpstr>
      <vt:lpstr>همکاران مورد رجوع در رده مورد نظارت:</vt:lpstr>
      <vt:lpstr>اصول و ملاحضات حاکم بر نظارت ها:</vt:lpstr>
      <vt:lpstr>مراحل نظارت:</vt:lpstr>
      <vt:lpstr>منابع مورد استغاده در نظارت ها:</vt:lpstr>
      <vt:lpstr>PowerPoint Presentation</vt:lpstr>
      <vt:lpstr>روش های کنترل پیشرفت راهبردها</vt:lpstr>
      <vt:lpstr>PowerPoint Presentation</vt:lpstr>
      <vt:lpstr>روش ها و منابع تامین ناظر:</vt:lpstr>
      <vt:lpstr>الزامت نظارت بر اجرای راهبردها: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مراتب و مصادیق کنترل: </vt:lpstr>
      <vt:lpstr>فرآیند کنترل:</vt:lpstr>
      <vt:lpstr>PowerPoint Presentation</vt:lpstr>
      <vt:lpstr>نحوه تشخیص متغیرهای کلیدی:</vt:lpstr>
      <vt:lpstr>ویژگی های متغیرهای کلیدی:</vt:lpstr>
      <vt:lpstr>فرآیند نظارت و کنترل:</vt:lpstr>
      <vt:lpstr>فرآیند نظارت و کنترل:</vt:lpstr>
      <vt:lpstr>ویژگی های نظام مدیریت نظارت:</vt:lpstr>
      <vt:lpstr>شاخص های کلی سلامت سازمان:</vt:lpstr>
      <vt:lpstr>شاخص های مدیریت رسی از نگاه حضرت علی (ع):</vt:lpstr>
      <vt:lpstr>نظارت و کنترل در نهج البلاغه:</vt:lpstr>
      <vt:lpstr>معیارهای نظارت از نگاه رهبری:</vt:lpstr>
      <vt:lpstr>اجزاء سیستم کنترل:</vt:lpstr>
      <vt:lpstr>فرآیند برنامه ریزی و کنترل:</vt:lpstr>
      <vt:lpstr>تفاوت بین کنترل مدیریتی و کنترل عملیاتی:</vt:lpstr>
      <vt:lpstr>نمودار سیستم های کنترل مدیریتی:</vt:lpstr>
      <vt:lpstr>انواع کنترل:</vt:lpstr>
      <vt:lpstr>نکات مهم در تعیین متغیرهای کلیدی:</vt:lpstr>
      <vt:lpstr>خصوصیات متغیرهای کلیدی:</vt:lpstr>
      <vt:lpstr>نمونه برخی متغیرهای کلیدی:</vt:lpstr>
      <vt:lpstr>نمونه برخی متغیرهای کلیدی:</vt:lpstr>
      <vt:lpstr>نمونه برخی متغیرهای کلیدی:</vt:lpstr>
      <vt:lpstr>نمونه برخی متغیرهای کلیدی:</vt:lpstr>
      <vt:lpstr>تعریف کنترل</vt:lpstr>
      <vt:lpstr>سطوح کنترل:</vt:lpstr>
      <vt:lpstr>سطوح کنترل:</vt:lpstr>
      <vt:lpstr>سطوح کنترل:</vt:lpstr>
      <vt:lpstr>معیارهای مدیریت رسی:</vt:lpstr>
      <vt:lpstr>سوالات مطرح در مدیریت رسی:</vt:lpstr>
      <vt:lpstr>موانع و مشکلات نظارتی:</vt:lpstr>
      <vt:lpstr>محدودیت های نظارتی:</vt:lpstr>
      <vt:lpstr>PowerPoint Presentation</vt:lpstr>
      <vt:lpstr>وظايف کمیته پشتیبانی:</vt:lpstr>
      <vt:lpstr>PowerPoint Presentation</vt:lpstr>
    </vt:vector>
  </TitlesOfParts>
  <Company>ghorb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dc:creator>
  <cp:lastModifiedBy>rahtooshe</cp:lastModifiedBy>
  <cp:revision>210</cp:revision>
  <dcterms:created xsi:type="dcterms:W3CDTF">2010-08-09T09:52:56Z</dcterms:created>
  <dcterms:modified xsi:type="dcterms:W3CDTF">2016-04-12T13:30:28Z</dcterms:modified>
</cp:coreProperties>
</file>