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2" r:id="rId1"/>
  </p:sldMasterIdLst>
  <p:sldIdLst>
    <p:sldId id="325" r:id="rId2"/>
    <p:sldId id="333" r:id="rId3"/>
    <p:sldId id="332" r:id="rId4"/>
    <p:sldId id="331" r:id="rId5"/>
    <p:sldId id="300" r:id="rId6"/>
    <p:sldId id="327" r:id="rId7"/>
    <p:sldId id="267" r:id="rId8"/>
    <p:sldId id="268" r:id="rId9"/>
    <p:sldId id="269" r:id="rId10"/>
    <p:sldId id="301" r:id="rId11"/>
    <p:sldId id="271" r:id="rId12"/>
    <p:sldId id="272" r:id="rId13"/>
    <p:sldId id="270" r:id="rId14"/>
    <p:sldId id="273" r:id="rId15"/>
    <p:sldId id="277" r:id="rId16"/>
    <p:sldId id="278" r:id="rId17"/>
    <p:sldId id="279" r:id="rId18"/>
    <p:sldId id="280" r:id="rId19"/>
    <p:sldId id="281" r:id="rId20"/>
    <p:sldId id="311" r:id="rId21"/>
    <p:sldId id="313" r:id="rId22"/>
    <p:sldId id="310" r:id="rId23"/>
    <p:sldId id="328" r:id="rId24"/>
    <p:sldId id="305" r:id="rId25"/>
    <p:sldId id="330" r:id="rId26"/>
    <p:sldId id="307" r:id="rId27"/>
    <p:sldId id="304" r:id="rId28"/>
    <p:sldId id="312" r:id="rId29"/>
    <p:sldId id="314" r:id="rId30"/>
    <p:sldId id="315" r:id="rId31"/>
    <p:sldId id="316" r:id="rId32"/>
    <p:sldId id="317" r:id="rId33"/>
    <p:sldId id="318" r:id="rId34"/>
    <p:sldId id="319" r:id="rId35"/>
    <p:sldId id="320" r:id="rId36"/>
    <p:sldId id="321" r:id="rId37"/>
    <p:sldId id="323" r:id="rId38"/>
    <p:sldId id="322" r:id="rId39"/>
    <p:sldId id="324" r:id="rId40"/>
    <p:sldId id="303" r:id="rId4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195" autoAdjust="0"/>
    <p:restoredTop sz="94660"/>
  </p:normalViewPr>
  <p:slideViewPr>
    <p:cSldViewPr>
      <p:cViewPr varScale="1">
        <p:scale>
          <a:sx n="75" d="100"/>
          <a:sy n="75" d="100"/>
        </p:scale>
        <p:origin x="120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ChangeArrowheads="1"/>
          </p:cNvSpPr>
          <p:nvPr/>
        </p:nvSpPr>
        <p:spPr bwMode="auto">
          <a:xfrm>
            <a:off x="0" y="0"/>
            <a:ext cx="9144000" cy="3662363"/>
          </a:xfrm>
          <a:prstGeom prst="rect">
            <a:avLst/>
          </a:prstGeom>
          <a:solidFill>
            <a:schemeClr val="accent1"/>
          </a:solidFill>
          <a:ln w="9525">
            <a:noFill/>
            <a:miter lim="800000"/>
            <a:headEnd/>
            <a:tailEnd/>
          </a:ln>
          <a:effectLst/>
        </p:spPr>
        <p:txBody>
          <a:bodyPr wrap="none" anchor="ctr"/>
          <a:lstStyle/>
          <a:p>
            <a:endParaRPr lang="fa-IR"/>
          </a:p>
        </p:txBody>
      </p:sp>
      <p:sp>
        <p:nvSpPr>
          <p:cNvPr id="4100" name="Rectangle 4"/>
          <p:cNvSpPr>
            <a:spLocks noChangeArrowheads="1"/>
          </p:cNvSpPr>
          <p:nvPr/>
        </p:nvSpPr>
        <p:spPr bwMode="auto">
          <a:xfrm>
            <a:off x="0" y="6605588"/>
            <a:ext cx="9139238" cy="277812"/>
          </a:xfrm>
          <a:prstGeom prst="rect">
            <a:avLst/>
          </a:prstGeom>
          <a:solidFill>
            <a:schemeClr val="bg2"/>
          </a:solidFill>
          <a:ln w="9525">
            <a:noFill/>
            <a:miter lim="800000"/>
            <a:headEnd/>
            <a:tailEnd/>
          </a:ln>
          <a:effectLst/>
        </p:spPr>
        <p:txBody>
          <a:bodyPr wrap="none" anchor="ctr"/>
          <a:lstStyle/>
          <a:p>
            <a:endParaRPr lang="fa-IR"/>
          </a:p>
        </p:txBody>
      </p:sp>
      <p:sp>
        <p:nvSpPr>
          <p:cNvPr id="4101" name="Rectangle 5"/>
          <p:cNvSpPr>
            <a:spLocks noChangeArrowheads="1"/>
          </p:cNvSpPr>
          <p:nvPr/>
        </p:nvSpPr>
        <p:spPr bwMode="auto">
          <a:xfrm>
            <a:off x="0" y="3617913"/>
            <a:ext cx="9147175" cy="215900"/>
          </a:xfrm>
          <a:prstGeom prst="rect">
            <a:avLst/>
          </a:prstGeom>
          <a:solidFill>
            <a:schemeClr val="bg2"/>
          </a:solidFill>
          <a:ln w="9525">
            <a:noFill/>
            <a:miter lim="800000"/>
            <a:headEnd/>
            <a:tailEnd/>
          </a:ln>
          <a:effectLst/>
        </p:spPr>
        <p:txBody>
          <a:bodyPr wrap="none" anchor="ctr"/>
          <a:lstStyle/>
          <a:p>
            <a:endParaRPr lang="fa-IR"/>
          </a:p>
        </p:txBody>
      </p:sp>
      <p:sp>
        <p:nvSpPr>
          <p:cNvPr id="4102" name="Rectangle 6"/>
          <p:cNvSpPr>
            <a:spLocks noGrp="1" noChangeArrowheads="1"/>
          </p:cNvSpPr>
          <p:nvPr>
            <p:ph type="ctrTitle"/>
          </p:nvPr>
        </p:nvSpPr>
        <p:spPr>
          <a:xfrm>
            <a:off x="468313" y="1773238"/>
            <a:ext cx="7989887" cy="1655762"/>
          </a:xfrm>
        </p:spPr>
        <p:txBody>
          <a:bodyPr/>
          <a:lstStyle>
            <a:lvl1pPr>
              <a:defRPr/>
            </a:lvl1pPr>
          </a:lstStyle>
          <a:p>
            <a:r>
              <a:rPr lang="en-US" smtClean="0"/>
              <a:t>Click to edit Master title style</a:t>
            </a:r>
            <a:endParaRPr lang="en-US"/>
          </a:p>
        </p:txBody>
      </p:sp>
      <p:sp>
        <p:nvSpPr>
          <p:cNvPr id="4103" name="Rectangle 7"/>
          <p:cNvSpPr>
            <a:spLocks noGrp="1" noChangeArrowheads="1"/>
          </p:cNvSpPr>
          <p:nvPr>
            <p:ph type="subTitle" idx="1"/>
          </p:nvPr>
        </p:nvSpPr>
        <p:spPr>
          <a:xfrm>
            <a:off x="468313" y="3886200"/>
            <a:ext cx="7304087" cy="1752600"/>
          </a:xfrm>
        </p:spPr>
        <p:txBody>
          <a:bodyPr/>
          <a:lstStyle>
            <a:lvl1pPr marL="0" indent="0">
              <a:buFontTx/>
              <a:buNone/>
              <a:defRPr/>
            </a:lvl1pPr>
          </a:lstStyle>
          <a:p>
            <a:r>
              <a:rPr lang="en-US" smtClean="0"/>
              <a:t>Click to edit Master subtitle style</a:t>
            </a:r>
            <a:endParaRPr lang="en-US"/>
          </a:p>
        </p:txBody>
      </p:sp>
      <p:sp>
        <p:nvSpPr>
          <p:cNvPr id="4107" name="Rectangle 11"/>
          <p:cNvSpPr>
            <a:spLocks noGrp="1" noChangeArrowheads="1"/>
          </p:cNvSpPr>
          <p:nvPr>
            <p:ph type="dt" sz="half" idx="2"/>
          </p:nvPr>
        </p:nvSpPr>
        <p:spPr>
          <a:xfrm>
            <a:off x="457200" y="6605588"/>
            <a:ext cx="2133600" cy="279400"/>
          </a:xfrm>
        </p:spPr>
        <p:txBody>
          <a:bodyPr/>
          <a:lstStyle>
            <a:lvl1pPr>
              <a:defRPr/>
            </a:lvl1pPr>
          </a:lstStyle>
          <a:p>
            <a:fld id="{DA82A912-8D9C-4E76-943B-151F0C05EEA6}" type="datetimeFigureOut">
              <a:rPr lang="fa-IR" smtClean="0"/>
              <a:pPr/>
              <a:t>05/07/1437</a:t>
            </a:fld>
            <a:endParaRPr lang="fa-IR"/>
          </a:p>
        </p:txBody>
      </p:sp>
      <p:sp>
        <p:nvSpPr>
          <p:cNvPr id="4108" name="Rectangle 12"/>
          <p:cNvSpPr>
            <a:spLocks noGrp="1" noChangeArrowheads="1"/>
          </p:cNvSpPr>
          <p:nvPr>
            <p:ph type="ftr" sz="quarter" idx="3"/>
          </p:nvPr>
        </p:nvSpPr>
        <p:spPr>
          <a:xfrm>
            <a:off x="3124200" y="6605588"/>
            <a:ext cx="2895600" cy="279400"/>
          </a:xfrm>
        </p:spPr>
        <p:txBody>
          <a:bodyPr/>
          <a:lstStyle>
            <a:lvl1pPr>
              <a:defRPr/>
            </a:lvl1pPr>
          </a:lstStyle>
          <a:p>
            <a:endParaRPr lang="fa-IR"/>
          </a:p>
        </p:txBody>
      </p:sp>
      <p:sp>
        <p:nvSpPr>
          <p:cNvPr id="4109" name="Rectangle 13"/>
          <p:cNvSpPr>
            <a:spLocks noGrp="1" noChangeArrowheads="1"/>
          </p:cNvSpPr>
          <p:nvPr>
            <p:ph type="sldNum" sz="quarter" idx="4"/>
          </p:nvPr>
        </p:nvSpPr>
        <p:spPr>
          <a:xfrm>
            <a:off x="6553200" y="6605588"/>
            <a:ext cx="2133600" cy="279400"/>
          </a:xfrm>
        </p:spPr>
        <p:txBody>
          <a:bodyPr/>
          <a:lstStyle>
            <a:lvl1pPr>
              <a:defRPr/>
            </a:lvl1pPr>
          </a:lstStyle>
          <a:p>
            <a:fld id="{CFDFCB82-9696-41E9-887B-B13C9574C287}" type="slidenum">
              <a:rPr lang="en-US" smtClean="0"/>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DA82A912-8D9C-4E76-943B-151F0C05EEA6}" type="datetimeFigureOut">
              <a:rPr lang="fa-IR" smtClean="0"/>
              <a:pPr/>
              <a:t>05/07/1437</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BB08EFC5-C9FE-4D0D-B3AE-4BEA3F51C8E7}"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DA82A912-8D9C-4E76-943B-151F0C05EEA6}" type="datetimeFigureOut">
              <a:rPr lang="fa-IR" smtClean="0"/>
              <a:pPr/>
              <a:t>05/07/1437</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A588B397-0CC3-4F33-870E-8B3B64EF8B80}" type="slidenum">
              <a:rPr lang="en-US" smtClean="0"/>
              <a:pPr/>
              <a:t>‹#›</a:t>
            </a:fld>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457200" y="1484313"/>
            <a:ext cx="8291513" cy="4608512"/>
          </a:xfrm>
        </p:spPr>
        <p:txBody>
          <a:bodyPr/>
          <a:lstStyle/>
          <a:p>
            <a:r>
              <a:rPr lang="en-US" smtClean="0"/>
              <a:t>Click icon to add table</a:t>
            </a:r>
            <a:endParaRPr lang="fa-IR"/>
          </a:p>
        </p:txBody>
      </p:sp>
      <p:sp>
        <p:nvSpPr>
          <p:cNvPr id="4" name="Date Placeholder 3"/>
          <p:cNvSpPr>
            <a:spLocks noGrp="1"/>
          </p:cNvSpPr>
          <p:nvPr>
            <p:ph type="dt" sz="half" idx="10"/>
          </p:nvPr>
        </p:nvSpPr>
        <p:spPr>
          <a:xfrm>
            <a:off x="457200" y="6308725"/>
            <a:ext cx="2133600" cy="279400"/>
          </a:xfrm>
        </p:spPr>
        <p:txBody>
          <a:bodyPr/>
          <a:lstStyle>
            <a:lvl1pPr>
              <a:defRPr/>
            </a:lvl1pPr>
          </a:lstStyle>
          <a:p>
            <a:fld id="{DA82A912-8D9C-4E76-943B-151F0C05EEA6}" type="datetimeFigureOut">
              <a:rPr lang="fa-IR" smtClean="0"/>
              <a:pPr/>
              <a:t>05/07/1437</a:t>
            </a:fld>
            <a:endParaRPr lang="fa-IR"/>
          </a:p>
        </p:txBody>
      </p:sp>
      <p:sp>
        <p:nvSpPr>
          <p:cNvPr id="5" name="Footer Placeholder 4"/>
          <p:cNvSpPr>
            <a:spLocks noGrp="1"/>
          </p:cNvSpPr>
          <p:nvPr>
            <p:ph type="ftr" sz="quarter" idx="11"/>
          </p:nvPr>
        </p:nvSpPr>
        <p:spPr>
          <a:xfrm>
            <a:off x="3124200" y="6308725"/>
            <a:ext cx="2895600" cy="279400"/>
          </a:xfrm>
        </p:spPr>
        <p:txBody>
          <a:bodyPr/>
          <a:lstStyle>
            <a:lvl1pPr>
              <a:defRPr/>
            </a:lvl1pPr>
          </a:lstStyle>
          <a:p>
            <a:endParaRPr lang="fa-IR"/>
          </a:p>
        </p:txBody>
      </p:sp>
      <p:sp>
        <p:nvSpPr>
          <p:cNvPr id="6" name="Slide Number Placeholder 5"/>
          <p:cNvSpPr>
            <a:spLocks noGrp="1"/>
          </p:cNvSpPr>
          <p:nvPr>
            <p:ph type="sldNum" sz="quarter" idx="12"/>
          </p:nvPr>
        </p:nvSpPr>
        <p:spPr>
          <a:xfrm>
            <a:off x="6553200" y="6308725"/>
            <a:ext cx="2133600" cy="279400"/>
          </a:xfrm>
        </p:spPr>
        <p:txBody>
          <a:bodyPr/>
          <a:lstStyle>
            <a:lvl1pPr>
              <a:defRPr/>
            </a:lvl1pPr>
          </a:lstStyle>
          <a:p>
            <a:fld id="{51C61340-C5C8-4787-8D27-3F59927EBEFF}" type="slidenum">
              <a:rPr lang="en-US" smtClean="0"/>
              <a:pPr/>
              <a:t>‹#›</a:t>
            </a:fld>
            <a:endParaRPr 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fa-IR"/>
          </a:p>
        </p:txBody>
      </p:sp>
      <p:sp>
        <p:nvSpPr>
          <p:cNvPr id="3" name="Chart Placeholder 2"/>
          <p:cNvSpPr>
            <a:spLocks noGrp="1"/>
          </p:cNvSpPr>
          <p:nvPr>
            <p:ph type="chart" idx="1"/>
          </p:nvPr>
        </p:nvSpPr>
        <p:spPr>
          <a:xfrm>
            <a:off x="457200" y="1484313"/>
            <a:ext cx="8291513" cy="4608512"/>
          </a:xfrm>
        </p:spPr>
        <p:txBody>
          <a:bodyPr/>
          <a:lstStyle/>
          <a:p>
            <a:r>
              <a:rPr lang="en-US" smtClean="0"/>
              <a:t>Click icon to add chart</a:t>
            </a:r>
            <a:endParaRPr lang="fa-IR"/>
          </a:p>
        </p:txBody>
      </p:sp>
      <p:sp>
        <p:nvSpPr>
          <p:cNvPr id="4" name="Date Placeholder 3"/>
          <p:cNvSpPr>
            <a:spLocks noGrp="1"/>
          </p:cNvSpPr>
          <p:nvPr>
            <p:ph type="dt" sz="half" idx="10"/>
          </p:nvPr>
        </p:nvSpPr>
        <p:spPr>
          <a:xfrm>
            <a:off x="457200" y="6308725"/>
            <a:ext cx="2133600" cy="279400"/>
          </a:xfrm>
        </p:spPr>
        <p:txBody>
          <a:bodyPr/>
          <a:lstStyle>
            <a:lvl1pPr>
              <a:defRPr/>
            </a:lvl1pPr>
          </a:lstStyle>
          <a:p>
            <a:fld id="{DA82A912-8D9C-4E76-943B-151F0C05EEA6}" type="datetimeFigureOut">
              <a:rPr lang="fa-IR" smtClean="0"/>
              <a:pPr/>
              <a:t>05/07/1437</a:t>
            </a:fld>
            <a:endParaRPr lang="fa-IR"/>
          </a:p>
        </p:txBody>
      </p:sp>
      <p:sp>
        <p:nvSpPr>
          <p:cNvPr id="5" name="Footer Placeholder 4"/>
          <p:cNvSpPr>
            <a:spLocks noGrp="1"/>
          </p:cNvSpPr>
          <p:nvPr>
            <p:ph type="ftr" sz="quarter" idx="11"/>
          </p:nvPr>
        </p:nvSpPr>
        <p:spPr>
          <a:xfrm>
            <a:off x="3124200" y="6308725"/>
            <a:ext cx="2895600" cy="279400"/>
          </a:xfrm>
        </p:spPr>
        <p:txBody>
          <a:bodyPr/>
          <a:lstStyle>
            <a:lvl1pPr>
              <a:defRPr/>
            </a:lvl1pPr>
          </a:lstStyle>
          <a:p>
            <a:endParaRPr lang="fa-IR"/>
          </a:p>
        </p:txBody>
      </p:sp>
      <p:sp>
        <p:nvSpPr>
          <p:cNvPr id="6" name="Slide Number Placeholder 5"/>
          <p:cNvSpPr>
            <a:spLocks noGrp="1"/>
          </p:cNvSpPr>
          <p:nvPr>
            <p:ph type="sldNum" sz="quarter" idx="12"/>
          </p:nvPr>
        </p:nvSpPr>
        <p:spPr>
          <a:xfrm>
            <a:off x="6553200" y="6308725"/>
            <a:ext cx="2133600" cy="279400"/>
          </a:xfrm>
        </p:spPr>
        <p:txBody>
          <a:bodyPr/>
          <a:lstStyle>
            <a:lvl1pPr>
              <a:defRPr/>
            </a:lvl1pPr>
          </a:lstStyle>
          <a:p>
            <a:fld id="{20FDCB4B-0EEE-4570-B29F-0B927F452B2D}" type="slidenum">
              <a:rPr lang="en-US" smtClean="0"/>
              <a:pPr/>
              <a:t>‹#›</a:t>
            </a:fld>
            <a:endParaRPr lang="en-US"/>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a:xfrm>
            <a:off x="457200" y="6308725"/>
            <a:ext cx="2133600" cy="279400"/>
          </a:xfrm>
        </p:spPr>
        <p:txBody>
          <a:bodyPr/>
          <a:lstStyle>
            <a:lvl1pPr>
              <a:defRPr/>
            </a:lvl1pPr>
          </a:lstStyle>
          <a:p>
            <a:fld id="{DA82A912-8D9C-4E76-943B-151F0C05EEA6}" type="datetimeFigureOut">
              <a:rPr lang="fa-IR" smtClean="0"/>
              <a:pPr/>
              <a:t>05/07/1437</a:t>
            </a:fld>
            <a:endParaRPr lang="fa-IR"/>
          </a:p>
        </p:txBody>
      </p:sp>
      <p:sp>
        <p:nvSpPr>
          <p:cNvPr id="6" name="Footer Placeholder 5"/>
          <p:cNvSpPr>
            <a:spLocks noGrp="1"/>
          </p:cNvSpPr>
          <p:nvPr>
            <p:ph type="ftr" sz="quarter" idx="11"/>
          </p:nvPr>
        </p:nvSpPr>
        <p:spPr>
          <a:xfrm>
            <a:off x="3124200" y="6308725"/>
            <a:ext cx="2895600" cy="279400"/>
          </a:xfrm>
        </p:spPr>
        <p:txBody>
          <a:bodyPr/>
          <a:lstStyle>
            <a:lvl1pPr>
              <a:defRPr/>
            </a:lvl1pPr>
          </a:lstStyle>
          <a:p>
            <a:endParaRPr lang="fa-IR"/>
          </a:p>
        </p:txBody>
      </p:sp>
      <p:sp>
        <p:nvSpPr>
          <p:cNvPr id="7" name="Slide Number Placeholder 6"/>
          <p:cNvSpPr>
            <a:spLocks noGrp="1"/>
          </p:cNvSpPr>
          <p:nvPr>
            <p:ph type="sldNum" sz="quarter" idx="12"/>
          </p:nvPr>
        </p:nvSpPr>
        <p:spPr>
          <a:xfrm>
            <a:off x="6553200" y="6308725"/>
            <a:ext cx="2133600" cy="279400"/>
          </a:xfrm>
        </p:spPr>
        <p:txBody>
          <a:bodyPr/>
          <a:lstStyle>
            <a:lvl1pPr>
              <a:defRPr/>
            </a:lvl1pPr>
          </a:lstStyle>
          <a:p>
            <a:fld id="{5C77A10B-65C1-44C3-BEC4-BD6424267C43}"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fld id="{DA82A912-8D9C-4E76-943B-151F0C05EEA6}" type="datetimeFigureOut">
              <a:rPr lang="fa-IR" smtClean="0"/>
              <a:pPr/>
              <a:t>05/07/1437</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0906F5BB-2755-45C3-AA37-429BA2893D59}"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A82A912-8D9C-4E76-943B-151F0C05EEA6}" type="datetimeFigureOut">
              <a:rPr lang="fa-IR" smtClean="0"/>
              <a:pPr/>
              <a:t>05/07/1437</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684B3F93-15F1-4FEE-A30D-3276E6B12B3D}" type="slidenum">
              <a:rPr lang="en-US" smtClean="0"/>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484313"/>
            <a:ext cx="4068763"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78363" y="1484313"/>
            <a:ext cx="407035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fld id="{DA82A912-8D9C-4E76-943B-151F0C05EEA6}" type="datetimeFigureOut">
              <a:rPr lang="fa-IR" smtClean="0"/>
              <a:pPr/>
              <a:t>05/07/1437</a:t>
            </a:fld>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5136C1DB-A63C-438C-980E-828DE818CA69}"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fld id="{DA82A912-8D9C-4E76-943B-151F0C05EEA6}" type="datetimeFigureOut">
              <a:rPr lang="fa-IR" smtClean="0"/>
              <a:pPr/>
              <a:t>05/07/1437</a:t>
            </a:fld>
            <a:endParaRPr lang="fa-IR"/>
          </a:p>
        </p:txBody>
      </p:sp>
      <p:sp>
        <p:nvSpPr>
          <p:cNvPr id="8" name="Footer Placeholder 7"/>
          <p:cNvSpPr>
            <a:spLocks noGrp="1"/>
          </p:cNvSpPr>
          <p:nvPr>
            <p:ph type="ftr" sz="quarter" idx="11"/>
          </p:nvPr>
        </p:nvSpPr>
        <p:spPr/>
        <p:txBody>
          <a:bodyPr/>
          <a:lstStyle>
            <a:lvl1pPr>
              <a:defRPr/>
            </a:lvl1pPr>
          </a:lstStyle>
          <a:p>
            <a:endParaRPr lang="fa-IR"/>
          </a:p>
        </p:txBody>
      </p:sp>
      <p:sp>
        <p:nvSpPr>
          <p:cNvPr id="9" name="Slide Number Placeholder 8"/>
          <p:cNvSpPr>
            <a:spLocks noGrp="1"/>
          </p:cNvSpPr>
          <p:nvPr>
            <p:ph type="sldNum" sz="quarter" idx="12"/>
          </p:nvPr>
        </p:nvSpPr>
        <p:spPr/>
        <p:txBody>
          <a:bodyPr/>
          <a:lstStyle>
            <a:lvl1pPr>
              <a:defRPr/>
            </a:lvl1pPr>
          </a:lstStyle>
          <a:p>
            <a:fld id="{742A7444-269A-47D8-9ACB-CB3C62637CC6}"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fld id="{DA82A912-8D9C-4E76-943B-151F0C05EEA6}" type="datetimeFigureOut">
              <a:rPr lang="fa-IR" smtClean="0"/>
              <a:pPr/>
              <a:t>05/07/1437</a:t>
            </a:fld>
            <a:endParaRPr lang="fa-IR"/>
          </a:p>
        </p:txBody>
      </p:sp>
      <p:sp>
        <p:nvSpPr>
          <p:cNvPr id="4" name="Footer Placeholder 3"/>
          <p:cNvSpPr>
            <a:spLocks noGrp="1"/>
          </p:cNvSpPr>
          <p:nvPr>
            <p:ph type="ftr" sz="quarter" idx="11"/>
          </p:nvPr>
        </p:nvSpPr>
        <p:spPr/>
        <p:txBody>
          <a:bodyPr/>
          <a:lstStyle>
            <a:lvl1pPr>
              <a:defRPr/>
            </a:lvl1pPr>
          </a:lstStyle>
          <a:p>
            <a:endParaRPr lang="fa-IR"/>
          </a:p>
        </p:txBody>
      </p:sp>
      <p:sp>
        <p:nvSpPr>
          <p:cNvPr id="5" name="Slide Number Placeholder 4"/>
          <p:cNvSpPr>
            <a:spLocks noGrp="1"/>
          </p:cNvSpPr>
          <p:nvPr>
            <p:ph type="sldNum" sz="quarter" idx="12"/>
          </p:nvPr>
        </p:nvSpPr>
        <p:spPr/>
        <p:txBody>
          <a:bodyPr/>
          <a:lstStyle>
            <a:lvl1pPr>
              <a:defRPr/>
            </a:lvl1pPr>
          </a:lstStyle>
          <a:p>
            <a:fld id="{92EDC948-476C-41DF-8BDD-3C996DB61211}"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A82A912-8D9C-4E76-943B-151F0C05EEA6}" type="datetimeFigureOut">
              <a:rPr lang="fa-IR" smtClean="0"/>
              <a:pPr/>
              <a:t>05/07/1437</a:t>
            </a:fld>
            <a:endParaRPr lang="fa-IR"/>
          </a:p>
        </p:txBody>
      </p:sp>
      <p:sp>
        <p:nvSpPr>
          <p:cNvPr id="3" name="Footer Placeholder 2"/>
          <p:cNvSpPr>
            <a:spLocks noGrp="1"/>
          </p:cNvSpPr>
          <p:nvPr>
            <p:ph type="ftr" sz="quarter" idx="11"/>
          </p:nvPr>
        </p:nvSpPr>
        <p:spPr/>
        <p:txBody>
          <a:bodyPr/>
          <a:lstStyle>
            <a:lvl1pPr>
              <a:defRPr/>
            </a:lvl1pPr>
          </a:lstStyle>
          <a:p>
            <a:endParaRPr lang="fa-IR"/>
          </a:p>
        </p:txBody>
      </p:sp>
      <p:sp>
        <p:nvSpPr>
          <p:cNvPr id="4" name="Slide Number Placeholder 3"/>
          <p:cNvSpPr>
            <a:spLocks noGrp="1"/>
          </p:cNvSpPr>
          <p:nvPr>
            <p:ph type="sldNum" sz="quarter" idx="12"/>
          </p:nvPr>
        </p:nvSpPr>
        <p:spPr/>
        <p:txBody>
          <a:bodyPr/>
          <a:lstStyle>
            <a:lvl1pPr>
              <a:defRPr/>
            </a:lvl1pPr>
          </a:lstStyle>
          <a:p>
            <a:fld id="{8CFC7024-C281-47CF-BAFD-91B2E61A671D}"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A82A912-8D9C-4E76-943B-151F0C05EEA6}" type="datetimeFigureOut">
              <a:rPr lang="fa-IR" smtClean="0"/>
              <a:pPr/>
              <a:t>05/07/1437</a:t>
            </a:fld>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039F386F-8FFB-4B29-904D-CF1859E61683}"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A82A912-8D9C-4E76-943B-151F0C05EEA6}" type="datetimeFigureOut">
              <a:rPr lang="fa-IR" smtClean="0"/>
              <a:pPr/>
              <a:t>05/07/1437</a:t>
            </a:fld>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E69004CF-6C7E-40AB-9C61-2B51FD8EC4A2}" type="slidenum">
              <a:rPr lang="en-US" smtClean="0"/>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3175" y="0"/>
            <a:ext cx="9144000" cy="1196975"/>
          </a:xfrm>
          <a:prstGeom prst="rect">
            <a:avLst/>
          </a:prstGeom>
          <a:solidFill>
            <a:schemeClr val="accent1"/>
          </a:solidFill>
          <a:ln w="9525">
            <a:noFill/>
            <a:miter lim="800000"/>
            <a:headEnd/>
            <a:tailEnd/>
          </a:ln>
          <a:effectLst/>
        </p:spPr>
        <p:txBody>
          <a:bodyPr wrap="none" anchor="ctr"/>
          <a:lstStyle/>
          <a:p>
            <a:endParaRPr lang="fa-IR"/>
          </a:p>
        </p:txBody>
      </p:sp>
      <p:sp>
        <p:nvSpPr>
          <p:cNvPr id="1033" name="Rectangle 9"/>
          <p:cNvSpPr>
            <a:spLocks noChangeArrowheads="1"/>
          </p:cNvSpPr>
          <p:nvPr/>
        </p:nvSpPr>
        <p:spPr bwMode="auto">
          <a:xfrm>
            <a:off x="0" y="6308725"/>
            <a:ext cx="9139238" cy="277813"/>
          </a:xfrm>
          <a:prstGeom prst="rect">
            <a:avLst/>
          </a:prstGeom>
          <a:solidFill>
            <a:schemeClr val="bg1"/>
          </a:solidFill>
          <a:ln w="9525">
            <a:noFill/>
            <a:miter lim="800000"/>
            <a:headEnd/>
            <a:tailEnd/>
          </a:ln>
          <a:effectLst/>
        </p:spPr>
        <p:txBody>
          <a:bodyPr wrap="none" anchor="ctr"/>
          <a:lstStyle/>
          <a:p>
            <a:endParaRPr lang="fa-IR"/>
          </a:p>
        </p:txBody>
      </p:sp>
      <p:sp>
        <p:nvSpPr>
          <p:cNvPr id="1034" name="Rectangle 10"/>
          <p:cNvSpPr>
            <a:spLocks noChangeArrowheads="1"/>
          </p:cNvSpPr>
          <p:nvPr/>
        </p:nvSpPr>
        <p:spPr bwMode="auto">
          <a:xfrm>
            <a:off x="-3175" y="1089025"/>
            <a:ext cx="9147175" cy="215900"/>
          </a:xfrm>
          <a:prstGeom prst="rect">
            <a:avLst/>
          </a:prstGeom>
          <a:solidFill>
            <a:schemeClr val="bg2"/>
          </a:solidFill>
          <a:ln w="9525">
            <a:noFill/>
            <a:miter lim="800000"/>
            <a:headEnd/>
            <a:tailEnd/>
          </a:ln>
          <a:effectLst/>
        </p:spPr>
        <p:txBody>
          <a:bodyPr wrap="none" anchor="ctr"/>
          <a:lstStyle/>
          <a:p>
            <a:endParaRPr lang="fa-IR"/>
          </a:p>
        </p:txBody>
      </p:sp>
      <p:sp>
        <p:nvSpPr>
          <p:cNvPr id="1026" name="Rectangle 2"/>
          <p:cNvSpPr>
            <a:spLocks noGrp="1" noChangeArrowheads="1"/>
          </p:cNvSpPr>
          <p:nvPr>
            <p:ph type="title"/>
          </p:nvPr>
        </p:nvSpPr>
        <p:spPr bwMode="auto">
          <a:xfrm>
            <a:off x="457200" y="260350"/>
            <a:ext cx="8291513" cy="7207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484313"/>
            <a:ext cx="8291513" cy="4608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308725"/>
            <a:ext cx="2133600"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DA82A912-8D9C-4E76-943B-151F0C05EEA6}" type="datetimeFigureOut">
              <a:rPr lang="fa-IR" smtClean="0"/>
              <a:pPr/>
              <a:t>05/07/1437</a:t>
            </a:fld>
            <a:endParaRPr lang="fa-IR"/>
          </a:p>
        </p:txBody>
      </p:sp>
      <p:sp>
        <p:nvSpPr>
          <p:cNvPr id="1029" name="Rectangle 5"/>
          <p:cNvSpPr>
            <a:spLocks noGrp="1" noChangeArrowheads="1"/>
          </p:cNvSpPr>
          <p:nvPr>
            <p:ph type="ftr" sz="quarter" idx="3"/>
          </p:nvPr>
        </p:nvSpPr>
        <p:spPr bwMode="auto">
          <a:xfrm>
            <a:off x="3124200" y="6308725"/>
            <a:ext cx="2895600"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a-IR"/>
          </a:p>
        </p:txBody>
      </p:sp>
      <p:sp>
        <p:nvSpPr>
          <p:cNvPr id="1030" name="Rectangle 6"/>
          <p:cNvSpPr>
            <a:spLocks noGrp="1" noChangeArrowheads="1"/>
          </p:cNvSpPr>
          <p:nvPr>
            <p:ph type="sldNum" sz="quarter" idx="4"/>
          </p:nvPr>
        </p:nvSpPr>
        <p:spPr bwMode="auto">
          <a:xfrm>
            <a:off x="6553200" y="6308725"/>
            <a:ext cx="2133600"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9A960E7-AC64-4E83-B4C2-1279302B6143}" type="slidenum">
              <a:rPr lang="fa-IR" smtClean="0"/>
              <a:pPr/>
              <a:t>‹#›</a:t>
            </a:fld>
            <a:endParaRPr lang="fa-IR"/>
          </a:p>
        </p:txBody>
      </p:sp>
      <p:sp>
        <p:nvSpPr>
          <p:cNvPr id="1035" name="Rectangle 11"/>
          <p:cNvSpPr>
            <a:spLocks noChangeArrowheads="1"/>
          </p:cNvSpPr>
          <p:nvPr/>
        </p:nvSpPr>
        <p:spPr bwMode="auto">
          <a:xfrm>
            <a:off x="0" y="6605588"/>
            <a:ext cx="9139238" cy="277812"/>
          </a:xfrm>
          <a:prstGeom prst="rect">
            <a:avLst/>
          </a:prstGeom>
          <a:solidFill>
            <a:schemeClr val="bg2"/>
          </a:solidFill>
          <a:ln w="9525">
            <a:noFill/>
            <a:miter lim="800000"/>
            <a:headEnd/>
            <a:tailEnd/>
          </a:ln>
          <a:effectLst/>
        </p:spPr>
        <p:txBody>
          <a:bodyPr wrap="none" anchor="ctr"/>
          <a:lstStyle/>
          <a:p>
            <a:endParaRPr lang="fa-IR"/>
          </a:p>
        </p:txBody>
      </p:sp>
    </p:spTree>
  </p:cSld>
  <p:clrMap bg1="dk2" tx1="lt1" bg2="dk1"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Lst>
  <p:transition>
    <p:wipe dir="r"/>
  </p:transition>
  <p:txStyles>
    <p:titleStyle>
      <a:lvl1pPr algn="l" rtl="1" eaLnBrk="1" fontAlgn="base" hangingPunct="1">
        <a:spcBef>
          <a:spcPct val="0"/>
        </a:spcBef>
        <a:spcAft>
          <a:spcPct val="0"/>
        </a:spcAft>
        <a:defRPr sz="4400">
          <a:solidFill>
            <a:schemeClr val="tx2"/>
          </a:solidFill>
          <a:latin typeface="+mj-lt"/>
          <a:ea typeface="+mj-ea"/>
          <a:cs typeface="+mj-cs"/>
        </a:defRPr>
      </a:lvl1pPr>
      <a:lvl2pPr algn="l" rtl="1" eaLnBrk="1" fontAlgn="base" hangingPunct="1">
        <a:spcBef>
          <a:spcPct val="0"/>
        </a:spcBef>
        <a:spcAft>
          <a:spcPct val="0"/>
        </a:spcAft>
        <a:defRPr sz="4400">
          <a:solidFill>
            <a:schemeClr val="tx2"/>
          </a:solidFill>
          <a:latin typeface="Arial" pitchFamily="34" charset="0"/>
          <a:cs typeface="Arial" pitchFamily="34" charset="0"/>
        </a:defRPr>
      </a:lvl2pPr>
      <a:lvl3pPr algn="l" rtl="1" eaLnBrk="1" fontAlgn="base" hangingPunct="1">
        <a:spcBef>
          <a:spcPct val="0"/>
        </a:spcBef>
        <a:spcAft>
          <a:spcPct val="0"/>
        </a:spcAft>
        <a:defRPr sz="4400">
          <a:solidFill>
            <a:schemeClr val="tx2"/>
          </a:solidFill>
          <a:latin typeface="Arial" pitchFamily="34" charset="0"/>
          <a:cs typeface="Arial" pitchFamily="34" charset="0"/>
        </a:defRPr>
      </a:lvl3pPr>
      <a:lvl4pPr algn="l" rtl="1" eaLnBrk="1" fontAlgn="base" hangingPunct="1">
        <a:spcBef>
          <a:spcPct val="0"/>
        </a:spcBef>
        <a:spcAft>
          <a:spcPct val="0"/>
        </a:spcAft>
        <a:defRPr sz="4400">
          <a:solidFill>
            <a:schemeClr val="tx2"/>
          </a:solidFill>
          <a:latin typeface="Arial" pitchFamily="34" charset="0"/>
          <a:cs typeface="Arial" pitchFamily="34" charset="0"/>
        </a:defRPr>
      </a:lvl4pPr>
      <a:lvl5pPr algn="l" rtl="1" eaLnBrk="1" fontAlgn="base" hangingPunct="1">
        <a:spcBef>
          <a:spcPct val="0"/>
        </a:spcBef>
        <a:spcAft>
          <a:spcPct val="0"/>
        </a:spcAft>
        <a:defRPr sz="4400">
          <a:solidFill>
            <a:schemeClr val="tx2"/>
          </a:solidFill>
          <a:latin typeface="Arial" pitchFamily="34" charset="0"/>
          <a:cs typeface="Arial" pitchFamily="34" charset="0"/>
        </a:defRPr>
      </a:lvl5pPr>
      <a:lvl6pPr marL="457200" algn="l" rtl="1" eaLnBrk="1" fontAlgn="base" hangingPunct="1">
        <a:spcBef>
          <a:spcPct val="0"/>
        </a:spcBef>
        <a:spcAft>
          <a:spcPct val="0"/>
        </a:spcAft>
        <a:defRPr sz="4400">
          <a:solidFill>
            <a:schemeClr val="tx2"/>
          </a:solidFill>
          <a:latin typeface="Arial" pitchFamily="34" charset="0"/>
          <a:cs typeface="Arial" pitchFamily="34" charset="0"/>
        </a:defRPr>
      </a:lvl6pPr>
      <a:lvl7pPr marL="914400" algn="l" rtl="1" eaLnBrk="1" fontAlgn="base" hangingPunct="1">
        <a:spcBef>
          <a:spcPct val="0"/>
        </a:spcBef>
        <a:spcAft>
          <a:spcPct val="0"/>
        </a:spcAft>
        <a:defRPr sz="4400">
          <a:solidFill>
            <a:schemeClr val="tx2"/>
          </a:solidFill>
          <a:latin typeface="Arial" pitchFamily="34" charset="0"/>
          <a:cs typeface="Arial" pitchFamily="34" charset="0"/>
        </a:defRPr>
      </a:lvl7pPr>
      <a:lvl8pPr marL="1371600" algn="l" rtl="1" eaLnBrk="1" fontAlgn="base" hangingPunct="1">
        <a:spcBef>
          <a:spcPct val="0"/>
        </a:spcBef>
        <a:spcAft>
          <a:spcPct val="0"/>
        </a:spcAft>
        <a:defRPr sz="4400">
          <a:solidFill>
            <a:schemeClr val="tx2"/>
          </a:solidFill>
          <a:latin typeface="Arial" pitchFamily="34" charset="0"/>
          <a:cs typeface="Arial" pitchFamily="34" charset="0"/>
        </a:defRPr>
      </a:lvl8pPr>
      <a:lvl9pPr marL="1828800" algn="l" rtl="1" eaLnBrk="1" fontAlgn="base" hangingPunct="1">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cs typeface="+mn-cs"/>
        </a:defRPr>
      </a:lvl2pPr>
      <a:lvl3pPr marL="1143000" indent="-228600" algn="r" rtl="1" eaLnBrk="1" fontAlgn="base" hangingPunct="1">
        <a:spcBef>
          <a:spcPct val="20000"/>
        </a:spcBef>
        <a:spcAft>
          <a:spcPct val="0"/>
        </a:spcAft>
        <a:buChar char="•"/>
        <a:defRPr sz="2400">
          <a:solidFill>
            <a:schemeClr val="tx1"/>
          </a:solidFill>
          <a:latin typeface="+mn-lt"/>
          <a:cs typeface="+mn-cs"/>
        </a:defRPr>
      </a:lvl3pPr>
      <a:lvl4pPr marL="1600200" indent="-228600" algn="r" rtl="1" eaLnBrk="1" fontAlgn="base" hangingPunct="1">
        <a:spcBef>
          <a:spcPct val="20000"/>
        </a:spcBef>
        <a:spcAft>
          <a:spcPct val="0"/>
        </a:spcAft>
        <a:buChar char="–"/>
        <a:defRPr sz="2000">
          <a:solidFill>
            <a:schemeClr val="tx1"/>
          </a:solidFill>
          <a:latin typeface="+mn-lt"/>
          <a:cs typeface="+mn-cs"/>
        </a:defRPr>
      </a:lvl4pPr>
      <a:lvl5pPr marL="2057400" indent="-228600" algn="r" rtl="1" eaLnBrk="1" fontAlgn="base" hangingPunct="1">
        <a:spcBef>
          <a:spcPct val="20000"/>
        </a:spcBef>
        <a:spcAft>
          <a:spcPct val="0"/>
        </a:spcAft>
        <a:buChar char="»"/>
        <a:defRPr sz="2000">
          <a:solidFill>
            <a:schemeClr val="tx1"/>
          </a:solidFill>
          <a:latin typeface="+mn-lt"/>
          <a:cs typeface="+mn-cs"/>
        </a:defRPr>
      </a:lvl5pPr>
      <a:lvl6pPr marL="2514600" indent="-228600" algn="r" rtl="1" eaLnBrk="1" fontAlgn="base" hangingPunct="1">
        <a:spcBef>
          <a:spcPct val="20000"/>
        </a:spcBef>
        <a:spcAft>
          <a:spcPct val="0"/>
        </a:spcAft>
        <a:buChar char="»"/>
        <a:defRPr sz="2000">
          <a:solidFill>
            <a:schemeClr val="tx1"/>
          </a:solidFill>
          <a:latin typeface="+mn-lt"/>
          <a:cs typeface="+mn-cs"/>
        </a:defRPr>
      </a:lvl6pPr>
      <a:lvl7pPr marL="2971800" indent="-228600" algn="r" rtl="1" eaLnBrk="1" fontAlgn="base" hangingPunct="1">
        <a:spcBef>
          <a:spcPct val="20000"/>
        </a:spcBef>
        <a:spcAft>
          <a:spcPct val="0"/>
        </a:spcAft>
        <a:buChar char="»"/>
        <a:defRPr sz="2000">
          <a:solidFill>
            <a:schemeClr val="tx1"/>
          </a:solidFill>
          <a:latin typeface="+mn-lt"/>
          <a:cs typeface="+mn-cs"/>
        </a:defRPr>
      </a:lvl7pPr>
      <a:lvl8pPr marL="3429000" indent="-228600" algn="r" rtl="1" eaLnBrk="1" fontAlgn="base" hangingPunct="1">
        <a:spcBef>
          <a:spcPct val="20000"/>
        </a:spcBef>
        <a:spcAft>
          <a:spcPct val="0"/>
        </a:spcAft>
        <a:buChar char="»"/>
        <a:defRPr sz="2000">
          <a:solidFill>
            <a:schemeClr val="tx1"/>
          </a:solidFill>
          <a:latin typeface="+mn-lt"/>
          <a:cs typeface="+mn-cs"/>
        </a:defRPr>
      </a:lvl8pPr>
      <a:lvl9pPr marL="3886200" indent="-228600" algn="r" rtl="1" eaLnBrk="1" fontAlgn="base" hangingPunct="1">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NULL"/><Relationship Id="rId5" Type="http://schemas.openxmlformats.org/officeDocument/2006/relationships/image" Target="../media/image1.emf"/><Relationship Id="rId4" Type="http://schemas.openxmlformats.org/officeDocument/2006/relationships/package" Target="../embeddings/Microsoft_PowerPoint_Slide1.sldx"/></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49070" y="714356"/>
            <a:ext cx="5637744" cy="1000132"/>
          </a:xfrm>
        </p:spPr>
        <p:txBody>
          <a:bodyPr>
            <a:noAutofit/>
          </a:bodyPr>
          <a:lstStyle/>
          <a:p>
            <a:pPr algn="ctr">
              <a:lnSpc>
                <a:spcPct val="150000"/>
              </a:lnSpc>
            </a:pPr>
            <a:r>
              <a:rPr lang="fa-IR" sz="4000" b="1" dirty="0" smtClean="0">
                <a:ln w="900" cmpd="sng">
                  <a:solidFill>
                    <a:schemeClr val="accent1">
                      <a:satMod val="190000"/>
                      <a:alpha val="55000"/>
                    </a:schemeClr>
                  </a:solidFill>
                  <a:prstDash val="solid"/>
                </a:ln>
                <a:solidFill>
                  <a:schemeClr val="bg1"/>
                </a:solidFill>
                <a:effectLst>
                  <a:innerShdw blurRad="101600" dist="76200" dir="5400000">
                    <a:schemeClr val="accent1">
                      <a:satMod val="190000"/>
                      <a:tint val="100000"/>
                      <a:alpha val="74000"/>
                    </a:schemeClr>
                  </a:innerShdw>
                </a:effectLst>
                <a:cs typeface="B Jadid" pitchFamily="2" charset="-78"/>
              </a:rPr>
              <a:t>كارگاه علمي كاربردي</a:t>
            </a:r>
            <a:endParaRPr lang="fa-IR" sz="4000" b="1" dirty="0">
              <a:ln w="900" cmpd="sng">
                <a:solidFill>
                  <a:schemeClr val="accent1">
                    <a:satMod val="190000"/>
                    <a:alpha val="55000"/>
                  </a:schemeClr>
                </a:solidFill>
                <a:prstDash val="solid"/>
              </a:ln>
              <a:solidFill>
                <a:schemeClr val="bg1"/>
              </a:solidFill>
              <a:effectLst>
                <a:innerShdw blurRad="101600" dist="76200" dir="5400000">
                  <a:schemeClr val="accent1">
                    <a:satMod val="190000"/>
                    <a:tint val="100000"/>
                    <a:alpha val="74000"/>
                  </a:schemeClr>
                </a:innerShdw>
              </a:effectLst>
              <a:cs typeface="B Jadid" pitchFamily="2" charset="-78"/>
            </a:endParaRPr>
          </a:p>
        </p:txBody>
      </p:sp>
      <p:sp>
        <p:nvSpPr>
          <p:cNvPr id="4" name="Rectangle 3"/>
          <p:cNvSpPr/>
          <p:nvPr/>
        </p:nvSpPr>
        <p:spPr>
          <a:xfrm>
            <a:off x="683568" y="1955061"/>
            <a:ext cx="7272808" cy="1600438"/>
          </a:xfrm>
          <a:prstGeom prst="rect">
            <a:avLst/>
          </a:prstGeom>
        </p:spPr>
        <p:txBody>
          <a:bodyPr wrap="square">
            <a:spAutoFit/>
          </a:bodyPr>
          <a:lstStyle/>
          <a:p>
            <a:r>
              <a:rPr lang="fa-IR"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41275" dist="12700" dir="12000000" algn="tl" rotWithShape="0">
                    <a:srgbClr val="000000">
                      <a:alpha val="40000"/>
                    </a:srgbClr>
                  </a:outerShdw>
                </a:effectLst>
                <a:cs typeface="B Jadid" pitchFamily="2" charset="-78"/>
              </a:rPr>
              <a:t>بازنگري و طراحی ساختار و </a:t>
            </a:r>
            <a:r>
              <a:rPr lang="fa-IR"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41275" dist="12700" dir="12000000" algn="tl" rotWithShape="0">
                    <a:srgbClr val="000000">
                      <a:alpha val="40000"/>
                    </a:srgbClr>
                  </a:outerShdw>
                </a:effectLst>
                <a:cs typeface="B Jadid" pitchFamily="2" charset="-78"/>
              </a:rPr>
              <a:t>سازمان</a:t>
            </a:r>
          </a:p>
          <a:p>
            <a:endParaRPr lang="fa-IR"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228600">
                  <a:schemeClr val="accent1">
                    <a:satMod val="175000"/>
                    <a:alpha val="40000"/>
                  </a:schemeClr>
                </a:glow>
                <a:outerShdw blurRad="41275" dist="12700" dir="12000000" algn="tl" rotWithShape="0">
                  <a:srgbClr val="000000">
                    <a:alpha val="40000"/>
                  </a:srgbClr>
                </a:outerShdw>
              </a:effectLst>
              <a:cs typeface="B Jadid" pitchFamily="2" charset="-78"/>
            </a:endParaRPr>
          </a:p>
          <a:p>
            <a:pPr algn="ctr"/>
            <a:r>
              <a:rPr lang="fa-IR"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glow rad="228600">
                    <a:schemeClr val="accent1">
                      <a:satMod val="175000"/>
                      <a:alpha val="40000"/>
                    </a:schemeClr>
                  </a:glow>
                  <a:outerShdw blurRad="41275" dist="12700" dir="12000000" algn="tl" rotWithShape="0">
                    <a:srgbClr val="000000">
                      <a:alpha val="40000"/>
                    </a:srgbClr>
                  </a:outerShdw>
                </a:effectLst>
                <a:cs typeface="B Jadid" pitchFamily="2" charset="-78"/>
              </a:rPr>
              <a:t>تابستان 1387</a:t>
            </a:r>
            <a:endParaRPr lang="fa-IR" dirty="0">
              <a:solidFill>
                <a:srgbClr val="FF0000"/>
              </a:solidFill>
              <a:cs typeface="B Jadid" pitchFamily="2" charset="-78"/>
            </a:endParaRPr>
          </a:p>
        </p:txBody>
      </p:sp>
      <p:sp>
        <p:nvSpPr>
          <p:cNvPr id="5" name="Rectangle 4"/>
          <p:cNvSpPr/>
          <p:nvPr/>
        </p:nvSpPr>
        <p:spPr>
          <a:xfrm>
            <a:off x="785786" y="4435626"/>
            <a:ext cx="7429520" cy="1631216"/>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r>
              <a:rPr lang="fa-IR"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63500">
                    <a:schemeClr val="accent4">
                      <a:satMod val="175000"/>
                      <a:alpha val="40000"/>
                    </a:schemeClr>
                  </a:glow>
                </a:effectLst>
                <a:cs typeface="B Homa" pitchFamily="2" charset="-78"/>
              </a:rPr>
              <a:t>موضوع:  روش تدوین ماموریت و وظیفه</a:t>
            </a:r>
          </a:p>
          <a:p>
            <a:endParaRPr lang="fa-IR"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63500">
                  <a:schemeClr val="accent4">
                    <a:satMod val="175000"/>
                    <a:alpha val="40000"/>
                  </a:schemeClr>
                </a:glow>
              </a:effectLst>
              <a:cs typeface="B Homa" pitchFamily="2" charset="-78"/>
            </a:endParaRPr>
          </a:p>
          <a:p>
            <a:pPr algn="ctr"/>
            <a:r>
              <a:rPr lang="fa-IR" sz="2000" b="1" dirty="0" smtClean="0">
                <a:ln w="6600">
                  <a:solidFill>
                    <a:schemeClr val="accent2"/>
                  </a:solidFill>
                  <a:prstDash val="solid"/>
                </a:ln>
                <a:solidFill>
                  <a:srgbClr val="FFFFFF"/>
                </a:solidFill>
                <a:effectLst>
                  <a:outerShdw dist="38100" dir="2700000" algn="tl" rotWithShape="0">
                    <a:schemeClr val="accent2"/>
                  </a:outerShdw>
                </a:effectLst>
                <a:latin typeface="Arial Rounded MT Bold" panose="020F0704030504030204" pitchFamily="34" charset="0"/>
                <a:cs typeface="B Esfehan" panose="00000700000000000000" pitchFamily="2" charset="-78"/>
              </a:rPr>
              <a:t>تهیه کننده: احمدرضا هدایتی –کارشناس ارشد مدیریت</a:t>
            </a:r>
            <a:endParaRPr lang="fa-IR" sz="2000" b="1" dirty="0">
              <a:ln w="6600">
                <a:solidFill>
                  <a:schemeClr val="accent2"/>
                </a:solidFill>
                <a:prstDash val="solid"/>
              </a:ln>
              <a:solidFill>
                <a:srgbClr val="FFFFFF"/>
              </a:solidFill>
              <a:effectLst>
                <a:outerShdw dist="38100" dir="2700000" algn="tl" rotWithShape="0">
                  <a:schemeClr val="accent2"/>
                </a:outerShdw>
              </a:effectLst>
              <a:latin typeface="Arial Rounded MT Bold" panose="020F0704030504030204" pitchFamily="34" charset="0"/>
              <a:cs typeface="B Esfehan" panose="00000700000000000000" pitchFamily="2" charset="-78"/>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7818" y="1346208"/>
            <a:ext cx="3357586" cy="4868874"/>
          </a:xfrm>
        </p:spPr>
        <p:txBody>
          <a:bodyPr>
            <a:normAutofit/>
          </a:bodyPr>
          <a:lstStyle/>
          <a:p>
            <a:pPr algn="ctr"/>
            <a:r>
              <a:rPr lang="fa-IR" sz="6000" dirty="0" smtClean="0">
                <a:solidFill>
                  <a:schemeClr val="bg2"/>
                </a:solidFill>
                <a:cs typeface="B Farnaz" pitchFamily="2" charset="-78"/>
              </a:rPr>
              <a:t>توزیع وظایف</a:t>
            </a:r>
            <a:br>
              <a:rPr lang="fa-IR" sz="6000" dirty="0" smtClean="0">
                <a:solidFill>
                  <a:schemeClr val="bg2"/>
                </a:solidFill>
                <a:cs typeface="B Farnaz" pitchFamily="2" charset="-78"/>
              </a:rPr>
            </a:br>
            <a:r>
              <a:rPr lang="fa-IR" sz="6000" dirty="0" smtClean="0">
                <a:solidFill>
                  <a:schemeClr val="bg2"/>
                </a:solidFill>
                <a:cs typeface="B Farnaz" pitchFamily="2" charset="-78"/>
              </a:rPr>
              <a:t> بــایـــد متـعادل باشــــد</a:t>
            </a:r>
            <a:endParaRPr lang="fa-IR" sz="6000" dirty="0">
              <a:solidFill>
                <a:schemeClr val="bg2"/>
              </a:solidFill>
              <a:cs typeface="B Farnaz" pitchFamily="2" charset="-78"/>
            </a:endParaRPr>
          </a:p>
        </p:txBody>
      </p:sp>
      <p:pic>
        <p:nvPicPr>
          <p:cNvPr id="4" name="Picture 5" descr="321735533_we_are_a_teamwork"/>
          <p:cNvPicPr>
            <a:picLocks noGrp="1" noChangeAspect="1" noChangeArrowheads="1"/>
          </p:cNvPicPr>
          <p:nvPr>
            <p:ph idx="1"/>
          </p:nvPr>
        </p:nvPicPr>
        <p:blipFill>
          <a:blip r:embed="rId2"/>
          <a:srcRect l="10605" t="6327" r="11035" b="7458"/>
          <a:stretch>
            <a:fillRect/>
          </a:stretch>
        </p:blipFill>
        <p:spPr>
          <a:xfrm>
            <a:off x="1308538" y="1481959"/>
            <a:ext cx="3862552" cy="461929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60" y="214290"/>
            <a:ext cx="6257940" cy="857248"/>
          </a:xfrm>
        </p:spPr>
        <p:txBody>
          <a:bodyPr>
            <a:normAutofit/>
          </a:bodyPr>
          <a:lstStyle/>
          <a:p>
            <a:pPr algn="just"/>
            <a:r>
              <a:rPr lang="fa-IR" sz="3600" b="1" dirty="0" smtClean="0">
                <a:solidFill>
                  <a:schemeClr val="bg2"/>
                </a:solidFill>
                <a:cs typeface="B Titr" pitchFamily="2" charset="-78"/>
              </a:rPr>
              <a:t>وظایف عمومی یا مشترک:</a:t>
            </a:r>
            <a:endParaRPr lang="fa-IR" sz="3600" dirty="0">
              <a:solidFill>
                <a:schemeClr val="bg2"/>
              </a:solidFill>
              <a:cs typeface="B Titr" pitchFamily="2" charset="-78"/>
            </a:endParaRPr>
          </a:p>
        </p:txBody>
      </p:sp>
      <p:sp>
        <p:nvSpPr>
          <p:cNvPr id="3" name="Content Placeholder 2"/>
          <p:cNvSpPr>
            <a:spLocks noGrp="1"/>
          </p:cNvSpPr>
          <p:nvPr>
            <p:ph idx="1"/>
          </p:nvPr>
        </p:nvSpPr>
        <p:spPr>
          <a:xfrm>
            <a:off x="457200" y="1627189"/>
            <a:ext cx="8291513" cy="4802207"/>
          </a:xfrm>
        </p:spPr>
        <p:txBody>
          <a:bodyPr>
            <a:normAutofit fontScale="92500" lnSpcReduction="20000"/>
          </a:bodyPr>
          <a:lstStyle/>
          <a:p>
            <a:pPr algn="just"/>
            <a:r>
              <a:rPr lang="fa-IR" sz="3900" dirty="0" smtClean="0">
                <a:solidFill>
                  <a:schemeClr val="bg2"/>
                </a:solidFill>
                <a:cs typeface="B Nazanin" pitchFamily="2" charset="-78"/>
              </a:rPr>
              <a:t>شامل آن دسته از وظایفی می شود که بین تمام یا اکثر بخش‌ها مشترک و اجرای آن تقریبا در تمام سطوح الزامی است و اختصاص به بخش خاصی ندارد و به عبارت دیگر، وظایفی هستند که به‌طور طبیعی برای مدیریت و اداره سازمان در هر مجموعه‌ای باید مورد توجه و عمل قرار گیرد .</a:t>
            </a:r>
          </a:p>
          <a:p>
            <a:pPr algn="just">
              <a:buNone/>
            </a:pPr>
            <a:r>
              <a:rPr lang="fa-IR" sz="3900" b="1" dirty="0" smtClean="0">
                <a:solidFill>
                  <a:schemeClr val="bg2"/>
                </a:solidFill>
                <a:cs typeface="B Nazanin" pitchFamily="2" charset="-78"/>
              </a:rPr>
              <a:t>   توضیح:</a:t>
            </a:r>
          </a:p>
          <a:p>
            <a:pPr algn="just"/>
            <a:r>
              <a:rPr lang="fa-IR" b="1" dirty="0" smtClean="0">
                <a:solidFill>
                  <a:schemeClr val="bg2"/>
                </a:solidFill>
                <a:cs typeface="B Nazanin" pitchFamily="2" charset="-78"/>
              </a:rPr>
              <a:t>وظایف عمومی و مشترک به‌صورت یکسان و یکنواخت برای تمام رده‌ها تعریف شده و صرفا مستلزم سطح‌بندی متناسب با موقعیت بخش‌ها می‌باشد.</a:t>
            </a:r>
            <a:endParaRPr lang="fa-IR" b="1" dirty="0">
              <a:solidFill>
                <a:schemeClr val="bg2"/>
              </a:solidFill>
              <a:cs typeface="B Nazanin" pitchFamily="2" charset="-78"/>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2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240" y="71414"/>
            <a:ext cx="5543560" cy="1143000"/>
          </a:xfrm>
        </p:spPr>
        <p:txBody>
          <a:bodyPr>
            <a:normAutofit/>
          </a:bodyPr>
          <a:lstStyle/>
          <a:p>
            <a:pPr algn="just"/>
            <a:r>
              <a:rPr lang="fa-IR" sz="3600" b="1" dirty="0" smtClean="0">
                <a:solidFill>
                  <a:schemeClr val="bg2"/>
                </a:solidFill>
                <a:cs typeface="B Titr" pitchFamily="2" charset="-78"/>
              </a:rPr>
              <a:t>وظایف اختصاصی:</a:t>
            </a:r>
            <a:endParaRPr lang="fa-IR" sz="3600" dirty="0">
              <a:solidFill>
                <a:schemeClr val="bg2"/>
              </a:solidFill>
              <a:cs typeface="B Titr" pitchFamily="2" charset="-78"/>
            </a:endParaRPr>
          </a:p>
        </p:txBody>
      </p:sp>
      <p:sp>
        <p:nvSpPr>
          <p:cNvPr id="3" name="Content Placeholder 2"/>
          <p:cNvSpPr>
            <a:spLocks noGrp="1"/>
          </p:cNvSpPr>
          <p:nvPr>
            <p:ph idx="1"/>
          </p:nvPr>
        </p:nvSpPr>
        <p:spPr>
          <a:xfrm>
            <a:off x="457200" y="1484312"/>
            <a:ext cx="8291513" cy="4945083"/>
          </a:xfrm>
        </p:spPr>
        <p:txBody>
          <a:bodyPr>
            <a:normAutofit/>
          </a:bodyPr>
          <a:lstStyle/>
          <a:p>
            <a:pPr algn="just"/>
            <a:r>
              <a:rPr lang="fa-IR" dirty="0" smtClean="0">
                <a:solidFill>
                  <a:schemeClr val="bg2"/>
                </a:solidFill>
                <a:cs typeface="B Nazanin" pitchFamily="2" charset="-78"/>
              </a:rPr>
              <a:t>این دسته از وظایفی است که مختص یک بخش خاص بوده و در واقع اجزایی از ماموریت است که همانند ماموریت، بیانگر فلسفه وجودی آن بخش می‌باشد و به عبارت دیگر حذف این بخش از وظایف یک سازمان، به معنای انحلال آن خواهد بود و لذا معمولا یک وظیفه اختصاصی نمی‌تواند برای دو یا چند رده، به‌طور مشابه و یکسان تعریف شود.</a:t>
            </a:r>
          </a:p>
          <a:p>
            <a:pPr algn="just"/>
            <a:r>
              <a:rPr lang="fa-IR" b="1" dirty="0" smtClean="0">
                <a:solidFill>
                  <a:schemeClr val="bg2"/>
                </a:solidFill>
                <a:cs typeface="B Nazanin" pitchFamily="2" charset="-78"/>
              </a:rPr>
              <a:t>توضیح:</a:t>
            </a:r>
          </a:p>
          <a:p>
            <a:pPr algn="just"/>
            <a:r>
              <a:rPr lang="fa-IR" dirty="0" smtClean="0">
                <a:solidFill>
                  <a:schemeClr val="bg2"/>
                </a:solidFill>
                <a:cs typeface="B Nazanin" pitchFamily="2" charset="-78"/>
              </a:rPr>
              <a:t>در واقع نقش اصلی طراحان در این زمینه، تهیه وظایف اختصاصی رده مربوطه می‌باشد. </a:t>
            </a:r>
            <a:endParaRPr lang="fa-IR" dirty="0">
              <a:solidFill>
                <a:schemeClr val="bg2"/>
              </a:solidFill>
              <a:cs typeface="B Nazanin" pitchFamily="2" charset="-78"/>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2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2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2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2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2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2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670" y="-24"/>
            <a:ext cx="6858048" cy="1285884"/>
          </a:xfrm>
        </p:spPr>
        <p:txBody>
          <a:bodyPr>
            <a:noAutofit/>
          </a:bodyPr>
          <a:lstStyle/>
          <a:p>
            <a:pPr algn="just"/>
            <a:r>
              <a:rPr lang="fa-IR" sz="3600" b="1" dirty="0" smtClean="0">
                <a:solidFill>
                  <a:schemeClr val="bg2"/>
                </a:solidFill>
                <a:cs typeface="B Titr" pitchFamily="2" charset="-78"/>
              </a:rPr>
              <a:t>وظایف از نظر ماهیت و محتوی :</a:t>
            </a:r>
            <a:endParaRPr lang="fa-IR" sz="3600" b="1" dirty="0">
              <a:solidFill>
                <a:schemeClr val="bg2"/>
              </a:solidFill>
              <a:cs typeface="B Titr" pitchFamily="2" charset="-78"/>
            </a:endParaRPr>
          </a:p>
        </p:txBody>
      </p:sp>
      <p:sp>
        <p:nvSpPr>
          <p:cNvPr id="3" name="Content Placeholder 2"/>
          <p:cNvSpPr>
            <a:spLocks noGrp="1"/>
          </p:cNvSpPr>
          <p:nvPr>
            <p:ph idx="1"/>
          </p:nvPr>
        </p:nvSpPr>
        <p:spPr>
          <a:xfrm>
            <a:off x="457200" y="1714488"/>
            <a:ext cx="8229600" cy="4714908"/>
          </a:xfrm>
        </p:spPr>
        <p:txBody>
          <a:bodyPr>
            <a:noAutofit/>
          </a:bodyPr>
          <a:lstStyle/>
          <a:p>
            <a:pPr lvl="0" algn="just">
              <a:buFont typeface="+mj-lt"/>
              <a:buAutoNum type="arabicPeriod"/>
            </a:pPr>
            <a:r>
              <a:rPr lang="fa-IR" sz="3600" dirty="0" smtClean="0">
                <a:solidFill>
                  <a:schemeClr val="bg2"/>
                </a:solidFill>
                <a:cs typeface="B Nazanin" pitchFamily="2" charset="-78"/>
              </a:rPr>
              <a:t>وظایفی که جنبه اجرايي دارند، از قبيل: (طراحی، اجرا، ايجاد و توسعه، اداره و تصدي، تأمين و غيره).</a:t>
            </a:r>
            <a:endParaRPr lang="en-US" sz="3600" dirty="0" smtClean="0">
              <a:solidFill>
                <a:schemeClr val="bg2"/>
              </a:solidFill>
              <a:cs typeface="B Nazanin" pitchFamily="2" charset="-78"/>
            </a:endParaRPr>
          </a:p>
          <a:p>
            <a:pPr marL="514350" lvl="0" indent="-514350" algn="just">
              <a:buFont typeface="+mj-lt"/>
              <a:buAutoNum type="arabicPeriod"/>
            </a:pPr>
            <a:r>
              <a:rPr lang="fa-IR" sz="3600" dirty="0" smtClean="0">
                <a:solidFill>
                  <a:schemeClr val="bg2"/>
                </a:solidFill>
                <a:cs typeface="B Nazanin" pitchFamily="2" charset="-78"/>
              </a:rPr>
              <a:t>وظایفی که جنبه نظارتي ومدیریتی دارند، ازجمله: (ايجاد هماهنگي، نظارت و كنترل، بررسی، بسترسازی وغيره).</a:t>
            </a:r>
            <a:endParaRPr lang="en-US" sz="3600" dirty="0" smtClean="0">
              <a:solidFill>
                <a:schemeClr val="bg2"/>
              </a:solidFill>
              <a:cs typeface="B Nazanin" pitchFamily="2" charset="-78"/>
            </a:endParaRPr>
          </a:p>
          <a:p>
            <a:pPr marL="514350" indent="-514350" algn="just">
              <a:buFont typeface="+mj-lt"/>
              <a:buAutoNum type="arabicPeriod"/>
            </a:pPr>
            <a:r>
              <a:rPr lang="fa-IR" sz="3600" dirty="0" smtClean="0">
                <a:solidFill>
                  <a:schemeClr val="bg2"/>
                </a:solidFill>
                <a:cs typeface="B Nazanin" pitchFamily="2" charset="-78"/>
              </a:rPr>
              <a:t>وظایفی که ماهيت استصوابي وتصميم‌گيري دارند مانند: (صدور اجازه، اظهار نظر، بررسي وتأييد وتصويب وغيره)</a:t>
            </a:r>
            <a:endParaRPr lang="fa-IR" sz="3600" dirty="0">
              <a:solidFill>
                <a:schemeClr val="bg2"/>
              </a:solidFill>
              <a:cs typeface="B Nazanin" pitchFamily="2" charset="-78"/>
            </a:endParaRPr>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20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20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7" dur="20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20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6" dur="20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20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a:xfrm>
            <a:off x="714348" y="4214818"/>
            <a:ext cx="7893899" cy="1871663"/>
          </a:xfrm>
          <a:prstGeom prst="rect">
            <a:avLst/>
          </a:prstGeom>
        </p:spPr>
        <p:txBody>
          <a:bodyPr vert="horz">
            <a:normAutofit/>
          </a:bodyP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320040" marR="0" lvl="0" indent="-320040" algn="just" defTabSz="914400" rtl="1" eaLnBrk="1" fontAlgn="auto" latinLnBrk="0" hangingPunct="1">
              <a:lnSpc>
                <a:spcPct val="100000"/>
              </a:lnSpc>
              <a:spcBef>
                <a:spcPts val="700"/>
              </a:spcBef>
              <a:spcAft>
                <a:spcPts val="0"/>
              </a:spcAft>
              <a:buClr>
                <a:schemeClr val="accent2"/>
              </a:buClr>
              <a:buSzPct val="60000"/>
              <a:tabLst/>
              <a:defRPr/>
            </a:pPr>
            <a:r>
              <a:rPr kumimoji="0" lang="fa-IR" sz="2800" b="1" i="0" u="none" strike="noStrike" kern="1200" cap="none" spc="0" normalizeH="0" baseline="0" noProof="0" dirty="0" smtClean="0">
                <a:ln>
                  <a:noFill/>
                </a:ln>
                <a:solidFill>
                  <a:schemeClr val="bg2"/>
                </a:solidFill>
                <a:effectLst/>
                <a:uLnTx/>
                <a:uFillTx/>
                <a:cs typeface="B Yagut" pitchFamily="2" charset="-78"/>
              </a:rPr>
              <a:t>         </a:t>
            </a:r>
            <a:r>
              <a:rPr kumimoji="0" lang="ar-SA" sz="2800" b="1" i="0" u="none" strike="noStrike" kern="1200" cap="none" spc="0" normalizeH="0" baseline="0" noProof="0" dirty="0" smtClean="0">
                <a:ln>
                  <a:noFill/>
                </a:ln>
                <a:solidFill>
                  <a:schemeClr val="bg2"/>
                </a:solidFill>
                <a:effectLst/>
                <a:uLnTx/>
                <a:uFillTx/>
                <a:cs typeface="B Yagut" pitchFamily="2" charset="-78"/>
              </a:rPr>
              <a:t>میخ از نعل کنده شد</a:t>
            </a:r>
            <a:r>
              <a:rPr kumimoji="0" lang="fa-IR" sz="2800" b="1" i="0" u="none" strike="noStrike" kern="1200" cap="none" spc="0" normalizeH="0" baseline="0" noProof="0" dirty="0" smtClean="0">
                <a:ln>
                  <a:noFill/>
                </a:ln>
                <a:solidFill>
                  <a:schemeClr val="bg2"/>
                </a:solidFill>
                <a:effectLst/>
                <a:uLnTx/>
                <a:uFillTx/>
                <a:cs typeface="B Yagut" pitchFamily="2" charset="-78"/>
              </a:rPr>
              <a:t> </a:t>
            </a:r>
            <a:r>
              <a:rPr kumimoji="0" lang="ar-SA" sz="2800" b="1" i="0" u="none" strike="noStrike" kern="1200" cap="none" spc="0" normalizeH="0" baseline="0" noProof="0" dirty="0" smtClean="0">
                <a:ln>
                  <a:noFill/>
                </a:ln>
                <a:solidFill>
                  <a:schemeClr val="bg2"/>
                </a:solidFill>
                <a:effectLst/>
                <a:uLnTx/>
                <a:uFillTx/>
                <a:cs typeface="B Yagut" pitchFamily="2" charset="-78"/>
              </a:rPr>
              <a:t>،</a:t>
            </a:r>
            <a:r>
              <a:rPr kumimoji="0" lang="fa-IR" sz="2800" b="1" i="0" u="none" strike="noStrike" kern="1200" cap="none" spc="0" normalizeH="0" baseline="0" noProof="0" dirty="0" smtClean="0">
                <a:ln>
                  <a:noFill/>
                </a:ln>
                <a:solidFill>
                  <a:schemeClr val="bg2"/>
                </a:solidFill>
                <a:effectLst/>
                <a:uLnTx/>
                <a:uFillTx/>
                <a:cs typeface="B Yagut" pitchFamily="2" charset="-78"/>
              </a:rPr>
              <a:t> </a:t>
            </a:r>
            <a:r>
              <a:rPr kumimoji="0" lang="ar-SA" sz="2800" b="1" i="0" u="none" strike="noStrike" kern="1200" cap="none" spc="0" normalizeH="0" baseline="0" noProof="0" dirty="0" smtClean="0">
                <a:ln>
                  <a:noFill/>
                </a:ln>
                <a:solidFill>
                  <a:schemeClr val="bg2"/>
                </a:solidFill>
                <a:effectLst/>
                <a:uLnTx/>
                <a:uFillTx/>
                <a:cs typeface="B Yagut" pitchFamily="2" charset="-78"/>
              </a:rPr>
              <a:t>نعل بی میخ گم شد</a:t>
            </a:r>
            <a:r>
              <a:rPr kumimoji="0" lang="fa-IR" sz="2800" b="1" i="0" u="none" strike="noStrike" kern="1200" cap="none" spc="0" normalizeH="0" baseline="0" noProof="0" dirty="0" smtClean="0">
                <a:ln>
                  <a:noFill/>
                </a:ln>
                <a:solidFill>
                  <a:schemeClr val="bg2"/>
                </a:solidFill>
                <a:effectLst/>
                <a:uLnTx/>
                <a:uFillTx/>
                <a:cs typeface="B Yagut" pitchFamily="2" charset="-78"/>
              </a:rPr>
              <a:t> </a:t>
            </a:r>
            <a:r>
              <a:rPr kumimoji="0" lang="ar-SA" sz="2800" b="1" i="0" u="none" strike="noStrike" kern="1200" cap="none" spc="0" normalizeH="0" baseline="0" noProof="0" dirty="0" smtClean="0">
                <a:ln>
                  <a:noFill/>
                </a:ln>
                <a:solidFill>
                  <a:schemeClr val="bg2"/>
                </a:solidFill>
                <a:effectLst/>
                <a:uLnTx/>
                <a:uFillTx/>
                <a:cs typeface="B Yagut" pitchFamily="2" charset="-78"/>
              </a:rPr>
              <a:t>،</a:t>
            </a:r>
            <a:r>
              <a:rPr kumimoji="0" lang="fa-IR" sz="2800" b="1" i="0" u="none" strike="noStrike" kern="1200" cap="none" spc="0" normalizeH="0" baseline="0" noProof="0" dirty="0" smtClean="0">
                <a:ln>
                  <a:noFill/>
                </a:ln>
                <a:solidFill>
                  <a:schemeClr val="bg2"/>
                </a:solidFill>
                <a:effectLst/>
                <a:uLnTx/>
                <a:uFillTx/>
                <a:cs typeface="B Yagut" pitchFamily="2" charset="-78"/>
              </a:rPr>
              <a:t> </a:t>
            </a:r>
            <a:r>
              <a:rPr kumimoji="0" lang="ar-SA" sz="2800" b="1" i="0" u="none" strike="noStrike" kern="1200" cap="none" spc="0" normalizeH="0" baseline="0" noProof="0" dirty="0" smtClean="0">
                <a:ln>
                  <a:noFill/>
                </a:ln>
                <a:solidFill>
                  <a:schemeClr val="bg2"/>
                </a:solidFill>
                <a:effectLst/>
                <a:uLnTx/>
                <a:uFillTx/>
                <a:cs typeface="B Yagut" pitchFamily="2" charset="-78"/>
              </a:rPr>
              <a:t>اسب بی نعل از دست برفت و سوار بی اسب از رفتن بماند</a:t>
            </a:r>
            <a:r>
              <a:rPr kumimoji="0" lang="fa-IR" sz="2800" b="1" i="0" u="none" strike="noStrike" kern="1200" cap="none" spc="0" normalizeH="0" baseline="0" noProof="0" dirty="0" smtClean="0">
                <a:ln>
                  <a:noFill/>
                </a:ln>
                <a:solidFill>
                  <a:schemeClr val="bg2"/>
                </a:solidFill>
                <a:effectLst/>
                <a:uLnTx/>
                <a:uFillTx/>
                <a:cs typeface="B Yagut" pitchFamily="2" charset="-78"/>
              </a:rPr>
              <a:t> </a:t>
            </a:r>
            <a:r>
              <a:rPr kumimoji="0" lang="ar-SA" sz="2800" b="1" i="0" u="none" strike="noStrike" kern="1200" cap="none" spc="0" normalizeH="0" baseline="0" noProof="0" dirty="0" smtClean="0">
                <a:ln>
                  <a:noFill/>
                </a:ln>
                <a:solidFill>
                  <a:schemeClr val="bg2"/>
                </a:solidFill>
                <a:effectLst/>
                <a:uLnTx/>
                <a:uFillTx/>
                <a:cs typeface="B Yagut" pitchFamily="2" charset="-78"/>
              </a:rPr>
              <a:t>،</a:t>
            </a:r>
            <a:r>
              <a:rPr kumimoji="0" lang="fa-IR" sz="2800" b="1" i="0" u="none" strike="noStrike" kern="1200" cap="none" spc="0" normalizeH="0" baseline="0" noProof="0" dirty="0" smtClean="0">
                <a:ln>
                  <a:noFill/>
                </a:ln>
                <a:solidFill>
                  <a:schemeClr val="bg2"/>
                </a:solidFill>
                <a:effectLst/>
                <a:uLnTx/>
                <a:uFillTx/>
                <a:cs typeface="B Yagut" pitchFamily="2" charset="-78"/>
              </a:rPr>
              <a:t> </a:t>
            </a:r>
            <a:r>
              <a:rPr kumimoji="0" lang="ar-SA" sz="2800" b="1" i="0" u="none" strike="noStrike" kern="1200" cap="none" spc="0" normalizeH="0" baseline="0" noProof="0" dirty="0" smtClean="0">
                <a:ln>
                  <a:noFill/>
                </a:ln>
                <a:solidFill>
                  <a:schemeClr val="bg2"/>
                </a:solidFill>
                <a:effectLst/>
                <a:uLnTx/>
                <a:uFillTx/>
                <a:cs typeface="B Yagut" pitchFamily="2" charset="-78"/>
              </a:rPr>
              <a:t>در این حال دشمن رسید و سوار را بکشت . این همه در اثر بی توجهی به میخ نعل اسب اتفاق افتاد.</a:t>
            </a:r>
            <a:endParaRPr kumimoji="0" lang="en-US" sz="2800" b="1" i="0" u="none" strike="noStrike" kern="1200" cap="none" spc="0" normalizeH="0" baseline="0" noProof="0" dirty="0" smtClean="0">
              <a:ln>
                <a:noFill/>
              </a:ln>
              <a:solidFill>
                <a:schemeClr val="bg2"/>
              </a:solidFill>
              <a:effectLst/>
              <a:uLnTx/>
              <a:uFillTx/>
              <a:cs typeface="B Yagut" pitchFamily="2" charset="-78"/>
            </a:endParaRPr>
          </a:p>
        </p:txBody>
      </p:sp>
      <p:pic>
        <p:nvPicPr>
          <p:cNvPr id="7" name="Picture 6" descr="Wild%20Horses"/>
          <p:cNvPicPr>
            <a:picLocks noChangeAspect="1" noChangeArrowheads="1"/>
          </p:cNvPicPr>
          <p:nvPr/>
        </p:nvPicPr>
        <p:blipFill>
          <a:blip r:embed="rId2"/>
          <a:srcRect/>
          <a:stretch>
            <a:fillRect/>
          </a:stretch>
        </p:blipFill>
        <p:spPr>
          <a:xfrm>
            <a:off x="750067" y="1479555"/>
            <a:ext cx="7643866" cy="2592387"/>
          </a:xfrm>
          <a:prstGeom prst="rect">
            <a:avLst/>
          </a:prstGeom>
        </p:spPr>
      </p:pic>
      <p:sp>
        <p:nvSpPr>
          <p:cNvPr id="8" name="TextBox 7"/>
          <p:cNvSpPr txBox="1">
            <a:spLocks noChangeArrowheads="1"/>
          </p:cNvSpPr>
          <p:nvPr/>
        </p:nvSpPr>
        <p:spPr>
          <a:xfrm>
            <a:off x="2571736" y="428604"/>
            <a:ext cx="3987776" cy="571504"/>
          </a:xfrm>
          <a:prstGeom prst="rect">
            <a:avLst/>
          </a:prstGeom>
        </p:spPr>
        <p:txBody>
          <a:bodyPr vert="horz">
            <a:normAutofit lnSpcReduction="10000"/>
          </a:bodyP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320040" marR="0" lvl="0" indent="-320040" algn="ctr" defTabSz="914400" rtl="1" eaLnBrk="1" fontAlgn="auto" latinLnBrk="0" hangingPunct="1">
              <a:lnSpc>
                <a:spcPct val="100000"/>
              </a:lnSpc>
              <a:spcBef>
                <a:spcPts val="700"/>
              </a:spcBef>
              <a:spcAft>
                <a:spcPts val="0"/>
              </a:spcAft>
              <a:buClr>
                <a:schemeClr val="accent2"/>
              </a:buClr>
              <a:buSzPct val="60000"/>
              <a:tabLst/>
              <a:defRPr/>
            </a:pPr>
            <a:r>
              <a:rPr kumimoji="0" lang="fa-IR" sz="3200" b="1" i="0" u="none" strike="noStrike" kern="1200" cap="none" spc="0" normalizeH="0" baseline="0" noProof="0" dirty="0" smtClean="0">
                <a:ln>
                  <a:noFill/>
                </a:ln>
                <a:solidFill>
                  <a:schemeClr val="bg2"/>
                </a:solidFill>
                <a:effectLst/>
                <a:uLnTx/>
                <a:uFillTx/>
                <a:cs typeface="B Farnaz" pitchFamily="2" charset="-78"/>
              </a:rPr>
              <a:t>توجه به جزئیات</a:t>
            </a:r>
            <a:endParaRPr kumimoji="0" lang="en-US" sz="3200" b="1" i="0" u="none" strike="noStrike" kern="1200" cap="none" spc="0" normalizeH="0" baseline="0" noProof="0" dirty="0" smtClean="0">
              <a:ln>
                <a:noFill/>
              </a:ln>
              <a:solidFill>
                <a:schemeClr val="bg2"/>
              </a:solidFill>
              <a:effectLst/>
              <a:uLnTx/>
              <a:uFillTx/>
              <a:cs typeface="B Farnaz" pitchFamily="2" charset="-78"/>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3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3000" decel="50000" fill="hold">
                                          <p:stCondLst>
                                            <p:cond delay="0"/>
                                          </p:stCondLst>
                                        </p:cTn>
                                        <p:tgtEl>
                                          <p:spTgt spid="6"/>
                                        </p:tgtEl>
                                        <p:attrNameLst>
                                          <p:attrName>ppt_x</p:attrName>
                                          <p:attrName>ppt_y</p:attrName>
                                        </p:attrNameLst>
                                      </p:cBhvr>
                                    </p:animMotion>
                                    <p:animEffect transition="in" filter="fade">
                                      <p:cBhvr>
                                        <p:cTn id="9"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689119"/>
            <a:ext cx="8229600" cy="4525963"/>
          </a:xfrm>
        </p:spPr>
        <p:txBody>
          <a:bodyPr>
            <a:normAutofit fontScale="92500" lnSpcReduction="20000"/>
          </a:bodyPr>
          <a:lstStyle/>
          <a:p>
            <a:pPr lvl="0" algn="just">
              <a:buNone/>
            </a:pPr>
            <a:r>
              <a:rPr lang="fa-IR" b="1" dirty="0" smtClean="0">
                <a:solidFill>
                  <a:schemeClr val="bg2"/>
                </a:solidFill>
                <a:cs typeface="B Nazanin" pitchFamily="2" charset="-78"/>
              </a:rPr>
              <a:t>اصل سادگي:</a:t>
            </a:r>
            <a:endParaRPr lang="en-US" b="1" dirty="0" smtClean="0">
              <a:solidFill>
                <a:schemeClr val="bg2"/>
              </a:solidFill>
              <a:cs typeface="B Nazanin" pitchFamily="2" charset="-78"/>
            </a:endParaRPr>
          </a:p>
          <a:p>
            <a:pPr algn="just"/>
            <a:r>
              <a:rPr lang="fa-IR" dirty="0" smtClean="0">
                <a:solidFill>
                  <a:schemeClr val="bg2"/>
                </a:solidFill>
                <a:cs typeface="B Nazanin" pitchFamily="2" charset="-78"/>
              </a:rPr>
              <a:t>ماموریتها و وظايف بايد به‌طور صريح و روشن تعريف شود، به‌گونه‌اي كه مدير مربوطه به سادگي بتواند با نقش، جايگاه و حدود اختيارات رده تحت مسئولیت خود آشنا و به آن عمل نمايد.</a:t>
            </a:r>
            <a:endParaRPr lang="en-US" dirty="0" smtClean="0">
              <a:solidFill>
                <a:schemeClr val="bg2"/>
              </a:solidFill>
              <a:cs typeface="B Nazanin" pitchFamily="2" charset="-78"/>
            </a:endParaRPr>
          </a:p>
          <a:p>
            <a:pPr lvl="0" algn="just">
              <a:buNone/>
            </a:pPr>
            <a:endParaRPr lang="fa-IR" dirty="0" smtClean="0">
              <a:solidFill>
                <a:schemeClr val="bg2"/>
              </a:solidFill>
              <a:cs typeface="B Nazanin" pitchFamily="2" charset="-78"/>
            </a:endParaRPr>
          </a:p>
          <a:p>
            <a:pPr lvl="0" algn="just">
              <a:buNone/>
            </a:pPr>
            <a:r>
              <a:rPr lang="fa-IR" b="1" dirty="0" smtClean="0">
                <a:solidFill>
                  <a:schemeClr val="bg2"/>
                </a:solidFill>
                <a:cs typeface="B Nazanin" pitchFamily="2" charset="-78"/>
              </a:rPr>
              <a:t>اصل حفظ حاكميت:</a:t>
            </a:r>
            <a:endParaRPr lang="en-US" b="1" dirty="0" smtClean="0">
              <a:solidFill>
                <a:schemeClr val="bg2"/>
              </a:solidFill>
              <a:cs typeface="B Nazanin" pitchFamily="2" charset="-78"/>
            </a:endParaRPr>
          </a:p>
          <a:p>
            <a:pPr algn="just"/>
            <a:r>
              <a:rPr lang="fa-IR" dirty="0" smtClean="0">
                <a:solidFill>
                  <a:schemeClr val="bg2"/>
                </a:solidFill>
                <a:cs typeface="B Nazanin" pitchFamily="2" charset="-78"/>
              </a:rPr>
              <a:t>در تعيين مأموريت ها و وظايف بايد به‌گونه‌اي عمل شود كه با توجه به جايگاه و مسئولیت ستاد برای پاسخگویی نسبت به عملکرد سازمان، حق تصمیم گیری در حوزه های حاكميت برای هسته‌ی مرکزی محفوظ و در عین حال استقلال نسبي براي تصمیم‌گیری متناسب با ماموریت سطوح مختلف لحاظ شود.</a:t>
            </a:r>
            <a:endParaRPr lang="en-US" dirty="0" smtClean="0">
              <a:solidFill>
                <a:schemeClr val="bg2"/>
              </a:solidFill>
              <a:cs typeface="B Nazanin" pitchFamily="2" charset="-78"/>
            </a:endParaRPr>
          </a:p>
        </p:txBody>
      </p:sp>
      <p:sp>
        <p:nvSpPr>
          <p:cNvPr id="4" name="Rounded Rectangle 3"/>
          <p:cNvSpPr/>
          <p:nvPr/>
        </p:nvSpPr>
        <p:spPr>
          <a:xfrm>
            <a:off x="3071802" y="142852"/>
            <a:ext cx="5629308" cy="914400"/>
          </a:xfrm>
          <a:prstGeom prst="roundRect">
            <a:avLst/>
          </a:prstGeom>
          <a:noFill/>
        </p:spPr>
        <p:style>
          <a:lnRef idx="0">
            <a:schemeClr val="accent2"/>
          </a:lnRef>
          <a:fillRef idx="3">
            <a:schemeClr val="accent2"/>
          </a:fillRef>
          <a:effectRef idx="3">
            <a:schemeClr val="accent2"/>
          </a:effectRef>
          <a:fontRef idx="minor">
            <a:schemeClr val="lt1"/>
          </a:fontRef>
        </p:style>
        <p:txBody>
          <a:bodyPr rtlCol="1" anchor="ctr"/>
          <a:lstStyle/>
          <a:p>
            <a:pPr algn="ctr"/>
            <a:r>
              <a:rPr lang="fa-IR" sz="3600" dirty="0" smtClean="0">
                <a:solidFill>
                  <a:schemeClr val="bg2"/>
                </a:solidFill>
                <a:cs typeface="B Titr" pitchFamily="2" charset="-78"/>
              </a:rPr>
              <a:t>اصول تدوین ماموریت و وظایف</a:t>
            </a:r>
            <a:endParaRPr lang="fa-IR" sz="3600" dirty="0">
              <a:solidFill>
                <a:schemeClr val="bg2"/>
              </a:solidFill>
              <a:cs typeface="B Titr" pitchFamily="2" charset="-78"/>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804" y="1474805"/>
            <a:ext cx="8229600" cy="4525963"/>
          </a:xfrm>
        </p:spPr>
        <p:txBody>
          <a:bodyPr>
            <a:normAutofit fontScale="92500" lnSpcReduction="20000"/>
          </a:bodyPr>
          <a:lstStyle/>
          <a:p>
            <a:pPr lvl="0" algn="just">
              <a:buNone/>
            </a:pPr>
            <a:r>
              <a:rPr lang="fa-IR" b="1" dirty="0" smtClean="0">
                <a:solidFill>
                  <a:schemeClr val="bg2"/>
                </a:solidFill>
                <a:cs typeface="B Nazanin" pitchFamily="2" charset="-78"/>
              </a:rPr>
              <a:t>اصل تعادل و توازن:</a:t>
            </a:r>
            <a:endParaRPr lang="en-US" b="1" dirty="0" smtClean="0">
              <a:solidFill>
                <a:schemeClr val="bg2"/>
              </a:solidFill>
              <a:cs typeface="B Nazanin" pitchFamily="2" charset="-78"/>
            </a:endParaRPr>
          </a:p>
          <a:p>
            <a:pPr algn="just"/>
            <a:r>
              <a:rPr lang="fa-IR" dirty="0" smtClean="0">
                <a:solidFill>
                  <a:schemeClr val="bg2"/>
                </a:solidFill>
                <a:cs typeface="B Nazanin" pitchFamily="2" charset="-78"/>
              </a:rPr>
              <a:t>در تعريف مأموريت‌ها و وظايف و توزيع آن بين زیرمجموعه و همچنين سطوح مختلف سازمان، بايد حتی‌المقدور به‌گونه‌اي عمل شود كه حجم فعاليت رده‌ها نسبت به یکدیگر، از تعادل و توازن نسبي و متناسب با جايگاه آنها برخوردار باشد.</a:t>
            </a:r>
          </a:p>
          <a:p>
            <a:pPr algn="just">
              <a:buNone/>
            </a:pPr>
            <a:endParaRPr lang="en-US" dirty="0" smtClean="0">
              <a:solidFill>
                <a:schemeClr val="bg2"/>
              </a:solidFill>
              <a:cs typeface="B Nazanin" pitchFamily="2" charset="-78"/>
            </a:endParaRPr>
          </a:p>
          <a:p>
            <a:pPr lvl="0" algn="just">
              <a:buNone/>
            </a:pPr>
            <a:r>
              <a:rPr lang="fa-IR" b="1" dirty="0" smtClean="0">
                <a:solidFill>
                  <a:schemeClr val="bg2"/>
                </a:solidFill>
                <a:cs typeface="B Nazanin" pitchFamily="2" charset="-78"/>
              </a:rPr>
              <a:t>اصل آينده‌نگري:</a:t>
            </a:r>
            <a:endParaRPr lang="en-US" b="1" dirty="0" smtClean="0">
              <a:solidFill>
                <a:schemeClr val="bg2"/>
              </a:solidFill>
              <a:cs typeface="B Nazanin" pitchFamily="2" charset="-78"/>
            </a:endParaRPr>
          </a:p>
          <a:p>
            <a:pPr algn="just"/>
            <a:r>
              <a:rPr lang="fa-IR" dirty="0" smtClean="0">
                <a:solidFill>
                  <a:schemeClr val="bg2"/>
                </a:solidFill>
                <a:cs typeface="B Nazanin" pitchFamily="2" charset="-78"/>
              </a:rPr>
              <a:t>در تنظيم مامویتها و وظايف بايد ضمن توجه به وضع موجود، رويكردها و عرصه فعالیت‌های آتي سازمان و ظرفيت‌هاي قابل دسترس و نیز موقعیتی که در آينده در آن قرار خواهیم گرفت، مورد توجه قرار گيرد.</a:t>
            </a:r>
            <a:endParaRPr lang="en-US" dirty="0" smtClean="0">
              <a:solidFill>
                <a:schemeClr val="bg2"/>
              </a:solidFill>
              <a:cs typeface="B Nazanin" pitchFamily="2" charset="-78"/>
            </a:endParaRP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2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3">
                                            <p:txEl>
                                              <p:pRg st="0" end="0"/>
                                            </p:txEl>
                                          </p:spTgt>
                                        </p:tgtEl>
                                        <p:attrNameLst>
                                          <p:attrName>ppt_x</p:attrName>
                                          <p:attrName>ppt_y</p:attrName>
                                        </p:attrNameLst>
                                      </p:cBhvr>
                                    </p:animMotion>
                                    <p:animEffect transition="in" filter="fade">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2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3">
                                            <p:txEl>
                                              <p:pRg st="1" end="1"/>
                                            </p:txEl>
                                          </p:spTgt>
                                        </p:tgtEl>
                                        <p:attrNameLst>
                                          <p:attrName>ppt_x</p:attrName>
                                          <p:attrName>ppt_y</p:attrName>
                                        </p:attrNameLst>
                                      </p:cBhvr>
                                    </p:animMotion>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Scale>
                                      <p:cBhvr>
                                        <p:cTn id="21" dur="2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2000" decel="50000" fill="hold">
                                          <p:stCondLst>
                                            <p:cond delay="0"/>
                                          </p:stCondLst>
                                        </p:cTn>
                                        <p:tgtEl>
                                          <p:spTgt spid="3">
                                            <p:txEl>
                                              <p:pRg st="3" end="3"/>
                                            </p:txEl>
                                          </p:spTgt>
                                        </p:tgtEl>
                                        <p:attrNameLst>
                                          <p:attrName>ppt_x</p:attrName>
                                          <p:attrName>ppt_y</p:attrName>
                                        </p:attrNameLst>
                                      </p:cBhvr>
                                    </p:animMotion>
                                    <p:animEffect transition="in" filter="fade">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Scale>
                                      <p:cBhvr>
                                        <p:cTn id="28" dur="2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2000" decel="50000" fill="hold">
                                          <p:stCondLst>
                                            <p:cond delay="0"/>
                                          </p:stCondLst>
                                        </p:cTn>
                                        <p:tgtEl>
                                          <p:spTgt spid="3">
                                            <p:txEl>
                                              <p:pRg st="4" end="4"/>
                                            </p:txEl>
                                          </p:spTgt>
                                        </p:tgtEl>
                                        <p:attrNameLst>
                                          <p:attrName>ppt_x</p:attrName>
                                          <p:attrName>ppt_y</p:attrName>
                                        </p:attrNameLst>
                                      </p:cBhvr>
                                    </p:animMotion>
                                    <p:animEffect transition="in" filter="fade">
                                      <p:cBhvr>
                                        <p:cTn id="3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331929"/>
            <a:ext cx="8229600" cy="4525963"/>
          </a:xfrm>
        </p:spPr>
        <p:txBody>
          <a:bodyPr>
            <a:normAutofit fontScale="92500" lnSpcReduction="20000"/>
          </a:bodyPr>
          <a:lstStyle/>
          <a:p>
            <a:pPr lvl="0" algn="just">
              <a:buNone/>
            </a:pPr>
            <a:r>
              <a:rPr lang="fa-IR" b="1" dirty="0" smtClean="0">
                <a:solidFill>
                  <a:schemeClr val="bg2"/>
                </a:solidFill>
                <a:cs typeface="B Nazanin" pitchFamily="2" charset="-78"/>
              </a:rPr>
              <a:t>اصل جامعيت :</a:t>
            </a:r>
            <a:endParaRPr lang="en-US" b="1" dirty="0" smtClean="0">
              <a:solidFill>
                <a:schemeClr val="bg2"/>
              </a:solidFill>
              <a:cs typeface="B Nazanin" pitchFamily="2" charset="-78"/>
            </a:endParaRPr>
          </a:p>
          <a:p>
            <a:pPr algn="just"/>
            <a:r>
              <a:rPr lang="fa-IR" dirty="0" smtClean="0">
                <a:solidFill>
                  <a:schemeClr val="bg2"/>
                </a:solidFill>
                <a:cs typeface="B Nazanin" pitchFamily="2" charset="-78"/>
              </a:rPr>
              <a:t>مأموريت‌ها و وظايف تعريف شده بايد كامل بوده و در تنظیم آن، پیوستگی و ابعاد مختلف كار مورد توجه قرار گیرد، به‌گونه‌اي كه رده مورد نظر به علت كم توجهي به برخي امور ضروري، در آينده با موانع سازمانی و کندی کار یا سایر مشكلات مشابه مواجه نشود.</a:t>
            </a:r>
          </a:p>
          <a:p>
            <a:pPr algn="just">
              <a:buNone/>
            </a:pPr>
            <a:endParaRPr lang="en-US" dirty="0" smtClean="0">
              <a:solidFill>
                <a:schemeClr val="bg2"/>
              </a:solidFill>
              <a:cs typeface="B Nazanin" pitchFamily="2" charset="-78"/>
            </a:endParaRPr>
          </a:p>
          <a:p>
            <a:pPr lvl="0" algn="just">
              <a:buNone/>
            </a:pPr>
            <a:r>
              <a:rPr lang="fa-IR" b="1" dirty="0" smtClean="0">
                <a:solidFill>
                  <a:schemeClr val="bg2"/>
                </a:solidFill>
                <a:cs typeface="B Nazanin" pitchFamily="2" charset="-78"/>
              </a:rPr>
              <a:t>اصل سلسله مراتب :</a:t>
            </a:r>
            <a:endParaRPr lang="en-US" b="1" dirty="0" smtClean="0">
              <a:solidFill>
                <a:schemeClr val="bg2"/>
              </a:solidFill>
              <a:cs typeface="B Nazanin" pitchFamily="2" charset="-78"/>
            </a:endParaRPr>
          </a:p>
          <a:p>
            <a:pPr algn="just"/>
            <a:r>
              <a:rPr lang="fa-IR" dirty="0" smtClean="0">
                <a:solidFill>
                  <a:schemeClr val="bg2"/>
                </a:solidFill>
                <a:cs typeface="B Nazanin" pitchFamily="2" charset="-78"/>
              </a:rPr>
              <a:t>     مأموريت‌ها و وظايف محوله بايد متناسب با اختيارات سازماني رده تعريف و تعيين شود و با قوانین، مقررات و سایر ضوابط و همچنین جايگاه‌ رده در سلسله مراتب سازماني مغايرت نداشته باشد.</a:t>
            </a:r>
            <a:endParaRPr lang="en-US" dirty="0" smtClean="0">
              <a:solidFill>
                <a:schemeClr val="bg2"/>
              </a:solidFill>
              <a:cs typeface="B Nazanin" pitchFamily="2" charset="-78"/>
            </a:endParaRPr>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3367"/>
            <a:ext cx="8229600" cy="4525963"/>
          </a:xfrm>
        </p:spPr>
        <p:txBody>
          <a:bodyPr>
            <a:normAutofit fontScale="92500" lnSpcReduction="20000"/>
          </a:bodyPr>
          <a:lstStyle/>
          <a:p>
            <a:pPr lvl="0" algn="just">
              <a:buNone/>
            </a:pPr>
            <a:r>
              <a:rPr lang="en-US" dirty="0" smtClean="0">
                <a:solidFill>
                  <a:schemeClr val="bg2"/>
                </a:solidFill>
                <a:cs typeface="B Nazanin" pitchFamily="2" charset="-78"/>
              </a:rPr>
              <a:t> </a:t>
            </a:r>
            <a:r>
              <a:rPr lang="fa-IR" b="1" dirty="0" smtClean="0">
                <a:solidFill>
                  <a:schemeClr val="bg2"/>
                </a:solidFill>
                <a:cs typeface="B Nazanin" pitchFamily="2" charset="-78"/>
              </a:rPr>
              <a:t>اصل رعايت حدود اختيارات :</a:t>
            </a:r>
            <a:endParaRPr lang="en-US" b="1" dirty="0" smtClean="0">
              <a:solidFill>
                <a:schemeClr val="bg2"/>
              </a:solidFill>
              <a:cs typeface="B Nazanin" pitchFamily="2" charset="-78"/>
            </a:endParaRPr>
          </a:p>
          <a:p>
            <a:pPr algn="just"/>
            <a:r>
              <a:rPr lang="fa-IR" dirty="0" smtClean="0">
                <a:solidFill>
                  <a:schemeClr val="bg2"/>
                </a:solidFill>
                <a:cs typeface="B Nazanin" pitchFamily="2" charset="-78"/>
              </a:rPr>
              <a:t>وظايف بايد متناسب با سلسله مراتب، نقش و جايگاه هر رده در قبال مأموريت‌هاي محوله را به‌صورت کاملاْ صريح و روشن، در هر سطح مشخص نمايد.</a:t>
            </a:r>
          </a:p>
          <a:p>
            <a:pPr algn="just">
              <a:buNone/>
            </a:pPr>
            <a:endParaRPr lang="en-US" dirty="0" smtClean="0">
              <a:solidFill>
                <a:schemeClr val="bg2"/>
              </a:solidFill>
              <a:cs typeface="B Nazanin" pitchFamily="2" charset="-78"/>
            </a:endParaRPr>
          </a:p>
          <a:p>
            <a:pPr lvl="0" algn="just">
              <a:buNone/>
            </a:pPr>
            <a:r>
              <a:rPr lang="fa-IR" b="1" dirty="0" smtClean="0">
                <a:solidFill>
                  <a:schemeClr val="bg2"/>
                </a:solidFill>
                <a:cs typeface="B Nazanin" pitchFamily="2" charset="-78"/>
              </a:rPr>
              <a:t>اصل تفكيك وظايف:</a:t>
            </a:r>
            <a:endParaRPr lang="en-US" b="1" dirty="0" smtClean="0">
              <a:solidFill>
                <a:schemeClr val="bg2"/>
              </a:solidFill>
              <a:cs typeface="B Nazanin" pitchFamily="2" charset="-78"/>
            </a:endParaRPr>
          </a:p>
          <a:p>
            <a:pPr algn="just"/>
            <a:r>
              <a:rPr lang="fa-IR" dirty="0" smtClean="0">
                <a:solidFill>
                  <a:schemeClr val="bg2"/>
                </a:solidFill>
                <a:cs typeface="B Nazanin" pitchFamily="2" charset="-78"/>
              </a:rPr>
              <a:t>وظایف از دو بعد قابل تفکیک می باشد؛</a:t>
            </a:r>
            <a:endParaRPr lang="en-US" dirty="0" smtClean="0">
              <a:solidFill>
                <a:schemeClr val="bg2"/>
              </a:solidFill>
              <a:cs typeface="B Nazanin" pitchFamily="2" charset="-78"/>
            </a:endParaRPr>
          </a:p>
          <a:p>
            <a:pPr algn="just">
              <a:buNone/>
            </a:pPr>
            <a:r>
              <a:rPr lang="fa-IR" dirty="0" smtClean="0">
                <a:solidFill>
                  <a:schemeClr val="bg2"/>
                </a:solidFill>
                <a:cs typeface="B Nazanin" pitchFamily="2" charset="-78"/>
              </a:rPr>
              <a:t>الف- وظايف عمومي یا مشترک و وظايف اختصاصي.</a:t>
            </a:r>
            <a:endParaRPr lang="en-US" dirty="0" smtClean="0">
              <a:solidFill>
                <a:schemeClr val="bg2"/>
              </a:solidFill>
              <a:cs typeface="B Nazanin" pitchFamily="2" charset="-78"/>
            </a:endParaRPr>
          </a:p>
          <a:p>
            <a:pPr algn="just">
              <a:buNone/>
            </a:pPr>
            <a:r>
              <a:rPr lang="fa-IR" dirty="0" smtClean="0">
                <a:solidFill>
                  <a:schemeClr val="bg2"/>
                </a:solidFill>
                <a:cs typeface="B Nazanin" pitchFamily="2" charset="-78"/>
              </a:rPr>
              <a:t>ب- تفكيك عمودی وظايف بويژه وظايف اختصاصي در سطوح مختلف مانند؛ ردههای ستادی، میانی و اجرایی.</a:t>
            </a:r>
            <a:endParaRPr lang="fa-IR" dirty="0">
              <a:solidFill>
                <a:schemeClr val="bg2"/>
              </a:solidFill>
              <a:cs typeface="B Nazanin" pitchFamily="2" charset="-78"/>
            </a:endParaRPr>
          </a:p>
        </p:txBody>
      </p:sp>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03341"/>
            <a:ext cx="8229600" cy="5340369"/>
          </a:xfrm>
        </p:spPr>
        <p:txBody>
          <a:bodyPr>
            <a:normAutofit/>
          </a:bodyPr>
          <a:lstStyle/>
          <a:p>
            <a:pPr lvl="0" algn="just">
              <a:buNone/>
            </a:pPr>
            <a:r>
              <a:rPr lang="fa-IR" b="1" dirty="0" smtClean="0">
                <a:solidFill>
                  <a:schemeClr val="bg2"/>
                </a:solidFill>
                <a:cs typeface="B Nazanin" pitchFamily="2" charset="-78"/>
              </a:rPr>
              <a:t>اصل اجتناب از كار موازي:</a:t>
            </a:r>
            <a:endParaRPr lang="en-US" b="1" dirty="0" smtClean="0">
              <a:solidFill>
                <a:schemeClr val="bg2"/>
              </a:solidFill>
              <a:cs typeface="B Nazanin" pitchFamily="2" charset="-78"/>
            </a:endParaRPr>
          </a:p>
          <a:p>
            <a:pPr algn="just">
              <a:buNone/>
            </a:pPr>
            <a:r>
              <a:rPr lang="fa-IR" dirty="0" smtClean="0">
                <a:solidFill>
                  <a:schemeClr val="bg2"/>
                </a:solidFill>
                <a:cs typeface="B Nazanin" pitchFamily="2" charset="-78"/>
              </a:rPr>
              <a:t>   حتی المقدور برای جلوگيري از تداخل كاري، وظايف رده‌ها در يك سطح مشخص و يا حتي در يك رده همنام در سطوح مختلف، نبايد مشابه و موازي باشد.</a:t>
            </a:r>
          </a:p>
          <a:p>
            <a:pPr algn="just">
              <a:buNone/>
            </a:pPr>
            <a:endParaRPr lang="en-US" dirty="0" smtClean="0">
              <a:solidFill>
                <a:schemeClr val="bg2"/>
              </a:solidFill>
              <a:cs typeface="B Nazanin" pitchFamily="2" charset="-78"/>
            </a:endParaRPr>
          </a:p>
          <a:p>
            <a:pPr lvl="0" algn="just">
              <a:buNone/>
            </a:pPr>
            <a:r>
              <a:rPr lang="fa-IR" b="1" dirty="0" smtClean="0">
                <a:solidFill>
                  <a:schemeClr val="bg2"/>
                </a:solidFill>
                <a:cs typeface="B Nazanin" pitchFamily="2" charset="-78"/>
              </a:rPr>
              <a:t>اصل برونسپاري:</a:t>
            </a:r>
            <a:endParaRPr lang="en-US" b="1" dirty="0" smtClean="0">
              <a:solidFill>
                <a:schemeClr val="bg2"/>
              </a:solidFill>
              <a:cs typeface="B Nazanin" pitchFamily="2" charset="-78"/>
            </a:endParaRPr>
          </a:p>
          <a:p>
            <a:pPr algn="just">
              <a:buNone/>
            </a:pPr>
            <a:r>
              <a:rPr lang="fa-IR" dirty="0" smtClean="0">
                <a:solidFill>
                  <a:schemeClr val="bg2"/>
                </a:solidFill>
                <a:cs typeface="B Nazanin" pitchFamily="2" charset="-78"/>
              </a:rPr>
              <a:t>   در تعيين وظايف بايد به‌گونه‌اي عمل شود كه حتي‌المقدور برخي از كارهــــا که منع قانونی ندارد، از طريق برونسپاري و استفاده از ظرفيت‌هاي خارج از سازمان انجام شود. </a:t>
            </a:r>
          </a:p>
          <a:p>
            <a:pPr algn="just"/>
            <a:endParaRPr lang="fa-IR" dirty="0">
              <a:solidFill>
                <a:schemeClr val="bg2"/>
              </a:solidFill>
              <a:cs typeface="B Nazanin" pitchFamily="2" charset="-78"/>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Horizontal)">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Horizontal)">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ESM040.JPG"/>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lum bright="-30000"/>
          </a:blip>
          <a:stretch>
            <a:fillRect/>
          </a:stretch>
        </p:blipFill>
        <p:spPr>
          <a:xfrm>
            <a:off x="881762" y="1428736"/>
            <a:ext cx="7380476" cy="5000658"/>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474805"/>
            <a:ext cx="8229600" cy="4525963"/>
          </a:xfrm>
        </p:spPr>
        <p:txBody>
          <a:bodyPr/>
          <a:lstStyle/>
          <a:p>
            <a:pPr algn="just">
              <a:buNone/>
            </a:pPr>
            <a:r>
              <a:rPr lang="fa-IR" b="1" dirty="0" smtClean="0">
                <a:solidFill>
                  <a:schemeClr val="bg2"/>
                </a:solidFill>
                <a:cs typeface="B Nazanin" pitchFamily="2" charset="-78"/>
              </a:rPr>
              <a:t>اصل واكنش به‌هنگام يا تحرك و سرعت عمل:</a:t>
            </a:r>
          </a:p>
          <a:p>
            <a:pPr algn="just">
              <a:buNone/>
            </a:pPr>
            <a:r>
              <a:rPr lang="fa-IR" dirty="0" smtClean="0">
                <a:solidFill>
                  <a:schemeClr val="bg2"/>
                </a:solidFill>
                <a:cs typeface="B Nazanin" pitchFamily="2" charset="-78"/>
              </a:rPr>
              <a:t>   ارکان سازمان باید در برخورد با بحران‌های سازمانی و محیطی، از ظرفیت‌های لازم برای تطبیق با شرایط جدید برخوردار باشند.</a:t>
            </a:r>
          </a:p>
          <a:p>
            <a:pPr algn="just">
              <a:buNone/>
            </a:pPr>
            <a:r>
              <a:rPr lang="fa-IR" b="1" dirty="0" smtClean="0">
                <a:solidFill>
                  <a:schemeClr val="bg2"/>
                </a:solidFill>
                <a:cs typeface="B Nazanin" pitchFamily="2" charset="-78"/>
              </a:rPr>
              <a:t>اصل بومي‌سازي فناوري‌هاي نوين:</a:t>
            </a:r>
          </a:p>
          <a:p>
            <a:pPr algn="just">
              <a:buNone/>
            </a:pPr>
            <a:r>
              <a:rPr lang="fa-IR" dirty="0" smtClean="0">
                <a:solidFill>
                  <a:schemeClr val="bg2"/>
                </a:solidFill>
                <a:cs typeface="B Nazanin" pitchFamily="2" charset="-78"/>
              </a:rPr>
              <a:t>   برای کاهش وابستگی ها و تسریع در کسب نتایج مورد انتظار باید، ماموریت‌ها و وظایف بگونه‌ای تعریف شود که جهت‌گیری‌ها به‌ سوی بومی سازی فناوری‌ها کانالیزه شود.</a:t>
            </a:r>
          </a:p>
          <a:p>
            <a:pPr algn="just"/>
            <a:endParaRPr lang="fa-IR" dirty="0">
              <a:solidFill>
                <a:schemeClr val="bg2"/>
              </a:solidFill>
              <a:cs typeface="B Nazanin" pitchFamily="2" charset="-78"/>
            </a:endParaRPr>
          </a:p>
        </p:txBody>
      </p:sp>
    </p:spTree>
  </p:cSld>
  <p:clrMapOvr>
    <a:masterClrMapping/>
  </p:clrMapOvr>
  <p:transition spd="slow">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sz="3600" b="1" dirty="0" smtClean="0">
                <a:solidFill>
                  <a:schemeClr val="bg2"/>
                </a:solidFill>
                <a:cs typeface="B Titr" pitchFamily="2" charset="-78"/>
              </a:rPr>
              <a:t>مبنای استخراج ماموریت و وظایف:</a:t>
            </a:r>
            <a:endParaRPr lang="fa-IR" sz="3600" dirty="0">
              <a:solidFill>
                <a:schemeClr val="bg2"/>
              </a:solidFill>
              <a:cs typeface="B Titr" pitchFamily="2" charset="-78"/>
            </a:endParaRPr>
          </a:p>
        </p:txBody>
      </p:sp>
      <p:sp>
        <p:nvSpPr>
          <p:cNvPr id="3" name="Content Placeholder 2"/>
          <p:cNvSpPr>
            <a:spLocks noGrp="1"/>
          </p:cNvSpPr>
          <p:nvPr>
            <p:ph idx="1"/>
          </p:nvPr>
        </p:nvSpPr>
        <p:spPr>
          <a:xfrm>
            <a:off x="385762" y="1600200"/>
            <a:ext cx="8472518" cy="4525963"/>
          </a:xfrm>
        </p:spPr>
        <p:txBody>
          <a:bodyPr>
            <a:normAutofit fontScale="92500" lnSpcReduction="20000"/>
          </a:bodyPr>
          <a:lstStyle/>
          <a:p>
            <a:pPr marL="0" indent="361950" algn="just">
              <a:buNone/>
            </a:pPr>
            <a:r>
              <a:rPr lang="fa-IR" dirty="0" smtClean="0">
                <a:solidFill>
                  <a:schemeClr val="bg2"/>
                </a:solidFill>
                <a:cs typeface="B Nazanin" pitchFamily="2" charset="-78"/>
              </a:rPr>
              <a:t>در چارچوب روش‌های جدید، پس از تهیه سند راهبردی سازمان و تعیین رسالت، چشم انداز و استراتژی‌های برتر، ماموریت و وظایف و طراحی ساختار و سازمان زیرمجموعه می‌تواند متناسب با شرایط، با اتکاء به رویکردهای ذیل تنظیم شود:</a:t>
            </a:r>
          </a:p>
          <a:p>
            <a:pPr algn="just">
              <a:buNone/>
            </a:pPr>
            <a:r>
              <a:rPr lang="fa-IR" b="1" dirty="0" smtClean="0">
                <a:solidFill>
                  <a:schemeClr val="bg2"/>
                </a:solidFill>
                <a:cs typeface="B Nazanin" pitchFamily="2" charset="-78"/>
              </a:rPr>
              <a:t>الف – بر مبنای استراتژی یا راهبردها (آینده نگر)</a:t>
            </a:r>
          </a:p>
          <a:p>
            <a:pPr algn="just">
              <a:buNone/>
            </a:pPr>
            <a:r>
              <a:rPr lang="fa-IR" b="1" dirty="0" smtClean="0">
                <a:solidFill>
                  <a:schemeClr val="bg2"/>
                </a:solidFill>
                <a:cs typeface="B Nazanin" pitchFamily="2" charset="-78"/>
              </a:rPr>
              <a:t>ب - برمبنای فرآیندها ی کاری ( فرآیند گرا)</a:t>
            </a:r>
          </a:p>
          <a:p>
            <a:pPr algn="just">
              <a:buNone/>
            </a:pPr>
            <a:r>
              <a:rPr lang="fa-IR" b="1" dirty="0" smtClean="0">
                <a:solidFill>
                  <a:schemeClr val="bg2"/>
                </a:solidFill>
                <a:cs typeface="B Nazanin" pitchFamily="2" charset="-78"/>
              </a:rPr>
              <a:t>ج – بر مبنای وظایف محوله (وظیفه گرا)</a:t>
            </a:r>
          </a:p>
          <a:p>
            <a:pPr algn="just">
              <a:buNone/>
            </a:pPr>
            <a:r>
              <a:rPr lang="fa-IR" b="1" dirty="0" smtClean="0">
                <a:solidFill>
                  <a:schemeClr val="bg2"/>
                </a:solidFill>
                <a:cs typeface="B Nazanin" pitchFamily="2" charset="-78"/>
              </a:rPr>
              <a:t>د – بر مبنای اهداف سازمان (هدف گرا) </a:t>
            </a:r>
          </a:p>
          <a:p>
            <a:pPr algn="just">
              <a:buNone/>
            </a:pPr>
            <a:r>
              <a:rPr lang="fa-IR" b="1" dirty="0" smtClean="0">
                <a:solidFill>
                  <a:schemeClr val="bg2"/>
                </a:solidFill>
                <a:cs typeface="B Nazanin" pitchFamily="2" charset="-78"/>
              </a:rPr>
              <a:t>و - بر اساس نتایج حاصله (نتیجه گرا)</a:t>
            </a:r>
          </a:p>
          <a:p>
            <a:pPr algn="just">
              <a:buNone/>
            </a:pPr>
            <a:r>
              <a:rPr lang="fa-IR" b="1" dirty="0" smtClean="0">
                <a:solidFill>
                  <a:schemeClr val="bg2"/>
                </a:solidFill>
                <a:cs typeface="B Nazanin" pitchFamily="2" charset="-78"/>
              </a:rPr>
              <a:t>ز - ترکیبی از چند روش مذکور</a:t>
            </a:r>
            <a:endParaRPr lang="fa-IR" b="1" dirty="0">
              <a:solidFill>
                <a:schemeClr val="bg2"/>
              </a:solidFill>
              <a:cs typeface="B Nazanin" pitchFamily="2" charset="-78"/>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2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2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2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2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2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2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6" dur="2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2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2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3" dur="2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2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8" presetClass="entr" presetSubtype="0" accel="5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2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0" dur="2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1" dur="2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2" dur="2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8" presetClass="entr" presetSubtype="0" accel="5000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2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8" dur="2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49" dur="2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0" dur="2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8" presetClass="entr" presetSubtype="0" accel="5000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2000" fill="hold"/>
                                        <p:tgtEl>
                                          <p:spTgt spid="3">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2000" fill="hold"/>
                                        <p:tgtEl>
                                          <p:spTgt spid="3">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57" dur="20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5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42" y="142852"/>
            <a:ext cx="7829576" cy="1143000"/>
          </a:xfrm>
        </p:spPr>
        <p:txBody>
          <a:bodyPr>
            <a:noAutofit/>
          </a:bodyPr>
          <a:lstStyle/>
          <a:p>
            <a:pPr lvl="0" algn="just"/>
            <a:r>
              <a:rPr lang="fa-IR" sz="2800" b="1" dirty="0" smtClean="0">
                <a:solidFill>
                  <a:schemeClr val="bg2"/>
                </a:solidFill>
                <a:cs typeface="B Titr" pitchFamily="2" charset="-78"/>
              </a:rPr>
              <a:t>ويژگي‌‌هایي که در تدوین وظیفه باید مورد توجه قرار گیرد:</a:t>
            </a:r>
            <a:endParaRPr lang="fa-IR" sz="2800" dirty="0">
              <a:solidFill>
                <a:schemeClr val="bg2"/>
              </a:solidFill>
              <a:cs typeface="B Titr" pitchFamily="2" charset="-78"/>
            </a:endParaRPr>
          </a:p>
        </p:txBody>
      </p:sp>
      <p:sp>
        <p:nvSpPr>
          <p:cNvPr id="3" name="Content Placeholder 2"/>
          <p:cNvSpPr>
            <a:spLocks noGrp="1"/>
          </p:cNvSpPr>
          <p:nvPr>
            <p:ph idx="1"/>
          </p:nvPr>
        </p:nvSpPr>
        <p:spPr>
          <a:xfrm>
            <a:off x="457200" y="1606570"/>
            <a:ext cx="8291513" cy="4608512"/>
          </a:xfrm>
        </p:spPr>
        <p:txBody>
          <a:bodyPr>
            <a:normAutofit fontScale="92500" lnSpcReduction="20000"/>
          </a:bodyPr>
          <a:lstStyle/>
          <a:p>
            <a:pPr marL="514350" indent="-514350">
              <a:buFont typeface="+mj-lt"/>
              <a:buAutoNum type="arabicPeriod"/>
            </a:pPr>
            <a:r>
              <a:rPr lang="fa-IR" dirty="0" smtClean="0">
                <a:solidFill>
                  <a:schemeClr val="bg2"/>
                </a:solidFill>
                <a:cs typeface="B Nazanin" pitchFamily="2" charset="-78"/>
              </a:rPr>
              <a:t>وظيفه بايد استمرار داشته باشد</a:t>
            </a:r>
            <a:endParaRPr lang="en-US" dirty="0" smtClean="0">
              <a:solidFill>
                <a:schemeClr val="bg2"/>
              </a:solidFill>
              <a:cs typeface="B Nazanin" pitchFamily="2" charset="-78"/>
            </a:endParaRPr>
          </a:p>
          <a:p>
            <a:pPr marL="514350" indent="-514350">
              <a:buFont typeface="+mj-lt"/>
              <a:buAutoNum type="arabicPeriod"/>
            </a:pPr>
            <a:r>
              <a:rPr lang="fa-IR" dirty="0" smtClean="0">
                <a:solidFill>
                  <a:schemeClr val="bg2"/>
                </a:solidFill>
                <a:cs typeface="B Nazanin" pitchFamily="2" charset="-78"/>
              </a:rPr>
              <a:t>در حوزه اختيارات و مسئوليت‌هاي رده باشد</a:t>
            </a:r>
            <a:endParaRPr lang="en-US" dirty="0" smtClean="0">
              <a:solidFill>
                <a:schemeClr val="bg2"/>
              </a:solidFill>
              <a:cs typeface="B Nazanin" pitchFamily="2" charset="-78"/>
            </a:endParaRPr>
          </a:p>
          <a:p>
            <a:pPr marL="514350" indent="-514350">
              <a:buFont typeface="+mj-lt"/>
              <a:buAutoNum type="arabicPeriod"/>
            </a:pPr>
            <a:r>
              <a:rPr lang="fa-IR" dirty="0" smtClean="0">
                <a:solidFill>
                  <a:schemeClr val="bg2"/>
                </a:solidFill>
                <a:cs typeface="B Nazanin" pitchFamily="2" charset="-78"/>
              </a:rPr>
              <a:t>متناسب با سطوح سازمانی و تفكيك شده باشد</a:t>
            </a:r>
            <a:endParaRPr lang="en-US" dirty="0" smtClean="0">
              <a:solidFill>
                <a:schemeClr val="bg2"/>
              </a:solidFill>
              <a:cs typeface="B Nazanin" pitchFamily="2" charset="-78"/>
            </a:endParaRPr>
          </a:p>
          <a:p>
            <a:pPr marL="514350" indent="-514350">
              <a:buFont typeface="+mj-lt"/>
              <a:buAutoNum type="arabicPeriod"/>
            </a:pPr>
            <a:r>
              <a:rPr lang="fa-IR" dirty="0" smtClean="0">
                <a:solidFill>
                  <a:schemeClr val="bg2"/>
                </a:solidFill>
                <a:cs typeface="B Nazanin" pitchFamily="2" charset="-78"/>
              </a:rPr>
              <a:t>وظايف بايد تعيين كنند نقش رده در سازمان باشد</a:t>
            </a:r>
            <a:endParaRPr lang="en-US" dirty="0" smtClean="0">
              <a:solidFill>
                <a:schemeClr val="bg2"/>
              </a:solidFill>
              <a:cs typeface="B Nazanin" pitchFamily="2" charset="-78"/>
            </a:endParaRPr>
          </a:p>
          <a:p>
            <a:pPr marL="514350" indent="-514350">
              <a:buFont typeface="+mj-lt"/>
              <a:buAutoNum type="arabicPeriod"/>
            </a:pPr>
            <a:r>
              <a:rPr lang="fa-IR" dirty="0" smtClean="0">
                <a:solidFill>
                  <a:schemeClr val="bg2"/>
                </a:solidFill>
                <a:cs typeface="B Nazanin" pitchFamily="2" charset="-78"/>
              </a:rPr>
              <a:t>وظايف بايد هم سنخ و كامل باشند</a:t>
            </a:r>
            <a:endParaRPr lang="en-US" dirty="0" smtClean="0">
              <a:solidFill>
                <a:schemeClr val="bg2"/>
              </a:solidFill>
              <a:cs typeface="B Nazanin" pitchFamily="2" charset="-78"/>
            </a:endParaRPr>
          </a:p>
          <a:p>
            <a:pPr marL="514350" indent="-514350">
              <a:buFont typeface="+mj-lt"/>
              <a:buAutoNum type="arabicPeriod"/>
            </a:pPr>
            <a:r>
              <a:rPr lang="fa-IR" dirty="0" smtClean="0">
                <a:solidFill>
                  <a:schemeClr val="bg2"/>
                </a:solidFill>
                <a:cs typeface="B Nazanin" pitchFamily="2" charset="-78"/>
              </a:rPr>
              <a:t>هموزن و همسطح باشند</a:t>
            </a:r>
            <a:endParaRPr lang="en-US" dirty="0" smtClean="0">
              <a:solidFill>
                <a:schemeClr val="bg2"/>
              </a:solidFill>
              <a:cs typeface="B Nazanin" pitchFamily="2" charset="-78"/>
            </a:endParaRPr>
          </a:p>
          <a:p>
            <a:pPr marL="514350" indent="-514350">
              <a:buFont typeface="+mj-lt"/>
              <a:buAutoNum type="arabicPeriod"/>
            </a:pPr>
            <a:r>
              <a:rPr lang="fa-IR" dirty="0" smtClean="0">
                <a:solidFill>
                  <a:schemeClr val="bg2"/>
                </a:solidFill>
                <a:cs typeface="B Nazanin" pitchFamily="2" charset="-78"/>
              </a:rPr>
              <a:t>تعادل و توازن سازمانی</a:t>
            </a:r>
            <a:endParaRPr lang="en-US" dirty="0" smtClean="0">
              <a:solidFill>
                <a:schemeClr val="bg2"/>
              </a:solidFill>
              <a:cs typeface="B Nazanin" pitchFamily="2" charset="-78"/>
            </a:endParaRPr>
          </a:p>
          <a:p>
            <a:pPr marL="514350" indent="-514350">
              <a:buFont typeface="+mj-lt"/>
              <a:buAutoNum type="arabicPeriod"/>
            </a:pPr>
            <a:r>
              <a:rPr lang="fa-IR" dirty="0" smtClean="0">
                <a:solidFill>
                  <a:schemeClr val="bg2"/>
                </a:solidFill>
                <a:cs typeface="B Nazanin" pitchFamily="2" charset="-78"/>
              </a:rPr>
              <a:t>قابل اجرا باشد</a:t>
            </a:r>
            <a:endParaRPr lang="en-US" dirty="0" smtClean="0">
              <a:solidFill>
                <a:schemeClr val="bg2"/>
              </a:solidFill>
              <a:cs typeface="B Nazanin" pitchFamily="2" charset="-78"/>
            </a:endParaRPr>
          </a:p>
          <a:p>
            <a:pPr marL="514350" indent="-514350">
              <a:buFont typeface="+mj-lt"/>
              <a:buAutoNum type="arabicPeriod"/>
            </a:pPr>
            <a:r>
              <a:rPr lang="fa-IR" dirty="0" smtClean="0">
                <a:solidFill>
                  <a:schemeClr val="bg2"/>
                </a:solidFill>
                <a:cs typeface="B Nazanin" pitchFamily="2" charset="-78"/>
              </a:rPr>
              <a:t>قابل ارزيابي و كنترل باشد</a:t>
            </a:r>
            <a:endParaRPr lang="en-US" dirty="0" smtClean="0">
              <a:solidFill>
                <a:schemeClr val="bg2"/>
              </a:solidFill>
              <a:cs typeface="B Nazanin" pitchFamily="2" charset="-78"/>
            </a:endParaRPr>
          </a:p>
          <a:p>
            <a:pPr marL="514350" indent="-514350">
              <a:buNone/>
            </a:pPr>
            <a:r>
              <a:rPr lang="fa-IR" dirty="0" smtClean="0">
                <a:solidFill>
                  <a:schemeClr val="bg2"/>
                </a:solidFill>
                <a:cs typeface="B Nazanin" pitchFamily="2" charset="-78"/>
              </a:rPr>
              <a:t>10. کار آفرینی در آن وجود داشته باشد</a:t>
            </a:r>
            <a:endParaRPr lang="en-US" dirty="0" smtClean="0">
              <a:solidFill>
                <a:schemeClr val="bg2"/>
              </a:solidFill>
              <a:cs typeface="B Nazanin" pitchFamily="2" charset="-78"/>
            </a:endParaRPr>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0" presetClass="entr" presetSubtype="0" decel="10000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57"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0" presetClass="entr" presetSubtype="0" decel="10000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strVal val="#ppt_w+.3"/>
                                          </p:val>
                                        </p:tav>
                                        <p:tav tm="100000">
                                          <p:val>
                                            <p:strVal val="#ppt_w"/>
                                          </p:val>
                                        </p:tav>
                                      </p:tavLst>
                                    </p:anim>
                                    <p:anim calcmode="lin" valueType="num">
                                      <p:cBhvr>
                                        <p:cTn id="64"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0" presetClass="entr" presetSubtype="0" decel="10000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1000" fill="hold"/>
                                        <p:tgtEl>
                                          <p:spTgt spid="3">
                                            <p:txEl>
                                              <p:pRg st="9" end="9"/>
                                            </p:txEl>
                                          </p:spTgt>
                                        </p:tgtEl>
                                        <p:attrNameLst>
                                          <p:attrName>ppt_w</p:attrName>
                                        </p:attrNameLst>
                                      </p:cBhvr>
                                      <p:tavLst>
                                        <p:tav tm="0">
                                          <p:val>
                                            <p:strVal val="#ppt_w+.3"/>
                                          </p:val>
                                        </p:tav>
                                        <p:tav tm="100000">
                                          <p:val>
                                            <p:strVal val="#ppt_w"/>
                                          </p:val>
                                        </p:tav>
                                      </p:tavLst>
                                    </p:anim>
                                    <p:anim calcmode="lin" valueType="num">
                                      <p:cBhvr>
                                        <p:cTn id="71"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0"/>
            <a:ext cx="7829576" cy="1143000"/>
          </a:xfrm>
        </p:spPr>
        <p:txBody>
          <a:bodyPr>
            <a:noAutofit/>
          </a:bodyPr>
          <a:lstStyle/>
          <a:p>
            <a:pPr lvl="0" algn="just"/>
            <a:r>
              <a:rPr lang="fa-IR" sz="4800" b="1" dirty="0" smtClean="0">
                <a:solidFill>
                  <a:schemeClr val="bg2"/>
                </a:solidFill>
                <a:cs typeface="B Titr" pitchFamily="2" charset="-78"/>
              </a:rPr>
              <a:t>نکته مهم:</a:t>
            </a:r>
            <a:endParaRPr lang="fa-IR" sz="4800" dirty="0">
              <a:solidFill>
                <a:schemeClr val="bg2"/>
              </a:solidFill>
              <a:cs typeface="B Titr" pitchFamily="2" charset="-78"/>
            </a:endParaRPr>
          </a:p>
        </p:txBody>
      </p:sp>
      <p:sp>
        <p:nvSpPr>
          <p:cNvPr id="3" name="Content Placeholder 2"/>
          <p:cNvSpPr>
            <a:spLocks noGrp="1"/>
          </p:cNvSpPr>
          <p:nvPr>
            <p:ph idx="1"/>
          </p:nvPr>
        </p:nvSpPr>
        <p:spPr>
          <a:xfrm>
            <a:off x="385826" y="1606570"/>
            <a:ext cx="8686768" cy="4608512"/>
          </a:xfrm>
        </p:spPr>
        <p:txBody>
          <a:bodyPr>
            <a:normAutofit fontScale="92500" lnSpcReduction="10000"/>
          </a:bodyPr>
          <a:lstStyle/>
          <a:p>
            <a:pPr marL="514350" indent="-514350" algn="just">
              <a:buNone/>
            </a:pPr>
            <a:r>
              <a:rPr lang="fa-IR" sz="5400" dirty="0" smtClean="0">
                <a:solidFill>
                  <a:schemeClr val="bg2"/>
                </a:solidFill>
                <a:cs typeface="B Nazanin" pitchFamily="2" charset="-78"/>
              </a:rPr>
              <a:t>     ماموریت یا وظایف یک رده نه باید آنقدر زیاد باشد که از حیطه کنترل مدیر خارج شود و نه آنقدر کم باشد که ضرورت وجود مجموعه را زیر سوال ببرد و به عبارت دیگر در هنگام ارزیابی عملکرد بتوان نتیجه قابل قبولی را برای آن بیان نمود.</a:t>
            </a:r>
            <a:endParaRPr lang="en-US" sz="5400" dirty="0" smtClean="0">
              <a:solidFill>
                <a:schemeClr val="bg2"/>
              </a:solidFill>
              <a:cs typeface="B Nazanin" pitchFamily="2" charset="-78"/>
            </a:endParaRPr>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sz="3600" b="1" dirty="0" smtClean="0">
                <a:solidFill>
                  <a:schemeClr val="bg2"/>
                </a:solidFill>
                <a:cs typeface="B Titr" pitchFamily="2" charset="-78"/>
              </a:rPr>
              <a:t>چگونگی اجراء:</a:t>
            </a:r>
            <a:endParaRPr lang="fa-IR" sz="3600" dirty="0">
              <a:solidFill>
                <a:schemeClr val="bg2"/>
              </a:solidFill>
              <a:cs typeface="B Titr" pitchFamily="2" charset="-78"/>
            </a:endParaRPr>
          </a:p>
        </p:txBody>
      </p:sp>
      <p:sp>
        <p:nvSpPr>
          <p:cNvPr id="3" name="Content Placeholder 2"/>
          <p:cNvSpPr>
            <a:spLocks noGrp="1"/>
          </p:cNvSpPr>
          <p:nvPr>
            <p:ph idx="1"/>
          </p:nvPr>
        </p:nvSpPr>
        <p:spPr>
          <a:xfrm>
            <a:off x="214282" y="1071547"/>
            <a:ext cx="8786874" cy="5429287"/>
          </a:xfrm>
        </p:spPr>
        <p:txBody>
          <a:bodyPr>
            <a:noAutofit/>
          </a:bodyPr>
          <a:lstStyle/>
          <a:p>
            <a:pPr lvl="0" algn="just"/>
            <a:endParaRPr lang="fa-IR" sz="2000" b="1" dirty="0" smtClean="0">
              <a:solidFill>
                <a:schemeClr val="bg2"/>
              </a:solidFill>
              <a:cs typeface="B Nazanin" pitchFamily="2" charset="-78"/>
            </a:endParaRPr>
          </a:p>
          <a:p>
            <a:pPr lvl="0" algn="just">
              <a:buNone/>
            </a:pPr>
            <a:r>
              <a:rPr lang="fa-IR" sz="2000" b="1" dirty="0" smtClean="0">
                <a:solidFill>
                  <a:schemeClr val="bg2"/>
                </a:solidFill>
                <a:cs typeface="B Nazanin" pitchFamily="2" charset="-78"/>
              </a:rPr>
              <a:t>الف- در مورد حوزه حاکمیتی: </a:t>
            </a:r>
          </a:p>
          <a:p>
            <a:pPr lvl="0" algn="just"/>
            <a:r>
              <a:rPr lang="fa-IR" sz="2000" dirty="0" smtClean="0">
                <a:solidFill>
                  <a:schemeClr val="bg2"/>
                </a:solidFill>
                <a:cs typeface="B Nazanin" pitchFamily="2" charset="-78"/>
              </a:rPr>
              <a:t>در تعريف مأموريت‌ها و وظايف به‌گونه‌اي عمل شود كه در موارد ضروري حق حاكميت ستاد (رده مافوق) محفوظ و در عين حال با تفويض اختيارُتصميم‌گيري به رده‌ها مغايرت نداشته باشد و به عبارت دیگر با توجه به عدم امکان واگذاری مسئولیت، از افراط و تفریط در واگذاری ماموریت اجتناب شود .</a:t>
            </a:r>
            <a:endParaRPr lang="en-US" sz="2000" dirty="0" smtClean="0">
              <a:solidFill>
                <a:schemeClr val="bg2"/>
              </a:solidFill>
              <a:cs typeface="B Nazanin" pitchFamily="2" charset="-78"/>
            </a:endParaRPr>
          </a:p>
          <a:p>
            <a:pPr lvl="0" algn="just"/>
            <a:r>
              <a:rPr lang="fa-IR" sz="2000" dirty="0" smtClean="0">
                <a:solidFill>
                  <a:schemeClr val="bg2"/>
                </a:solidFill>
                <a:cs typeface="B Nazanin" pitchFamily="2" charset="-78"/>
              </a:rPr>
              <a:t>در بسياري از موارد نقش رده‌هاي ستادي هدفگذاري، ‌سياستگذاري، برنامه‌ريزي و نظارت كلي و كلان، تصميم‌گيري در حوزه‌هاي حاكميتي مانند: كارپذيري و ... بوده و نقش رده‌ها در سطوح بعدي تصميم‌سازي براي کمک به تصمیم‌گیری در ستاد، سیاستگذاری موضوعی و تصميم‌گيري در حوزه اختيارات محوله و اجرا مي‌باشد، لذا توجه به اين نكته از اهميت فوق‌العاده‌اي برخوردار است.</a:t>
            </a:r>
          </a:p>
          <a:p>
            <a:pPr lvl="0" algn="just"/>
            <a:r>
              <a:rPr lang="fa-IR" sz="2000" dirty="0" smtClean="0">
                <a:solidFill>
                  <a:schemeClr val="bg2"/>
                </a:solidFill>
                <a:cs typeface="B Nazanin" pitchFamily="2" charset="-78"/>
              </a:rPr>
              <a:t>با توجه به توضيحات فوق ممكن است برخي از سطوح (حتي ستاد سازمان) در برخي از موضوعات (وظایف) هيچ‌گونه نقش و وظيفه‌اي را برعهده نداشته باشند و نياز باشد تنها يك يا چند رده در سطوح بعدي يا قبلي مسئوليت انجام كار را بپذيرند و لذا توجه به این نکته نیز بسیار ضروری است.</a:t>
            </a:r>
          </a:p>
          <a:p>
            <a:pPr algn="just"/>
            <a:r>
              <a:rPr lang="fa-IR" sz="2000" dirty="0" smtClean="0">
                <a:solidFill>
                  <a:schemeClr val="bg2"/>
                </a:solidFill>
                <a:cs typeface="B Nazanin" pitchFamily="2" charset="-78"/>
              </a:rPr>
              <a:t>همانگونه كه قبلاً اعلام شد، تشخيص و پيشنهاد ميزان نقش و سهم رده‌ها از هر مأموريت يا وظيفه در هر سطح، با توجه به شرایط مندرج در این طرح بر عهده كميسيون مربوطه در ستاد سازمان مي‌باشد.</a:t>
            </a:r>
            <a:endParaRPr lang="en-US" sz="2000" dirty="0" smtClean="0">
              <a:solidFill>
                <a:schemeClr val="bg2"/>
              </a:solidFill>
              <a:cs typeface="B Nazanin" pitchFamily="2" charset="-78"/>
            </a:endParaRPr>
          </a:p>
          <a:p>
            <a:pPr lvl="0" algn="just"/>
            <a:endParaRPr lang="en-US" sz="2000" dirty="0" smtClean="0">
              <a:solidFill>
                <a:schemeClr val="bg2"/>
              </a:solidFill>
              <a:cs typeface="B Nazanin" pitchFamily="2" charset="-78"/>
            </a:endParaRPr>
          </a:p>
          <a:p>
            <a:pPr lvl="0" algn="just"/>
            <a:endParaRPr lang="fa-IR" sz="2000" dirty="0" smtClean="0">
              <a:solidFill>
                <a:schemeClr val="bg2"/>
              </a:solidFill>
              <a:cs typeface="B Nazanin" pitchFamily="2" charset="-78"/>
            </a:endParaRPr>
          </a:p>
        </p:txBody>
      </p:sp>
    </p:spTree>
  </p:cSld>
  <p:clrMapOvr>
    <a:masterClrMapping/>
  </p:clrMapOvr>
  <p:transition spd="slow">
    <p:spli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just"/>
            <a:r>
              <a:rPr lang="fa-IR" sz="3600" b="1" dirty="0" smtClean="0">
                <a:solidFill>
                  <a:schemeClr val="bg2"/>
                </a:solidFill>
                <a:cs typeface="B Titr" pitchFamily="2" charset="-78"/>
              </a:rPr>
              <a:t>چگونگی اجراء:</a:t>
            </a:r>
            <a:endParaRPr lang="fa-IR" sz="3600" dirty="0">
              <a:solidFill>
                <a:schemeClr val="bg2"/>
              </a:solidFill>
              <a:cs typeface="B Titr" pitchFamily="2" charset="-78"/>
            </a:endParaRPr>
          </a:p>
        </p:txBody>
      </p:sp>
      <p:sp>
        <p:nvSpPr>
          <p:cNvPr id="3" name="Content Placeholder 2"/>
          <p:cNvSpPr>
            <a:spLocks noGrp="1"/>
          </p:cNvSpPr>
          <p:nvPr>
            <p:ph idx="1"/>
          </p:nvPr>
        </p:nvSpPr>
        <p:spPr>
          <a:xfrm>
            <a:off x="428596" y="1428736"/>
            <a:ext cx="8429684" cy="4972072"/>
          </a:xfrm>
        </p:spPr>
        <p:txBody>
          <a:bodyPr>
            <a:normAutofit fontScale="85000" lnSpcReduction="10000"/>
          </a:bodyPr>
          <a:lstStyle/>
          <a:p>
            <a:pPr lvl="0" algn="just">
              <a:buNone/>
            </a:pPr>
            <a:r>
              <a:rPr lang="fa-IR" b="1" dirty="0" smtClean="0">
                <a:solidFill>
                  <a:schemeClr val="bg2"/>
                </a:solidFill>
                <a:cs typeface="B Nazanin" pitchFamily="2" charset="-78"/>
              </a:rPr>
              <a:t>ب- ضوابط تفکیک وظایف:</a:t>
            </a:r>
          </a:p>
          <a:p>
            <a:pPr lvl="0" algn="just"/>
            <a:r>
              <a:rPr lang="fa-IR" dirty="0" smtClean="0">
                <a:solidFill>
                  <a:schemeClr val="bg2"/>
                </a:solidFill>
                <a:cs typeface="B Nazanin" pitchFamily="2" charset="-78"/>
              </a:rPr>
              <a:t>وظايف اختصاصي که در واقع بیانگر فلسفه وجودی رده می باشد، از وظايف عمومي و مشترك سازمان، تفكيك و به‌طور جداگانه درج شود.</a:t>
            </a:r>
            <a:endParaRPr lang="en-US" dirty="0" smtClean="0">
              <a:solidFill>
                <a:schemeClr val="bg2"/>
              </a:solidFill>
              <a:cs typeface="B Nazanin" pitchFamily="2" charset="-78"/>
            </a:endParaRPr>
          </a:p>
          <a:p>
            <a:pPr algn="just"/>
            <a:r>
              <a:rPr lang="fa-IR" dirty="0" smtClean="0">
                <a:solidFill>
                  <a:schemeClr val="bg2"/>
                </a:solidFill>
                <a:cs typeface="B Nazanin" pitchFamily="2" charset="-78"/>
              </a:rPr>
              <a:t>برخلاف وظایف تخصصی که باید الزاما برای هر سطح دارای تعریف مجزا باشد، برخی از وظایف عمومی و مشترک بدون تغییر در انشای وظایف،  برای تمام یا اکثر سطوح قابل تکرار است.</a:t>
            </a:r>
            <a:endParaRPr lang="en-US" dirty="0" smtClean="0">
              <a:solidFill>
                <a:schemeClr val="bg2"/>
              </a:solidFill>
              <a:cs typeface="B Nazanin" pitchFamily="2" charset="-78"/>
            </a:endParaRPr>
          </a:p>
          <a:p>
            <a:pPr algn="just"/>
            <a:r>
              <a:rPr lang="fa-IR" dirty="0" smtClean="0">
                <a:solidFill>
                  <a:schemeClr val="bg2"/>
                </a:solidFill>
                <a:cs typeface="B Nazanin" pitchFamily="2" charset="-78"/>
              </a:rPr>
              <a:t>حتی المقدور از تفکیک و پرداختن به جزئیات در وظایف کلی اجتناب و بالــــ</a:t>
            </a:r>
            <a:r>
              <a:rPr lang="en-US" dirty="0" smtClean="0">
                <a:solidFill>
                  <a:schemeClr val="bg2"/>
                </a:solidFill>
                <a:cs typeface="B Nazanin" pitchFamily="2" charset="-78"/>
              </a:rPr>
              <a:t>ع</a:t>
            </a:r>
            <a:r>
              <a:rPr lang="fa-IR" dirty="0" smtClean="0">
                <a:solidFill>
                  <a:schemeClr val="bg2"/>
                </a:solidFill>
                <a:cs typeface="B Nazanin" pitchFamily="2" charset="-78"/>
              </a:rPr>
              <a:t>کس در تعریف وظایف زیر مجموعه، متناسب با جایگاه و نقش رده، تفکیک وظایف مورد توجه قرار گیرد .</a:t>
            </a:r>
          </a:p>
          <a:p>
            <a:pPr lvl="0" algn="just"/>
            <a:r>
              <a:rPr lang="fa-IR" dirty="0" smtClean="0">
                <a:solidFill>
                  <a:schemeClr val="bg2"/>
                </a:solidFill>
                <a:cs typeface="B Nazanin" pitchFamily="2" charset="-78"/>
              </a:rPr>
              <a:t>در صورت حذف هریک از سطوح در آینده، ماموریت‌ها و وظایف مربوطه متناسب با شرایط به رده‌های مافوق یا زیرمجموعه واگذار خواهد شد.</a:t>
            </a:r>
          </a:p>
          <a:p>
            <a:pPr algn="just"/>
            <a:r>
              <a:rPr lang="fa-IR" dirty="0" smtClean="0">
                <a:solidFill>
                  <a:schemeClr val="bg2"/>
                </a:solidFill>
                <a:cs typeface="B Nazanin" pitchFamily="2" charset="-78"/>
              </a:rPr>
              <a:t>توجه به نقش و وظیفه رده‌ها در بحران‌های سازمانی و برون سازمانی.</a:t>
            </a:r>
          </a:p>
          <a:p>
            <a:pPr algn="just"/>
            <a:endParaRPr lang="fa-IR" dirty="0" smtClean="0">
              <a:solidFill>
                <a:schemeClr val="bg2"/>
              </a:solidFill>
              <a:cs typeface="B Nazanin" pitchFamily="2" charset="-78"/>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2000" tmFilter="0, 0; .2, .5; .8, .5; 1, 0"/>
                                        <p:tgtEl>
                                          <p:spTgt spid="3">
                                            <p:txEl>
                                              <p:pRg st="0" end="0"/>
                                            </p:txEl>
                                          </p:spTgt>
                                        </p:tgtEl>
                                      </p:cBhvr>
                                    </p:animEffect>
                                    <p:animScale>
                                      <p:cBhvr>
                                        <p:cTn id="7" dur="100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2000" tmFilter="0, 0; .2, .5; .8, .5; 1, 0"/>
                                        <p:tgtEl>
                                          <p:spTgt spid="3">
                                            <p:txEl>
                                              <p:pRg st="1" end="1"/>
                                            </p:txEl>
                                          </p:spTgt>
                                        </p:tgtEl>
                                      </p:cBhvr>
                                    </p:animEffect>
                                    <p:animScale>
                                      <p:cBhvr>
                                        <p:cTn id="12" dur="100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2000" tmFilter="0, 0; .2, .5; .8, .5; 1, 0"/>
                                        <p:tgtEl>
                                          <p:spTgt spid="3">
                                            <p:txEl>
                                              <p:pRg st="2" end="2"/>
                                            </p:txEl>
                                          </p:spTgt>
                                        </p:tgtEl>
                                      </p:cBhvr>
                                    </p:animEffect>
                                    <p:animScale>
                                      <p:cBhvr>
                                        <p:cTn id="17" dur="1000" autoRev="1" fill="hold"/>
                                        <p:tgtEl>
                                          <p:spTgt spid="3">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2000" tmFilter="0, 0; .2, .5; .8, .5; 1, 0"/>
                                        <p:tgtEl>
                                          <p:spTgt spid="3">
                                            <p:txEl>
                                              <p:pRg st="3" end="3"/>
                                            </p:txEl>
                                          </p:spTgt>
                                        </p:tgtEl>
                                      </p:cBhvr>
                                    </p:animEffect>
                                    <p:animScale>
                                      <p:cBhvr>
                                        <p:cTn id="22" dur="1000" autoRev="1" fill="hold"/>
                                        <p:tgtEl>
                                          <p:spTgt spid="3">
                                            <p:txEl>
                                              <p:pRg st="3" end="3"/>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2000" tmFilter="0, 0; .2, .5; .8, .5; 1, 0"/>
                                        <p:tgtEl>
                                          <p:spTgt spid="3">
                                            <p:txEl>
                                              <p:pRg st="4" end="4"/>
                                            </p:txEl>
                                          </p:spTgt>
                                        </p:tgtEl>
                                      </p:cBhvr>
                                    </p:animEffect>
                                    <p:animScale>
                                      <p:cBhvr>
                                        <p:cTn id="27" dur="1000" autoRev="1" fill="hold"/>
                                        <p:tgtEl>
                                          <p:spTgt spid="3">
                                            <p:txEl>
                                              <p:pRg st="4" end="4"/>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2000" tmFilter="0, 0; .2, .5; .8, .5; 1, 0"/>
                                        <p:tgtEl>
                                          <p:spTgt spid="3">
                                            <p:txEl>
                                              <p:pRg st="5" end="5"/>
                                            </p:txEl>
                                          </p:spTgt>
                                        </p:tgtEl>
                                      </p:cBhvr>
                                    </p:animEffect>
                                    <p:animScale>
                                      <p:cBhvr>
                                        <p:cTn id="32" dur="1000" autoRev="1" fill="hold"/>
                                        <p:tgtEl>
                                          <p:spTgt spid="3">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sz="3600" b="1" dirty="0" smtClean="0">
                <a:solidFill>
                  <a:schemeClr val="bg2"/>
                </a:solidFill>
                <a:cs typeface="B Titr" pitchFamily="2" charset="-78"/>
              </a:rPr>
              <a:t>چگونگی اجراء:</a:t>
            </a:r>
            <a:endParaRPr lang="fa-IR" sz="3600" dirty="0">
              <a:solidFill>
                <a:schemeClr val="bg2"/>
              </a:solidFill>
              <a:cs typeface="B Titr" pitchFamily="2" charset="-78"/>
            </a:endParaRPr>
          </a:p>
        </p:txBody>
      </p:sp>
      <p:sp>
        <p:nvSpPr>
          <p:cNvPr id="3" name="Content Placeholder 2"/>
          <p:cNvSpPr>
            <a:spLocks noGrp="1"/>
          </p:cNvSpPr>
          <p:nvPr>
            <p:ph idx="1"/>
          </p:nvPr>
        </p:nvSpPr>
        <p:spPr>
          <a:xfrm>
            <a:off x="457200" y="1714488"/>
            <a:ext cx="8229600" cy="4572032"/>
          </a:xfrm>
        </p:spPr>
        <p:txBody>
          <a:bodyPr>
            <a:normAutofit fontScale="77500" lnSpcReduction="20000"/>
          </a:bodyPr>
          <a:lstStyle/>
          <a:p>
            <a:pPr marL="273050" indent="-273050" algn="just">
              <a:buNone/>
            </a:pPr>
            <a:r>
              <a:rPr lang="fa-IR" sz="2800" b="1" dirty="0" smtClean="0">
                <a:solidFill>
                  <a:schemeClr val="bg2"/>
                </a:solidFill>
                <a:cs typeface="B Nazanin" pitchFamily="2" charset="-78"/>
              </a:rPr>
              <a:t>ج- ضوابط تقسیم وظایف:</a:t>
            </a:r>
          </a:p>
          <a:p>
            <a:pPr marL="273050" indent="-273050" algn="just"/>
            <a:r>
              <a:rPr lang="fa-IR" sz="2800" dirty="0" smtClean="0">
                <a:solidFill>
                  <a:schemeClr val="bg2"/>
                </a:solidFill>
                <a:cs typeface="B Nazanin" pitchFamily="2" charset="-78"/>
              </a:rPr>
              <a:t>حتي المقدور از تعريف كارهاي اجرايي (مگر در موارد خاص و غیر قابل اجتناب) براي معاونت‌ها در ستاد و كار ستادي براي رده‌هاي صفي در زیرمجموعه به‌خصوص در سطوح اجرایی اجتناب شود.</a:t>
            </a:r>
            <a:endParaRPr lang="en-US" sz="2800" dirty="0" smtClean="0">
              <a:solidFill>
                <a:schemeClr val="bg2"/>
              </a:solidFill>
              <a:cs typeface="B Nazanin" pitchFamily="2" charset="-78"/>
            </a:endParaRPr>
          </a:p>
          <a:p>
            <a:pPr marL="273050" indent="-273050" algn="just"/>
            <a:r>
              <a:rPr lang="fa-IR" sz="2800" dirty="0" smtClean="0">
                <a:solidFill>
                  <a:schemeClr val="bg2"/>
                </a:solidFill>
                <a:cs typeface="B Nazanin" pitchFamily="2" charset="-78"/>
              </a:rPr>
              <a:t>حتی المقدور از تعريف مأموريت یا وظيفه مشابه و یکسان اختصاصی و حتی عمومی و مشترک براي سطوح مختلف، خودداري و نقش هر رده در هر سطح، در قبال هر وظيفه يا مأموريت به‌طور صريح و روشن، تعريف و نوع آن، به‌عنوان مثال:(تصميم‌گيري، تصمیم‌سازي، اجرا، مشاركت، ‌همكاري، ‌هماهنگي، نظارت، کنترل، بازرسی، حمایت، پشتیبانی، هدايت، برنامه‌ريزي، مشاوره، جمع‌بندي و نتيجه‌گيري، سیاست گذاری، تصویب، تایید، ابلاغ، بررسی، مطالعه، پیشنهاد و ...) مشخص و درج گردد. </a:t>
            </a:r>
          </a:p>
          <a:p>
            <a:pPr marL="273050" indent="-273050" algn="just"/>
            <a:r>
              <a:rPr lang="fa-IR" sz="2800" dirty="0" smtClean="0">
                <a:solidFill>
                  <a:schemeClr val="bg2"/>
                </a:solidFill>
                <a:cs typeface="B Nazanin" pitchFamily="2" charset="-78"/>
              </a:rPr>
              <a:t>فرآيند اجرای اموري مانند: بازرسي، الزاماً از بالا به پايين می باشد، لذا انجام برخي امور اجرايي اين‌گونه از فعالیت‌ها نيز، در ستاد سازمان اجتناب‌ناپذير است،‌ لذا شايسته است موارد مشابه بازرسی، به‌طور دقيق مشخص و در صورت لزوم دلايل موید آن ذكر گردد.</a:t>
            </a:r>
          </a:p>
          <a:p>
            <a:pPr marL="273050" indent="-273050" algn="just"/>
            <a:endParaRPr lang="fa-IR" sz="2800" dirty="0" smtClean="0">
              <a:solidFill>
                <a:schemeClr val="bg2"/>
              </a:solidFill>
              <a:cs typeface="B Nazanin" pitchFamily="2" charset="-78"/>
            </a:endParaRPr>
          </a:p>
          <a:p>
            <a:pPr marL="273050" indent="-273050" algn="just"/>
            <a:endParaRPr lang="fa-IR" sz="2800" dirty="0" smtClean="0">
              <a:solidFill>
                <a:schemeClr val="bg2"/>
              </a:solidFill>
              <a:cs typeface="B Nazanin" pitchFamily="2" charset="-78"/>
            </a:endParaRPr>
          </a:p>
          <a:p>
            <a:pPr marL="273050" indent="-273050" algn="just"/>
            <a:endParaRPr lang="en-US" sz="2800" dirty="0" smtClean="0">
              <a:solidFill>
                <a:schemeClr val="bg2"/>
              </a:solidFill>
              <a:cs typeface="B Nazanin" pitchFamily="2" charset="-78"/>
            </a:endParaRPr>
          </a:p>
          <a:p>
            <a:pPr marL="273050" lvl="0" indent="-273050" algn="just"/>
            <a:endParaRPr lang="fa-IR" sz="3000" dirty="0" smtClean="0">
              <a:solidFill>
                <a:schemeClr val="bg2"/>
              </a:solidFill>
              <a:cs typeface="B Nazanin" pitchFamily="2" charset="-78"/>
            </a:endParaRPr>
          </a:p>
          <a:p>
            <a:pPr marL="273050" lvl="0" indent="-273050" algn="just"/>
            <a:endParaRPr lang="fa-IR" sz="3000" dirty="0" smtClean="0">
              <a:solidFill>
                <a:schemeClr val="bg2"/>
              </a:solidFill>
              <a:cs typeface="B Nazanin" pitchFamily="2" charset="-78"/>
            </a:endParaRPr>
          </a:p>
          <a:p>
            <a:pPr marL="273050" lvl="0" indent="-273050" algn="just"/>
            <a:endParaRPr lang="en-US" sz="3000" dirty="0" smtClean="0">
              <a:solidFill>
                <a:schemeClr val="bg2"/>
              </a:solidFill>
              <a:cs typeface="B Nazanin" pitchFamily="2" charset="-78"/>
            </a:endParaRPr>
          </a:p>
          <a:p>
            <a:pPr algn="just"/>
            <a:endParaRPr lang="fa-IR" sz="3000" dirty="0">
              <a:solidFill>
                <a:schemeClr val="bg2"/>
              </a:solidFill>
              <a:cs typeface="B Nazanin" pitchFamily="2" charset="-78"/>
            </a:endParaRPr>
          </a:p>
        </p:txBody>
      </p:sp>
    </p:spTree>
  </p:cSld>
  <p:clrMapOvr>
    <a:masterClrMapping/>
  </p:clrMapOvr>
  <p:transition spd="slow">
    <p:wheel spokes="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just"/>
            <a:r>
              <a:rPr lang="fa-IR" sz="3600" b="1" dirty="0" smtClean="0">
                <a:solidFill>
                  <a:schemeClr val="bg2"/>
                </a:solidFill>
                <a:cs typeface="B Titr" pitchFamily="2" charset="-78"/>
              </a:rPr>
              <a:t>چگونگی اجراء:</a:t>
            </a:r>
            <a:endParaRPr lang="fa-IR" sz="3600" dirty="0">
              <a:solidFill>
                <a:schemeClr val="bg2"/>
              </a:solidFill>
              <a:cs typeface="B Titr" pitchFamily="2" charset="-78"/>
            </a:endParaRPr>
          </a:p>
        </p:txBody>
      </p:sp>
      <p:sp>
        <p:nvSpPr>
          <p:cNvPr id="3" name="Content Placeholder 2"/>
          <p:cNvSpPr>
            <a:spLocks noGrp="1"/>
          </p:cNvSpPr>
          <p:nvPr>
            <p:ph idx="1"/>
          </p:nvPr>
        </p:nvSpPr>
        <p:spPr>
          <a:xfrm>
            <a:off x="428596" y="1428736"/>
            <a:ext cx="8229600" cy="4972072"/>
          </a:xfrm>
        </p:spPr>
        <p:txBody>
          <a:bodyPr>
            <a:normAutofit fontScale="77500" lnSpcReduction="20000"/>
          </a:bodyPr>
          <a:lstStyle/>
          <a:p>
            <a:pPr lvl="0" algn="just">
              <a:buNone/>
            </a:pPr>
            <a:r>
              <a:rPr lang="fa-IR" b="1" dirty="0" smtClean="0">
                <a:solidFill>
                  <a:schemeClr val="bg2"/>
                </a:solidFill>
                <a:cs typeface="B Nazanin" pitchFamily="2" charset="-78"/>
              </a:rPr>
              <a:t>د- ضوابط اجرایی:</a:t>
            </a:r>
          </a:p>
          <a:p>
            <a:pPr lvl="0" algn="just"/>
            <a:r>
              <a:rPr lang="fa-IR" dirty="0" smtClean="0">
                <a:solidFill>
                  <a:schemeClr val="bg2"/>
                </a:solidFill>
                <a:cs typeface="B Nazanin" pitchFamily="2" charset="-78"/>
              </a:rPr>
              <a:t>مأموريت‌ها و وظايف رده‌های سازمان بايد متناسب با شرايط سازمان‌هاي فني و مهندسي و با استفاده از ادبيات مناسب با اين حوزه تعريف و تبيين شود. </a:t>
            </a:r>
          </a:p>
          <a:p>
            <a:pPr algn="just"/>
            <a:r>
              <a:rPr lang="fa-IR" dirty="0" smtClean="0">
                <a:solidFill>
                  <a:schemeClr val="bg2"/>
                </a:solidFill>
                <a:cs typeface="B Nazanin" pitchFamily="2" charset="-78"/>
              </a:rPr>
              <a:t>در تعریف وظایف رده‌ها، حتی‌المقدور اصول حرفه‌گرایی و کارهای تخصصی در زیرمجموعه مورد تاکید قرار گیرد.</a:t>
            </a:r>
          </a:p>
          <a:p>
            <a:pPr lvl="0" algn="just"/>
            <a:r>
              <a:rPr lang="fa-IR" dirty="0" smtClean="0">
                <a:solidFill>
                  <a:schemeClr val="bg2"/>
                </a:solidFill>
                <a:cs typeface="B Nazanin" pitchFamily="2" charset="-78"/>
              </a:rPr>
              <a:t>براي تدوين مأموريت و وظايف مربوطه باید الزاما از نظرات تخصصي مسئولين رده همنام از سطوح مختلف سازمان (ترجیحا با نظرات متفاوت) در قالب تشكيل كميسيون یا ساير روش‌ها، استفاده شود.</a:t>
            </a:r>
            <a:endParaRPr lang="en-US" dirty="0" smtClean="0">
              <a:solidFill>
                <a:schemeClr val="bg2"/>
              </a:solidFill>
              <a:cs typeface="B Nazanin" pitchFamily="2" charset="-78"/>
            </a:endParaRPr>
          </a:p>
          <a:p>
            <a:pPr algn="just"/>
            <a:r>
              <a:rPr lang="fa-IR" dirty="0" smtClean="0">
                <a:solidFill>
                  <a:schemeClr val="bg2"/>
                </a:solidFill>
                <a:cs typeface="B Nazanin" pitchFamily="2" charset="-78"/>
              </a:rPr>
              <a:t>لازم است کلیه بخش‌ها از وظايف مصوب و مجموعه سوابق موجود در این زمینه  براي تدوين وظايف جديد استفاده و برای مستند</a:t>
            </a:r>
            <a:r>
              <a:rPr lang="en-US" dirty="0" smtClean="0">
                <a:solidFill>
                  <a:schemeClr val="bg2"/>
                </a:solidFill>
                <a:cs typeface="B Nazanin" pitchFamily="2" charset="-78"/>
              </a:rPr>
              <a:t>س</a:t>
            </a:r>
            <a:r>
              <a:rPr lang="fa-IR" dirty="0" smtClean="0">
                <a:solidFill>
                  <a:schemeClr val="bg2"/>
                </a:solidFill>
                <a:cs typeface="B Nazanin" pitchFamily="2" charset="-78"/>
              </a:rPr>
              <a:t>ازی اقدامات جدید، صورتجلسه مربوطه (تصویر پیوست) را تکمیل نمایند.</a:t>
            </a:r>
          </a:p>
          <a:p>
            <a:pPr algn="just"/>
            <a:r>
              <a:rPr lang="fa-IR" dirty="0" smtClean="0">
                <a:solidFill>
                  <a:schemeClr val="bg2"/>
                </a:solidFill>
                <a:cs typeface="B Nazanin" pitchFamily="2" charset="-78"/>
              </a:rPr>
              <a:t>مأموريت‌ها در يك تا حداكثر 3 بند تعريف و وظايف متناسب با حوزه عمل و اختيارات رده تبيين شود.</a:t>
            </a:r>
          </a:p>
          <a:p>
            <a:pPr algn="just"/>
            <a:r>
              <a:rPr lang="fa-IR" dirty="0" smtClean="0">
                <a:solidFill>
                  <a:schemeClr val="bg2"/>
                </a:solidFill>
                <a:cs typeface="B Nazanin" pitchFamily="2" charset="-78"/>
              </a:rPr>
              <a:t>استفاده از عناوين و اصطلاحات مناسب با حدود اختيارات و جايگاه‌ رده</a:t>
            </a:r>
          </a:p>
          <a:p>
            <a:pPr algn="just"/>
            <a:endParaRPr lang="en-US" dirty="0" smtClean="0">
              <a:solidFill>
                <a:schemeClr val="bg2"/>
              </a:solidFill>
              <a:cs typeface="B Nazanin" pitchFamily="2" charset="-78"/>
            </a:endParaRPr>
          </a:p>
          <a:p>
            <a:pPr algn="just"/>
            <a:endParaRPr lang="fa-IR" dirty="0" smtClean="0">
              <a:solidFill>
                <a:schemeClr val="bg2"/>
              </a:solidFill>
              <a:cs typeface="B Nazanin" pitchFamily="2" charset="-78"/>
            </a:endParaRPr>
          </a:p>
          <a:p>
            <a:pPr lvl="0" algn="just"/>
            <a:endParaRPr lang="fa-IR" dirty="0" smtClean="0">
              <a:solidFill>
                <a:schemeClr val="bg2"/>
              </a:solidFill>
              <a:cs typeface="B Nazanin" pitchFamily="2" charset="-78"/>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2000" tmFilter="0, 0; .2, .5; .8, .5; 1, 0"/>
                                        <p:tgtEl>
                                          <p:spTgt spid="3">
                                            <p:txEl>
                                              <p:pRg st="0" end="0"/>
                                            </p:txEl>
                                          </p:spTgt>
                                        </p:tgtEl>
                                      </p:cBhvr>
                                    </p:animEffect>
                                    <p:animScale>
                                      <p:cBhvr>
                                        <p:cTn id="7" dur="100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2000" tmFilter="0, 0; .2, .5; .8, .5; 1, 0"/>
                                        <p:tgtEl>
                                          <p:spTgt spid="3">
                                            <p:txEl>
                                              <p:pRg st="1" end="1"/>
                                            </p:txEl>
                                          </p:spTgt>
                                        </p:tgtEl>
                                      </p:cBhvr>
                                    </p:animEffect>
                                    <p:animScale>
                                      <p:cBhvr>
                                        <p:cTn id="12" dur="100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2000" tmFilter="0, 0; .2, .5; .8, .5; 1, 0"/>
                                        <p:tgtEl>
                                          <p:spTgt spid="3">
                                            <p:txEl>
                                              <p:pRg st="2" end="2"/>
                                            </p:txEl>
                                          </p:spTgt>
                                        </p:tgtEl>
                                      </p:cBhvr>
                                    </p:animEffect>
                                    <p:animScale>
                                      <p:cBhvr>
                                        <p:cTn id="17" dur="1000" autoRev="1" fill="hold"/>
                                        <p:tgtEl>
                                          <p:spTgt spid="3">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2000" tmFilter="0, 0; .2, .5; .8, .5; 1, 0"/>
                                        <p:tgtEl>
                                          <p:spTgt spid="3">
                                            <p:txEl>
                                              <p:pRg st="3" end="3"/>
                                            </p:txEl>
                                          </p:spTgt>
                                        </p:tgtEl>
                                      </p:cBhvr>
                                    </p:animEffect>
                                    <p:animScale>
                                      <p:cBhvr>
                                        <p:cTn id="22" dur="1000" autoRev="1" fill="hold"/>
                                        <p:tgtEl>
                                          <p:spTgt spid="3">
                                            <p:txEl>
                                              <p:pRg st="3" end="3"/>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2000" tmFilter="0, 0; .2, .5; .8, .5; 1, 0"/>
                                        <p:tgtEl>
                                          <p:spTgt spid="3">
                                            <p:txEl>
                                              <p:pRg st="4" end="4"/>
                                            </p:txEl>
                                          </p:spTgt>
                                        </p:tgtEl>
                                      </p:cBhvr>
                                    </p:animEffect>
                                    <p:animScale>
                                      <p:cBhvr>
                                        <p:cTn id="27" dur="1000" autoRev="1" fill="hold"/>
                                        <p:tgtEl>
                                          <p:spTgt spid="3">
                                            <p:txEl>
                                              <p:pRg st="4" end="4"/>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2000" tmFilter="0, 0; .2, .5; .8, .5; 1, 0"/>
                                        <p:tgtEl>
                                          <p:spTgt spid="3">
                                            <p:txEl>
                                              <p:pRg st="5" end="5"/>
                                            </p:txEl>
                                          </p:spTgt>
                                        </p:tgtEl>
                                      </p:cBhvr>
                                    </p:animEffect>
                                    <p:animScale>
                                      <p:cBhvr>
                                        <p:cTn id="32" dur="1000" autoRev="1" fill="hold"/>
                                        <p:tgtEl>
                                          <p:spTgt spid="3">
                                            <p:txEl>
                                              <p:pRg st="5" end="5"/>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2000" tmFilter="0, 0; .2, .5; .8, .5; 1, 0"/>
                                        <p:tgtEl>
                                          <p:spTgt spid="3">
                                            <p:txEl>
                                              <p:pRg st="6" end="6"/>
                                            </p:txEl>
                                          </p:spTgt>
                                        </p:tgtEl>
                                      </p:cBhvr>
                                    </p:animEffect>
                                    <p:animScale>
                                      <p:cBhvr>
                                        <p:cTn id="37" dur="1000" autoRev="1" fill="hold"/>
                                        <p:tgtEl>
                                          <p:spTgt spid="3">
                                            <p:txEl>
                                              <p:pRg st="6" end="6"/>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z="3600" dirty="0" smtClean="0">
                <a:solidFill>
                  <a:schemeClr val="bg2"/>
                </a:solidFill>
                <a:cs typeface="B Titr" pitchFamily="2" charset="-78"/>
              </a:rPr>
              <a:t> شرایط محیطی موثر در تدوین ماموریتها:</a:t>
            </a:r>
            <a:endParaRPr lang="fa-IR" sz="3600" dirty="0">
              <a:solidFill>
                <a:schemeClr val="bg2"/>
              </a:solidFill>
              <a:cs typeface="B Titr" pitchFamily="2" charset="-78"/>
            </a:endParaRPr>
          </a:p>
        </p:txBody>
      </p:sp>
      <p:sp>
        <p:nvSpPr>
          <p:cNvPr id="3" name="Content Placeholder 2"/>
          <p:cNvSpPr>
            <a:spLocks noGrp="1"/>
          </p:cNvSpPr>
          <p:nvPr>
            <p:ph idx="1"/>
          </p:nvPr>
        </p:nvSpPr>
        <p:spPr>
          <a:xfrm>
            <a:off x="285720" y="1484312"/>
            <a:ext cx="8572560" cy="4873645"/>
          </a:xfrm>
        </p:spPr>
        <p:txBody>
          <a:bodyPr>
            <a:normAutofit lnSpcReduction="10000"/>
          </a:bodyPr>
          <a:lstStyle/>
          <a:p>
            <a:r>
              <a:rPr lang="fa-IR" dirty="0" smtClean="0">
                <a:solidFill>
                  <a:schemeClr val="bg2"/>
                </a:solidFill>
                <a:cs typeface="B Nazanin" pitchFamily="2" charset="-78"/>
              </a:rPr>
              <a:t>شناخت دقيق ابهامات و گلوگاههای سازمان</a:t>
            </a:r>
          </a:p>
          <a:p>
            <a:r>
              <a:rPr lang="fa-IR" dirty="0" smtClean="0">
                <a:solidFill>
                  <a:schemeClr val="bg2"/>
                </a:solidFill>
                <a:cs typeface="B Nazanin" pitchFamily="2" charset="-78"/>
              </a:rPr>
              <a:t>توجه به رسالت و مأموريت سازمان</a:t>
            </a:r>
          </a:p>
          <a:p>
            <a:r>
              <a:rPr lang="fa-IR" dirty="0" smtClean="0">
                <a:solidFill>
                  <a:schemeClr val="bg2"/>
                </a:solidFill>
                <a:cs typeface="B Nazanin" pitchFamily="2" charset="-78"/>
              </a:rPr>
              <a:t>وضعيت سایر سازمان‌های مشابه یا ذیربط و ذینفع</a:t>
            </a:r>
          </a:p>
          <a:p>
            <a:r>
              <a:rPr lang="fa-IR" dirty="0" smtClean="0">
                <a:solidFill>
                  <a:schemeClr val="bg2"/>
                </a:solidFill>
                <a:cs typeface="B Nazanin" pitchFamily="2" charset="-78"/>
              </a:rPr>
              <a:t>مقدورات و توانمندي‌هاي سازمان</a:t>
            </a:r>
          </a:p>
          <a:p>
            <a:r>
              <a:rPr lang="fa-IR" dirty="0" smtClean="0">
                <a:solidFill>
                  <a:schemeClr val="bg2"/>
                </a:solidFill>
                <a:cs typeface="B Nazanin" pitchFamily="2" charset="-78"/>
              </a:rPr>
              <a:t>شرايط بين‌المللي و تغيير تحولات بين‌المللي و منطقه‌اي</a:t>
            </a:r>
          </a:p>
          <a:p>
            <a:r>
              <a:rPr lang="fa-IR" dirty="0" smtClean="0">
                <a:solidFill>
                  <a:schemeClr val="bg2"/>
                </a:solidFill>
                <a:cs typeface="B Nazanin" pitchFamily="2" charset="-78"/>
              </a:rPr>
              <a:t>مبانی، ارزش‌ها و فرهنگ سازماني</a:t>
            </a:r>
          </a:p>
          <a:p>
            <a:r>
              <a:rPr lang="fa-IR" dirty="0" smtClean="0">
                <a:solidFill>
                  <a:schemeClr val="bg2"/>
                </a:solidFill>
                <a:cs typeface="B Nazanin" pitchFamily="2" charset="-78"/>
              </a:rPr>
              <a:t>انتظارات و توقعات مردم و مسئولین </a:t>
            </a:r>
          </a:p>
          <a:p>
            <a:r>
              <a:rPr lang="fa-IR" dirty="0" smtClean="0">
                <a:solidFill>
                  <a:schemeClr val="bg2"/>
                </a:solidFill>
                <a:cs typeface="B Nazanin" pitchFamily="2" charset="-78"/>
              </a:rPr>
              <a:t>شرايط و محدوديت‌ها سياسي اجتماعي، اقتصادي و فرهنگي حاكم بر كشور</a:t>
            </a:r>
          </a:p>
          <a:p>
            <a:endParaRPr lang="fa-IR" dirty="0" smtClean="0">
              <a:solidFill>
                <a:schemeClr val="bg2"/>
              </a:solidFill>
              <a:cs typeface="B Nazanin" pitchFamily="2" charset="-78"/>
            </a:endParaRPr>
          </a:p>
          <a:p>
            <a:endParaRPr lang="fa-IR" dirty="0">
              <a:solidFill>
                <a:schemeClr val="bg2"/>
              </a:solidFill>
              <a:cs typeface="B Nazanin" pitchFamily="2" charset="-78"/>
            </a:endParaRPr>
          </a:p>
        </p:txBody>
      </p:sp>
    </p:spTree>
  </p:cSld>
  <p:clrMapOvr>
    <a:masterClrMapping/>
  </p:clrMapOvr>
  <p:transition spd="slow">
    <p:pull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just"/>
            <a:r>
              <a:rPr lang="fa-IR" sz="2800" b="1" dirty="0" smtClean="0">
                <a:solidFill>
                  <a:srgbClr val="7030A0"/>
                </a:solidFill>
                <a:cs typeface="B Titr" pitchFamily="2" charset="-78"/>
              </a:rPr>
              <a:t>نمونه وظایف مشترک و عمومی زیرمجموعه در سطوح مختلف </a:t>
            </a:r>
            <a:endParaRPr lang="fa-IR" sz="2800" dirty="0">
              <a:solidFill>
                <a:srgbClr val="7030A0"/>
              </a:solidFill>
              <a:cs typeface="B Titr" pitchFamily="2" charset="-78"/>
            </a:endParaRPr>
          </a:p>
        </p:txBody>
      </p:sp>
      <p:sp>
        <p:nvSpPr>
          <p:cNvPr id="3" name="Content Placeholder 2"/>
          <p:cNvSpPr>
            <a:spLocks noGrp="1"/>
          </p:cNvSpPr>
          <p:nvPr>
            <p:ph idx="1"/>
          </p:nvPr>
        </p:nvSpPr>
        <p:spPr/>
        <p:txBody>
          <a:bodyPr>
            <a:normAutofit fontScale="77500" lnSpcReduction="20000"/>
          </a:bodyPr>
          <a:lstStyle/>
          <a:p>
            <a:pPr lvl="0" algn="just"/>
            <a:r>
              <a:rPr lang="fa-IR" dirty="0" smtClean="0">
                <a:solidFill>
                  <a:schemeClr val="bg2"/>
                </a:solidFill>
                <a:cs typeface="B Nazanin" pitchFamily="2" charset="-78"/>
              </a:rPr>
              <a:t>اجرای سياست‌ها، تدابير و همچنین ماموریت‌ها و ابلاغیات صادره از سوی رده‌های مافوق در چارچوب وظايف محوله.</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تهیه و تنظیم برنامه‌های كوتاه‌مدت، ميان‌مدت و بلندمدت در راستاي ماموريت‌ها و وظايف محوله به سازمان .</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ایجاد سازو کار لازم به‌منظور نظارت بر حسن اجراي مأموريت‌ها و وظایف محوله، در سطوح مختلف سازمان و تهيه و به روز نمودن چك ليست‌هاي نظارتي مربوط به حوزه فعالیت‌های رده.</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ارزيابي وسنجش میزان اثربخشی عملكرد رده در سطوح مختلف سازمان، در راستای ماموریت‌ها و وظايف محوله.</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تهيه طرح‌ها، طراحي سيستم‌ها و تدوين روش‌هاي تخصصي و فني مورد نياز حوزه مأموريت‌هاي مربوط به سازمان .</a:t>
            </a:r>
            <a:endParaRPr lang="en-US" dirty="0" smtClean="0">
              <a:solidFill>
                <a:schemeClr val="bg2"/>
              </a:solidFill>
              <a:cs typeface="B Nazanin" pitchFamily="2" charset="-78"/>
            </a:endParaRPr>
          </a:p>
          <a:p>
            <a:pPr algn="just"/>
            <a:r>
              <a:rPr lang="fa-IR" dirty="0" smtClean="0">
                <a:solidFill>
                  <a:schemeClr val="bg2"/>
                </a:solidFill>
                <a:cs typeface="B Nazanin" pitchFamily="2" charset="-78"/>
              </a:rPr>
              <a:t>ایجاد شرایط لازم برای مکانیزه سازی فعالیت‌ها در بخش‌های مختلف، به‌ویژ در بخش اطلاعات مدیریت (</a:t>
            </a:r>
            <a:r>
              <a:rPr lang="en-US" dirty="0" smtClean="0">
                <a:solidFill>
                  <a:schemeClr val="bg2"/>
                </a:solidFill>
                <a:cs typeface="B Nazanin" pitchFamily="2" charset="-78"/>
              </a:rPr>
              <a:t>IT</a:t>
            </a:r>
            <a:r>
              <a:rPr lang="fa-IR" dirty="0" smtClean="0">
                <a:solidFill>
                  <a:schemeClr val="bg2"/>
                </a:solidFill>
                <a:cs typeface="B Nazanin" pitchFamily="2" charset="-78"/>
              </a:rPr>
              <a:t>)  .</a:t>
            </a:r>
            <a:endParaRPr lang="fa-IR" dirty="0">
              <a:solidFill>
                <a:schemeClr val="bg2"/>
              </a:solidFill>
              <a:cs typeface="B Nazanin" pitchFamily="2" charset="-78"/>
            </a:endParaRPr>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214282" y="1500174"/>
            <a:ext cx="4643470" cy="4857784"/>
          </a:xfrm>
          <a:prstGeom prst="verticalScroll">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3600" dirty="0" smtClean="0">
                <a:solidFill>
                  <a:schemeClr val="bg2"/>
                </a:solidFill>
                <a:effectLst>
                  <a:glow rad="228600">
                    <a:schemeClr val="accent2">
                      <a:satMod val="175000"/>
                      <a:alpha val="40000"/>
                    </a:schemeClr>
                  </a:glow>
                </a:effectLst>
                <a:cs typeface="B Yagut" pitchFamily="2" charset="-78"/>
              </a:rPr>
              <a:t>شما در جنگ نشان دادید که با مدیریت صحـــیح و خوب مـی‌توان اسلام را فاتح جهان نمود</a:t>
            </a:r>
            <a:endParaRPr lang="fa-IR" sz="3600" dirty="0">
              <a:solidFill>
                <a:schemeClr val="bg2"/>
              </a:solidFill>
              <a:effectLst>
                <a:glow rad="228600">
                  <a:schemeClr val="accent2">
                    <a:satMod val="175000"/>
                    <a:alpha val="40000"/>
                  </a:schemeClr>
                </a:glow>
              </a:effectLst>
              <a:cs typeface="B Yagut" pitchFamily="2" charset="-78"/>
            </a:endParaRPr>
          </a:p>
        </p:txBody>
      </p:sp>
      <p:pic>
        <p:nvPicPr>
          <p:cNvPr id="5" name="Picture 3" descr="IMAM"/>
          <p:cNvPicPr>
            <a:picLocks noChangeAspect="1" noChangeArrowheads="1"/>
          </p:cNvPicPr>
          <p:nvPr/>
        </p:nvPicPr>
        <p:blipFill>
          <a:blip r:embed="rId2" cstate="print"/>
          <a:srcRect/>
          <a:stretch>
            <a:fillRect/>
          </a:stretch>
        </p:blipFill>
        <p:spPr bwMode="auto">
          <a:xfrm>
            <a:off x="5214942" y="1645724"/>
            <a:ext cx="3571900" cy="47122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56" y="71414"/>
            <a:ext cx="8229600" cy="1143000"/>
          </a:xfrm>
        </p:spPr>
        <p:txBody>
          <a:bodyPr>
            <a:noAutofit/>
          </a:bodyPr>
          <a:lstStyle/>
          <a:p>
            <a:pPr algn="just"/>
            <a:r>
              <a:rPr lang="fa-IR" sz="2800" b="1" dirty="0" smtClean="0">
                <a:solidFill>
                  <a:srgbClr val="7030A0"/>
                </a:solidFill>
                <a:cs typeface="B Titr" pitchFamily="2" charset="-78"/>
              </a:rPr>
              <a:t>نمونه وظایف مشترک و عمومی رده ها در سطوح مختلف (ادامه)</a:t>
            </a:r>
            <a:endParaRPr lang="fa-IR" sz="2800" dirty="0">
              <a:solidFill>
                <a:srgbClr val="7030A0"/>
              </a:solidFill>
              <a:cs typeface="B Titr" pitchFamily="2" charset="-78"/>
            </a:endParaRPr>
          </a:p>
        </p:txBody>
      </p:sp>
      <p:sp>
        <p:nvSpPr>
          <p:cNvPr id="3" name="Content Placeholder 2"/>
          <p:cNvSpPr>
            <a:spLocks noGrp="1"/>
          </p:cNvSpPr>
          <p:nvPr>
            <p:ph idx="1"/>
          </p:nvPr>
        </p:nvSpPr>
        <p:spPr/>
        <p:txBody>
          <a:bodyPr>
            <a:noAutofit/>
          </a:bodyPr>
          <a:lstStyle/>
          <a:p>
            <a:pPr lvl="0" algn="just"/>
            <a:r>
              <a:rPr lang="fa-IR" sz="2300" dirty="0" smtClean="0">
                <a:solidFill>
                  <a:schemeClr val="bg2"/>
                </a:solidFill>
                <a:cs typeface="B Nazanin" pitchFamily="2" charset="-78"/>
              </a:rPr>
              <a:t>تهيه مستمر و منظم گزارش عملكرد مجموعه رده و بررسی و ارائه نتایج تحليلي از اقدامات صورت گرفته، جهت انعکاس به مراجع و مسئولين ذيربط و بهینه سازی فعالیتها.</a:t>
            </a:r>
            <a:endParaRPr lang="en-US" sz="2300" dirty="0" smtClean="0">
              <a:solidFill>
                <a:schemeClr val="bg2"/>
              </a:solidFill>
              <a:cs typeface="B Nazanin" pitchFamily="2" charset="-78"/>
            </a:endParaRPr>
          </a:p>
          <a:p>
            <a:pPr lvl="0" algn="just"/>
            <a:r>
              <a:rPr lang="fa-IR" sz="2300" dirty="0" smtClean="0">
                <a:solidFill>
                  <a:schemeClr val="bg2"/>
                </a:solidFill>
                <a:cs typeface="B Nazanin" pitchFamily="2" charset="-78"/>
              </a:rPr>
              <a:t>ايجاد تعامل با سازمان‌ها و رده هاي ذيربط در سطوح مختلف داخل و خارج سازمان، در چارچوب وظايف محوله.</a:t>
            </a:r>
            <a:endParaRPr lang="en-US" sz="2300" dirty="0" smtClean="0">
              <a:solidFill>
                <a:schemeClr val="bg2"/>
              </a:solidFill>
              <a:cs typeface="B Nazanin" pitchFamily="2" charset="-78"/>
            </a:endParaRPr>
          </a:p>
          <a:p>
            <a:pPr lvl="0" algn="just"/>
            <a:r>
              <a:rPr lang="fa-IR" sz="2300" dirty="0" smtClean="0">
                <a:solidFill>
                  <a:schemeClr val="bg2"/>
                </a:solidFill>
                <a:cs typeface="B Nazanin" pitchFamily="2" charset="-78"/>
              </a:rPr>
              <a:t>ایجاد شرایط لازم برای برگزاري يا شركت مدیران و کارشناسان سازمان درجلسات، سمینارها، همايشها و هم اندیشی های تخصصي و کاری مرتبط با حوزه فعالیتهای رده.</a:t>
            </a:r>
            <a:endParaRPr lang="en-US" sz="2300" dirty="0" smtClean="0">
              <a:solidFill>
                <a:schemeClr val="bg2"/>
              </a:solidFill>
              <a:cs typeface="B Nazanin" pitchFamily="2" charset="-78"/>
            </a:endParaRPr>
          </a:p>
          <a:p>
            <a:pPr lvl="0" algn="just"/>
            <a:r>
              <a:rPr lang="fa-IR" sz="2300" dirty="0" smtClean="0">
                <a:solidFill>
                  <a:schemeClr val="bg2"/>
                </a:solidFill>
                <a:cs typeface="B Nazanin" pitchFamily="2" charset="-78"/>
              </a:rPr>
              <a:t>فراهم نمودن تمهيدات لازم براي دسته‌بندي و نگهداري منظم و مناسب مكاتبات و ساير اسناد و مدارك و سوابق كاری سازمان (رده) و ايجاد بانك اطلاعاتی و اسنادی مورد نياز در چارچوب ضوابط ابلاغی.</a:t>
            </a:r>
            <a:endParaRPr lang="en-US" sz="2300" dirty="0" smtClean="0">
              <a:solidFill>
                <a:schemeClr val="bg2"/>
              </a:solidFill>
              <a:cs typeface="B Nazanin" pitchFamily="2" charset="-78"/>
            </a:endParaRPr>
          </a:p>
          <a:p>
            <a:pPr algn="just"/>
            <a:r>
              <a:rPr lang="fa-IR" sz="2300" dirty="0" smtClean="0">
                <a:solidFill>
                  <a:schemeClr val="bg2"/>
                </a:solidFill>
                <a:cs typeface="B Nazanin" pitchFamily="2" charset="-78"/>
              </a:rPr>
              <a:t>فراهم نمودن شرايط لازم براي شكوفايي استعدادها و خلاقيت ها و ارتقاء انگیزه سازمانی در حوزه ماموريت های محوله از طریق اعمال تشويق و تنبيه، كاركنان تحت امر و استفاده از سایر روشهای مناسب .</a:t>
            </a:r>
            <a:endParaRPr lang="fa-IR" sz="2300" dirty="0">
              <a:solidFill>
                <a:schemeClr val="bg2"/>
              </a:solidFill>
              <a:cs typeface="B Nazanin" pitchFamily="2" charset="-78"/>
            </a:endParaRPr>
          </a:p>
        </p:txBody>
      </p:sp>
    </p:spTree>
  </p:cSld>
  <p:clrMapOvr>
    <a:masterClrMapping/>
  </p:clrMapOvr>
  <p:transition spd="slow">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118" y="142852"/>
            <a:ext cx="8229600" cy="1143000"/>
          </a:xfrm>
        </p:spPr>
        <p:txBody>
          <a:bodyPr>
            <a:noAutofit/>
          </a:bodyPr>
          <a:lstStyle/>
          <a:p>
            <a:pPr algn="just"/>
            <a:r>
              <a:rPr lang="fa-IR" sz="2800" b="1" dirty="0" smtClean="0">
                <a:solidFill>
                  <a:srgbClr val="7030A0"/>
                </a:solidFill>
                <a:cs typeface="B Titr" pitchFamily="2" charset="-78"/>
              </a:rPr>
              <a:t>نمونه وظایف مشترک و عمومی رده ها در سطوح مختلف (ادامه)</a:t>
            </a:r>
            <a:endParaRPr lang="fa-IR" sz="2800" dirty="0">
              <a:solidFill>
                <a:srgbClr val="7030A0"/>
              </a:solidFill>
              <a:cs typeface="B Titr" pitchFamily="2" charset="-78"/>
            </a:endParaRPr>
          </a:p>
        </p:txBody>
      </p:sp>
      <p:sp>
        <p:nvSpPr>
          <p:cNvPr id="3" name="Content Placeholder 2"/>
          <p:cNvSpPr>
            <a:spLocks noGrp="1"/>
          </p:cNvSpPr>
          <p:nvPr>
            <p:ph idx="1"/>
          </p:nvPr>
        </p:nvSpPr>
        <p:spPr/>
        <p:txBody>
          <a:bodyPr>
            <a:normAutofit fontScale="70000" lnSpcReduction="20000"/>
          </a:bodyPr>
          <a:lstStyle/>
          <a:p>
            <a:pPr lvl="0" algn="just"/>
            <a:r>
              <a:rPr lang="fa-IR" dirty="0" smtClean="0">
                <a:solidFill>
                  <a:schemeClr val="bg2"/>
                </a:solidFill>
                <a:cs typeface="B Nazanin" pitchFamily="2" charset="-78"/>
              </a:rPr>
              <a:t>تشکیل تیمهای کارشناسی و بکارگیری افراد كارشناس و صاحبنظر داخل و خارج از سازمان و استفاده از نظرات ‌فني، تخصصي و تجربي آنان در راستای ارتقاء کمی وکیفی اقدامات وتهيه و ارائه طرحها و پيشنهادات مورد نظر به رده مافوق براي افزایش میزان اثربخشی فعاليت ها.</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ایجاد شرایط و بسترهای لازم به منظور فرهنگ سازي و استفاده از دانش، فناوری و یافته های علمی و تجربی جدید و همچنین ارتقاء آموزشی و افزایش دانش تخصصی مرتبط با وظایف کارکنان رده، در سطوح مختلف سازمان.</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تامين نيازهاي سازمان (رده) در بخشهای مختلف شامل: نيروي انساني، تجهيزات، منابع مالي و سایر ملزومات و اتخاذ تدابير لازم براي صرفه‌جويي و استفاده بهينه و نگهداري مناسب از امكانات دریافتی.</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ایجاد سازوکار لازم بمنظور ايجاد و حفظ نظم و انضباط سازمانی و فردی در رده و همچنین فراهم نمودن شرايط مناسب برای پاسخگويي بموقع و منطقی به مراجعات، ابهامات و‌استعلامات مربوط به حوزه کاری رده .</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فراهم نمودن شرایط لازم براي اجراي كامل ضوابط بهداشتی، ايمني، امنيتي و حفاظتي در تمام سطح سازمان (رده) .</a:t>
            </a:r>
            <a:endParaRPr lang="en-US" dirty="0" smtClean="0">
              <a:solidFill>
                <a:schemeClr val="bg2"/>
              </a:solidFill>
              <a:cs typeface="B Nazanin" pitchFamily="2" charset="-78"/>
            </a:endParaRPr>
          </a:p>
          <a:p>
            <a:pPr algn="just"/>
            <a:r>
              <a:rPr lang="fa-IR" dirty="0" smtClean="0">
                <a:solidFill>
                  <a:schemeClr val="bg2"/>
                </a:solidFill>
                <a:cs typeface="B Nazanin" pitchFamily="2" charset="-78"/>
              </a:rPr>
              <a:t>پیشنهاد در مورد عزل و نصب مدیران رده همنام در زیر مجموعه .</a:t>
            </a:r>
            <a:endParaRPr lang="fa-IR" dirty="0">
              <a:solidFill>
                <a:schemeClr val="bg2"/>
              </a:solidFill>
              <a:cs typeface="B Nazanin" pitchFamily="2" charset="-78"/>
            </a:endParaRPr>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118" y="142852"/>
            <a:ext cx="8229600" cy="1143000"/>
          </a:xfrm>
        </p:spPr>
        <p:txBody>
          <a:bodyPr>
            <a:noAutofit/>
          </a:bodyPr>
          <a:lstStyle/>
          <a:p>
            <a:pPr lvl="0" algn="just"/>
            <a:r>
              <a:rPr lang="fa-IR" sz="2800" b="1" dirty="0" smtClean="0">
                <a:solidFill>
                  <a:srgbClr val="002060"/>
                </a:solidFill>
                <a:cs typeface="B Titr" pitchFamily="2" charset="-78"/>
              </a:rPr>
              <a:t>حدود اختيارات تعیین شده برای رده‌ها، در سطوح مختلف:</a:t>
            </a:r>
            <a:endParaRPr lang="fa-IR" sz="2800" dirty="0">
              <a:solidFill>
                <a:srgbClr val="002060"/>
              </a:solidFill>
              <a:cs typeface="B Titr" pitchFamily="2" charset="-78"/>
            </a:endParaRPr>
          </a:p>
        </p:txBody>
      </p:sp>
      <p:sp>
        <p:nvSpPr>
          <p:cNvPr id="3" name="Content Placeholder 2"/>
          <p:cNvSpPr>
            <a:spLocks noGrp="1"/>
          </p:cNvSpPr>
          <p:nvPr>
            <p:ph idx="1"/>
          </p:nvPr>
        </p:nvSpPr>
        <p:spPr>
          <a:xfrm>
            <a:off x="457200" y="1600200"/>
            <a:ext cx="8229600" cy="4757758"/>
          </a:xfrm>
        </p:spPr>
        <p:txBody>
          <a:bodyPr>
            <a:noAutofit/>
          </a:bodyPr>
          <a:lstStyle/>
          <a:p>
            <a:pPr algn="just">
              <a:buNone/>
            </a:pPr>
            <a:r>
              <a:rPr lang="fa-IR" sz="2000" b="1" dirty="0" smtClean="0">
                <a:solidFill>
                  <a:schemeClr val="bg2"/>
                </a:solidFill>
                <a:cs typeface="B Nazanin" pitchFamily="2" charset="-78"/>
              </a:rPr>
              <a:t>الف- ستاد سازمان:</a:t>
            </a:r>
            <a:endParaRPr lang="en-US" sz="2000" b="1" dirty="0" smtClean="0">
              <a:solidFill>
                <a:schemeClr val="bg2"/>
              </a:solidFill>
              <a:cs typeface="B Nazanin" pitchFamily="2" charset="-78"/>
            </a:endParaRPr>
          </a:p>
          <a:p>
            <a:pPr lvl="0" algn="just"/>
            <a:r>
              <a:rPr lang="fa-IR" sz="2000" dirty="0" smtClean="0">
                <a:solidFill>
                  <a:schemeClr val="bg2"/>
                </a:solidFill>
                <a:cs typeface="B Nazanin" pitchFamily="2" charset="-78"/>
              </a:rPr>
              <a:t>تعییين استراتژي‌ها و خط مشي‌هاي مورد نظر و سياستگذاري و ضابطه‌گذاري، در راستاي مأموريت‌هاي محوله‌ به زیرمجموعه در سطوح و بخش‌هاي مختلف.</a:t>
            </a:r>
            <a:endParaRPr lang="en-US" sz="2000" dirty="0" smtClean="0">
              <a:solidFill>
                <a:schemeClr val="bg2"/>
              </a:solidFill>
              <a:cs typeface="B Nazanin" pitchFamily="2" charset="-78"/>
            </a:endParaRPr>
          </a:p>
          <a:p>
            <a:pPr lvl="0" algn="just"/>
            <a:r>
              <a:rPr lang="fa-IR" sz="2000" dirty="0" smtClean="0">
                <a:solidFill>
                  <a:schemeClr val="bg2"/>
                </a:solidFill>
                <a:cs typeface="B Nazanin" pitchFamily="2" charset="-78"/>
              </a:rPr>
              <a:t>هدايت كلي و كلان زیرمجموعه و مأموريت‌هاي محوله</a:t>
            </a:r>
            <a:endParaRPr lang="en-US" sz="2000" dirty="0" smtClean="0">
              <a:solidFill>
                <a:schemeClr val="bg2"/>
              </a:solidFill>
              <a:cs typeface="B Nazanin" pitchFamily="2" charset="-78"/>
            </a:endParaRPr>
          </a:p>
          <a:p>
            <a:pPr lvl="0" algn="just"/>
            <a:r>
              <a:rPr lang="fa-IR" sz="2000" dirty="0" smtClean="0">
                <a:solidFill>
                  <a:schemeClr val="bg2"/>
                </a:solidFill>
                <a:cs typeface="B Nazanin" pitchFamily="2" charset="-78"/>
              </a:rPr>
              <a:t>نظارت عاليه (عمومي) بر فعاليت زیرمجموعه در موضوعات و بخشهای مختلف</a:t>
            </a:r>
            <a:endParaRPr lang="en-US" sz="2000" dirty="0" smtClean="0">
              <a:solidFill>
                <a:schemeClr val="bg2"/>
              </a:solidFill>
              <a:cs typeface="B Nazanin" pitchFamily="2" charset="-78"/>
            </a:endParaRPr>
          </a:p>
          <a:p>
            <a:pPr lvl="0" algn="just"/>
            <a:r>
              <a:rPr lang="fa-IR" sz="2000" dirty="0" smtClean="0">
                <a:solidFill>
                  <a:schemeClr val="bg2"/>
                </a:solidFill>
                <a:cs typeface="B Nazanin" pitchFamily="2" charset="-78"/>
              </a:rPr>
              <a:t>تصميم‌گيري در مورد موضوعات مربوط به حوزه حاكميتي </a:t>
            </a:r>
          </a:p>
          <a:p>
            <a:pPr lvl="0" algn="just"/>
            <a:r>
              <a:rPr lang="fa-IR" sz="2000" dirty="0" smtClean="0">
                <a:solidFill>
                  <a:schemeClr val="bg2"/>
                </a:solidFill>
                <a:cs typeface="B Nazanin" pitchFamily="2" charset="-78"/>
              </a:rPr>
              <a:t>طراحي سيستم‌ها و تدوين روش‌هاي عمومي و مشترك </a:t>
            </a:r>
            <a:endParaRPr lang="en-US" sz="2000" dirty="0" smtClean="0">
              <a:solidFill>
                <a:schemeClr val="bg2"/>
              </a:solidFill>
              <a:cs typeface="B Nazanin" pitchFamily="2" charset="-78"/>
            </a:endParaRPr>
          </a:p>
          <a:p>
            <a:pPr lvl="0" algn="just"/>
            <a:r>
              <a:rPr lang="fa-IR" sz="2000" dirty="0" smtClean="0">
                <a:solidFill>
                  <a:schemeClr val="bg2"/>
                </a:solidFill>
                <a:cs typeface="B Nazanin" pitchFamily="2" charset="-78"/>
              </a:rPr>
              <a:t>عقد قرارداد با كارفرمايان اصلي پروژه‌ها و نظارت برعقد قرارداد رده با پیمانکاران دست دوم.</a:t>
            </a:r>
            <a:endParaRPr lang="en-US" sz="2000" dirty="0" smtClean="0">
              <a:solidFill>
                <a:schemeClr val="bg2"/>
              </a:solidFill>
              <a:cs typeface="B Nazanin" pitchFamily="2" charset="-78"/>
            </a:endParaRPr>
          </a:p>
          <a:p>
            <a:pPr lvl="0" algn="just"/>
            <a:r>
              <a:rPr lang="fa-IR" sz="2000" dirty="0" smtClean="0">
                <a:solidFill>
                  <a:schemeClr val="bg2"/>
                </a:solidFill>
                <a:cs typeface="B Nazanin" pitchFamily="2" charset="-78"/>
              </a:rPr>
              <a:t>ايجاد تعامل و ارتباط با وزارتخانه‌ها و دستگاه‌هاي دولتي كشوري در راستاي مأموريت‌هاي محوله</a:t>
            </a:r>
            <a:endParaRPr lang="en-US" sz="2000" dirty="0" smtClean="0">
              <a:solidFill>
                <a:schemeClr val="bg2"/>
              </a:solidFill>
              <a:cs typeface="B Nazanin" pitchFamily="2" charset="-78"/>
            </a:endParaRPr>
          </a:p>
          <a:p>
            <a:pPr lvl="0" algn="just"/>
            <a:r>
              <a:rPr lang="fa-IR" sz="2000" dirty="0" smtClean="0">
                <a:solidFill>
                  <a:schemeClr val="bg2"/>
                </a:solidFill>
                <a:cs typeface="B Nazanin" pitchFamily="2" charset="-78"/>
              </a:rPr>
              <a:t>انجام فرآيند جذب اعتبار پروژه‌ها و انجام عمليات گردش خزانه </a:t>
            </a:r>
            <a:endParaRPr lang="en-US" sz="2000" dirty="0" smtClean="0">
              <a:solidFill>
                <a:schemeClr val="bg2"/>
              </a:solidFill>
              <a:cs typeface="B Nazanin" pitchFamily="2" charset="-78"/>
            </a:endParaRPr>
          </a:p>
          <a:p>
            <a:pPr lvl="0" algn="just"/>
            <a:r>
              <a:rPr lang="fa-IR" sz="2000" dirty="0" smtClean="0">
                <a:solidFill>
                  <a:schemeClr val="bg2"/>
                </a:solidFill>
                <a:cs typeface="B Nazanin" pitchFamily="2" charset="-78"/>
              </a:rPr>
              <a:t>تامین و تخصيص اعتبار مورد نياز پروژه‌ها از محل دريافت اعتبار از كارفرمايان اصلي</a:t>
            </a:r>
            <a:endParaRPr lang="en-US" sz="2000" dirty="0" smtClean="0">
              <a:solidFill>
                <a:schemeClr val="bg2"/>
              </a:solidFill>
              <a:cs typeface="B Nazanin" pitchFamily="2" charset="-78"/>
            </a:endParaRPr>
          </a:p>
          <a:p>
            <a:pPr algn="just"/>
            <a:r>
              <a:rPr lang="fa-IR" sz="2000" dirty="0" smtClean="0">
                <a:solidFill>
                  <a:schemeClr val="bg2"/>
                </a:solidFill>
                <a:cs typeface="B Nazanin" pitchFamily="2" charset="-78"/>
              </a:rPr>
              <a:t>پشتيباني و حمايت حقوقي، معنوي، اقتصادي و در صورت لزوم سياسي از ردهها در سطوح مختلف</a:t>
            </a:r>
            <a:endParaRPr lang="fa-IR" sz="2000" dirty="0">
              <a:solidFill>
                <a:schemeClr val="bg2"/>
              </a:solidFill>
              <a:cs typeface="B Nazanin" pitchFamily="2" charset="-78"/>
            </a:endParaRPr>
          </a:p>
        </p:txBody>
      </p:sp>
    </p:spTree>
  </p:cSld>
  <p:clrMapOvr>
    <a:masterClrMapping/>
  </p:clrMapOvr>
  <p:transition spd="slow">
    <p:strips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5728"/>
            <a:ext cx="8229600" cy="714372"/>
          </a:xfrm>
        </p:spPr>
        <p:txBody>
          <a:bodyPr>
            <a:noAutofit/>
          </a:bodyPr>
          <a:lstStyle/>
          <a:p>
            <a:pPr algn="just"/>
            <a:r>
              <a:rPr lang="fa-IR" sz="2700" b="1" dirty="0" smtClean="0">
                <a:solidFill>
                  <a:srgbClr val="002060"/>
                </a:solidFill>
                <a:cs typeface="B Titr" pitchFamily="2" charset="-78"/>
              </a:rPr>
              <a:t>ادامه حدود اختيارات تعیین شده برای رده‌ها، در سطوح مختلف:</a:t>
            </a:r>
            <a:endParaRPr lang="fa-IR" sz="2700" dirty="0">
              <a:solidFill>
                <a:srgbClr val="002060"/>
              </a:solidFill>
              <a:cs typeface="B Titr" pitchFamily="2" charset="-78"/>
            </a:endParaRPr>
          </a:p>
        </p:txBody>
      </p:sp>
      <p:sp>
        <p:nvSpPr>
          <p:cNvPr id="3" name="Content Placeholder 2"/>
          <p:cNvSpPr>
            <a:spLocks noGrp="1"/>
          </p:cNvSpPr>
          <p:nvPr>
            <p:ph idx="1"/>
          </p:nvPr>
        </p:nvSpPr>
        <p:spPr>
          <a:xfrm>
            <a:off x="428596" y="1571612"/>
            <a:ext cx="8401080" cy="4525963"/>
          </a:xfrm>
        </p:spPr>
        <p:txBody>
          <a:bodyPr>
            <a:normAutofit fontScale="85000" lnSpcReduction="20000"/>
          </a:bodyPr>
          <a:lstStyle/>
          <a:p>
            <a:pPr lvl="0" algn="just"/>
            <a:r>
              <a:rPr lang="fa-IR" dirty="0" smtClean="0">
                <a:solidFill>
                  <a:schemeClr val="bg2"/>
                </a:solidFill>
                <a:cs typeface="B Nazanin" pitchFamily="2" charset="-78"/>
              </a:rPr>
              <a:t>تأمين منابع مالي و اقتصادي مورد نياز سازمان براي تامین اعتبار و سرمايه‌گذاري در پروژه‌ها</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انجام هماهنگي‌هاي بين‌المللي در مورد پروژه‌هاي خارج از كشور </a:t>
            </a:r>
          </a:p>
          <a:p>
            <a:pPr lvl="0" algn="just"/>
            <a:r>
              <a:rPr lang="fa-IR" dirty="0" smtClean="0">
                <a:solidFill>
                  <a:schemeClr val="bg2"/>
                </a:solidFill>
                <a:cs typeface="B Nazanin" pitchFamily="2" charset="-78"/>
              </a:rPr>
              <a:t>انجام امور مربوط به دعاوي حقوقي و شكايت مربوط به كارفرمايان، مشاورين و مجريان اجرايي پروژه‌ها بنا بر مورد و ضرورت</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جذب و گزينش افراد مورد نياز سازمان</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ايجاد تعامل با مراكز علمي و آموزشي و انجام امور مطالعاتي، تحقيقاتي و پژوهشي شركت در مناقصه‌ها و مزايده‌هاي بين‌المللي، ملي و منطقه ای </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 پاسخگويي به مسئولين در زمينه مأموريت‌هاي محوله</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تصميم‌گيري در مورد تغییرات سازمانی</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تصميم‌گيري در مورد تركيب يا تداوم اجراي ماموریت‌ها و پروژه‌ها</a:t>
            </a:r>
            <a:endParaRPr lang="en-US" dirty="0" smtClean="0">
              <a:solidFill>
                <a:schemeClr val="bg2"/>
              </a:solidFill>
              <a:cs typeface="B Nazanin" pitchFamily="2" charset="-78"/>
            </a:endParaRPr>
          </a:p>
        </p:txBody>
      </p:sp>
    </p:spTree>
  </p:cSld>
  <p:clrMapOvr>
    <a:masterClrMapping/>
  </p:clrMapOvr>
  <p:transition spd="slow">
    <p:wheel spokes="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4678" y="1336679"/>
            <a:ext cx="5472122" cy="642942"/>
          </a:xfrm>
        </p:spPr>
        <p:txBody>
          <a:bodyPr>
            <a:normAutofit/>
          </a:bodyPr>
          <a:lstStyle/>
          <a:p>
            <a:pPr algn="just"/>
            <a:r>
              <a:rPr lang="fa-IR" sz="2400" b="1" dirty="0" smtClean="0">
                <a:solidFill>
                  <a:schemeClr val="bg2"/>
                </a:solidFill>
                <a:cs typeface="B Nazanin" pitchFamily="2" charset="-78"/>
              </a:rPr>
              <a:t>ب- سطوح میانی:</a:t>
            </a:r>
            <a:endParaRPr lang="fa-IR" sz="2400" dirty="0">
              <a:solidFill>
                <a:schemeClr val="bg2"/>
              </a:solidFill>
              <a:cs typeface="B Nazanin" pitchFamily="2" charset="-78"/>
            </a:endParaRPr>
          </a:p>
        </p:txBody>
      </p:sp>
      <p:sp>
        <p:nvSpPr>
          <p:cNvPr id="3" name="Content Placeholder 2"/>
          <p:cNvSpPr>
            <a:spLocks noGrp="1"/>
          </p:cNvSpPr>
          <p:nvPr>
            <p:ph idx="1"/>
          </p:nvPr>
        </p:nvSpPr>
        <p:spPr>
          <a:xfrm>
            <a:off x="457200" y="1820884"/>
            <a:ext cx="8291513" cy="4608512"/>
          </a:xfrm>
        </p:spPr>
        <p:txBody>
          <a:bodyPr>
            <a:normAutofit fontScale="85000" lnSpcReduction="10000"/>
          </a:bodyPr>
          <a:lstStyle/>
          <a:p>
            <a:pPr lvl="0" algn="just"/>
            <a:r>
              <a:rPr lang="fa-IR" dirty="0" smtClean="0">
                <a:solidFill>
                  <a:schemeClr val="bg2"/>
                </a:solidFill>
                <a:cs typeface="B Nazanin" pitchFamily="2" charset="-78"/>
              </a:rPr>
              <a:t>هدایت کلی بخش‌های تابعه و پروژه های مربوطه</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طراحي سيستم‌ها و تدوين روش‌هاي تخصصي مربوط به رشته كاري</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تصميم‌گيري در مورد واگذاري پروژه به زیرمجموعه</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نظارت تخصصي بر عملكرد زیرمجموعه</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پشتيباني تخصصي از زیرمجموعه و تأمين اقلام كلان و سرمايه‌اي مورد نياز </a:t>
            </a:r>
          </a:p>
          <a:p>
            <a:pPr lvl="0" algn="just"/>
            <a:r>
              <a:rPr lang="fa-IR" dirty="0" smtClean="0">
                <a:solidFill>
                  <a:schemeClr val="bg2"/>
                </a:solidFill>
                <a:cs typeface="B Nazanin" pitchFamily="2" charset="-78"/>
              </a:rPr>
              <a:t>كاريابي در رشته مربوطه و كمك به بخش‌هاي ذيربط ستاد سازمان در این زمینه برای سایر رشته ها</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عقدقرارداد با پيمانكاران کوچکتر و جزء</a:t>
            </a:r>
          </a:p>
          <a:p>
            <a:pPr lvl="0" algn="just"/>
            <a:r>
              <a:rPr lang="fa-IR" dirty="0" smtClean="0">
                <a:solidFill>
                  <a:schemeClr val="bg2"/>
                </a:solidFill>
                <a:cs typeface="B Nazanin" pitchFamily="2" charset="-78"/>
              </a:rPr>
              <a:t>انجام حرفه‌ای فرآيند بررسي، مطالعه و انجام عمليات آناليز قيمت پروژه‌هاي پيشنهادي زیر مجموعه</a:t>
            </a:r>
            <a:endParaRPr lang="en-US" dirty="0" smtClean="0">
              <a:solidFill>
                <a:schemeClr val="bg2"/>
              </a:solidFill>
              <a:cs typeface="B Nazanin" pitchFamily="2" charset="-78"/>
            </a:endParaRPr>
          </a:p>
        </p:txBody>
      </p:sp>
      <p:sp>
        <p:nvSpPr>
          <p:cNvPr id="5" name="Title 1"/>
          <p:cNvSpPr txBox="1">
            <a:spLocks/>
          </p:cNvSpPr>
          <p:nvPr/>
        </p:nvSpPr>
        <p:spPr>
          <a:xfrm>
            <a:off x="457200" y="71422"/>
            <a:ext cx="8558186" cy="1143000"/>
          </a:xfrm>
          <a:prstGeom prst="rect">
            <a:avLst/>
          </a:prstGeom>
        </p:spPr>
        <p:txBody>
          <a:bodyPr vert="horz" lIns="91440" tIns="45720" rIns="91440" bIns="45720" rtlCol="1" anchor="ctr">
            <a:no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fa-IR" sz="2700" b="1" i="0" u="none" strike="noStrike" kern="1200" cap="none" spc="0" normalizeH="0" baseline="0" noProof="0" dirty="0" smtClean="0">
                <a:ln>
                  <a:noFill/>
                </a:ln>
                <a:solidFill>
                  <a:srgbClr val="002060"/>
                </a:solidFill>
                <a:effectLst/>
                <a:uLnTx/>
                <a:uFillTx/>
                <a:latin typeface="+mj-lt"/>
                <a:ea typeface="+mj-ea"/>
                <a:cs typeface="B Titr" pitchFamily="2" charset="-78"/>
              </a:rPr>
              <a:t>ادامه حدود اختيارات تعیین شده برای زیرمجموعه در سطوح مختلف:</a:t>
            </a:r>
            <a:endParaRPr kumimoji="0" lang="fa-IR" sz="2700" b="0" i="0" u="none" strike="noStrike" kern="1200" cap="none" spc="0" normalizeH="0" baseline="0" noProof="0" dirty="0">
              <a:ln>
                <a:noFill/>
              </a:ln>
              <a:solidFill>
                <a:srgbClr val="002060"/>
              </a:solidFill>
              <a:effectLst/>
              <a:uLnTx/>
              <a:uFillTx/>
              <a:latin typeface="+mj-lt"/>
              <a:ea typeface="+mj-ea"/>
              <a:cs typeface="B Titr" pitchFamily="2" charset="-78"/>
            </a:endParaRPr>
          </a:p>
        </p:txBody>
      </p:sp>
    </p:spTree>
  </p:cSld>
  <p:clrMapOvr>
    <a:masterClrMapping/>
  </p:clrMapOvr>
  <p:transition spd="slow">
    <p:wheel spokes="2"/>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7298"/>
            <a:ext cx="8229600" cy="703282"/>
          </a:xfrm>
        </p:spPr>
        <p:txBody>
          <a:bodyPr>
            <a:normAutofit/>
          </a:bodyPr>
          <a:lstStyle/>
          <a:p>
            <a:pPr algn="just"/>
            <a:r>
              <a:rPr lang="fa-IR" sz="2400" b="1" dirty="0" smtClean="0">
                <a:solidFill>
                  <a:schemeClr val="bg2"/>
                </a:solidFill>
                <a:cs typeface="B Nazanin" pitchFamily="2" charset="-78"/>
              </a:rPr>
              <a:t>ب- سطوح میانی (ادامه):</a:t>
            </a:r>
            <a:endParaRPr lang="fa-IR" sz="2400" dirty="0">
              <a:solidFill>
                <a:schemeClr val="bg2"/>
              </a:solidFill>
              <a:cs typeface="B Nazanin" pitchFamily="2" charset="-78"/>
            </a:endParaRPr>
          </a:p>
        </p:txBody>
      </p:sp>
      <p:sp>
        <p:nvSpPr>
          <p:cNvPr id="3" name="Content Placeholder 2"/>
          <p:cNvSpPr>
            <a:spLocks noGrp="1"/>
          </p:cNvSpPr>
          <p:nvPr>
            <p:ph idx="1"/>
          </p:nvPr>
        </p:nvSpPr>
        <p:spPr>
          <a:xfrm>
            <a:off x="107504" y="1963760"/>
            <a:ext cx="8928992" cy="4608512"/>
          </a:xfrm>
        </p:spPr>
        <p:txBody>
          <a:bodyPr>
            <a:normAutofit fontScale="85000" lnSpcReduction="10000"/>
          </a:bodyPr>
          <a:lstStyle/>
          <a:p>
            <a:pPr lvl="0" algn="just"/>
            <a:r>
              <a:rPr lang="fa-IR" dirty="0" smtClean="0">
                <a:solidFill>
                  <a:schemeClr val="bg2"/>
                </a:solidFill>
                <a:cs typeface="B Nazanin" pitchFamily="2" charset="-78"/>
              </a:rPr>
              <a:t>طراحي نقشه‌ها و تدوين برنامه‌هاي اجراي پروژه‌ها</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پيگيري تأمين و تخصيص منابع مالي مورد نياز پروژه‌ها</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ايجاد ساز و كار و اتخاذ تدابير لازم براي استانداردسازي فعاليت‌ها</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پاسخگويي به دعاوي حقوقي و شكايت مربوط به پيمانكاران اجرایی و جزء</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مقابله و رفع بحران‌هاي داخلي پروژه‌ها در موضوعات مختلف</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ارائه خدمات مشاوره‌اي و كارشناسي در مورد پروژه‌هاي مورد نظر به ستاد سازمان</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اجراي آموزش‌هاي فراگير تخصصي براي كاركنان پروژه‌ها</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انجام متمركز امور نيروي انساني و ارزيابي عملكرد كاركنان</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جذب و گزينش مدیران عالی و کاکنان ویژه</a:t>
            </a:r>
            <a:endParaRPr lang="en-US" dirty="0" smtClean="0">
              <a:solidFill>
                <a:schemeClr val="bg2"/>
              </a:solidFill>
              <a:cs typeface="B Nazanin" pitchFamily="2" charset="-78"/>
            </a:endParaRPr>
          </a:p>
          <a:p>
            <a:pPr lvl="0" algn="just"/>
            <a:r>
              <a:rPr lang="fa-IR" dirty="0" smtClean="0">
                <a:solidFill>
                  <a:schemeClr val="bg2"/>
                </a:solidFill>
                <a:cs typeface="B Nazanin" pitchFamily="2" charset="-78"/>
              </a:rPr>
              <a:t>نظارت بر فرآیند و مراحل انجام امور مربوط به مستندسازي پروژه‌ها </a:t>
            </a:r>
            <a:endParaRPr lang="en-US" dirty="0" smtClean="0">
              <a:solidFill>
                <a:schemeClr val="bg2"/>
              </a:solidFill>
              <a:cs typeface="B Nazanin" pitchFamily="2" charset="-78"/>
            </a:endParaRPr>
          </a:p>
        </p:txBody>
      </p:sp>
      <p:sp>
        <p:nvSpPr>
          <p:cNvPr id="5" name="Title 1"/>
          <p:cNvSpPr txBox="1">
            <a:spLocks/>
          </p:cNvSpPr>
          <p:nvPr/>
        </p:nvSpPr>
        <p:spPr>
          <a:xfrm>
            <a:off x="107504" y="-24"/>
            <a:ext cx="8836444" cy="1143000"/>
          </a:xfrm>
          <a:prstGeom prst="rect">
            <a:avLst/>
          </a:prstGeom>
        </p:spPr>
        <p:txBody>
          <a:bodyPr vert="horz" lIns="91440" tIns="45720" rIns="91440" bIns="45720" rtlCol="1" anchor="ctr">
            <a:no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fa-IR" sz="2700" b="1" i="0" u="none" strike="noStrike" kern="1200" cap="none" spc="0" normalizeH="0" baseline="0" noProof="0" dirty="0" smtClean="0">
                <a:ln>
                  <a:noFill/>
                </a:ln>
                <a:solidFill>
                  <a:srgbClr val="002060"/>
                </a:solidFill>
                <a:effectLst/>
                <a:uLnTx/>
                <a:uFillTx/>
                <a:latin typeface="+mj-lt"/>
                <a:ea typeface="+mj-ea"/>
                <a:cs typeface="B Titr" pitchFamily="2" charset="-78"/>
              </a:rPr>
              <a:t>ادامه حدود اختيارات تعیین شده برای زیرمجموعه در سطوح مختلف:</a:t>
            </a:r>
            <a:endParaRPr kumimoji="0" lang="fa-IR" sz="2700" b="0" i="0" u="none" strike="noStrike" kern="1200" cap="none" spc="0" normalizeH="0" baseline="0" noProof="0" dirty="0">
              <a:ln>
                <a:noFill/>
              </a:ln>
              <a:solidFill>
                <a:srgbClr val="002060"/>
              </a:solidFill>
              <a:effectLst/>
              <a:uLnTx/>
              <a:uFillTx/>
              <a:latin typeface="+mj-lt"/>
              <a:ea typeface="+mj-ea"/>
              <a:cs typeface="B Titr" pitchFamily="2" charset="-78"/>
            </a:endParaRPr>
          </a:p>
        </p:txBody>
      </p:sp>
    </p:spTree>
  </p:cSld>
  <p:clrMapOvr>
    <a:masterClrMapping/>
  </p:clrMapOvr>
  <p:transition spd="slow">
    <p:wheel spokes="3"/>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48" y="1368396"/>
            <a:ext cx="4400552" cy="631844"/>
          </a:xfrm>
        </p:spPr>
        <p:txBody>
          <a:bodyPr>
            <a:normAutofit/>
          </a:bodyPr>
          <a:lstStyle/>
          <a:p>
            <a:pPr algn="just"/>
            <a:r>
              <a:rPr lang="fa-IR" sz="2400" b="1" dirty="0" smtClean="0">
                <a:solidFill>
                  <a:schemeClr val="bg2"/>
                </a:solidFill>
                <a:cs typeface="B Nazanin" pitchFamily="2" charset="-78"/>
              </a:rPr>
              <a:t>ج- سطوح اجرایی:</a:t>
            </a:r>
            <a:endParaRPr lang="fa-IR" sz="2400" dirty="0">
              <a:solidFill>
                <a:schemeClr val="bg2"/>
              </a:solidFill>
              <a:cs typeface="B Nazanin" pitchFamily="2" charset="-78"/>
            </a:endParaRPr>
          </a:p>
        </p:txBody>
      </p:sp>
      <p:sp>
        <p:nvSpPr>
          <p:cNvPr id="3" name="Content Placeholder 2"/>
          <p:cNvSpPr>
            <a:spLocks noGrp="1"/>
          </p:cNvSpPr>
          <p:nvPr>
            <p:ph idx="1"/>
          </p:nvPr>
        </p:nvSpPr>
        <p:spPr>
          <a:xfrm>
            <a:off x="357158" y="1857364"/>
            <a:ext cx="8329642" cy="4500594"/>
          </a:xfrm>
        </p:spPr>
        <p:txBody>
          <a:bodyPr>
            <a:noAutofit/>
          </a:bodyPr>
          <a:lstStyle/>
          <a:p>
            <a:pPr lvl="0" algn="just"/>
            <a:r>
              <a:rPr lang="fa-IR" sz="2300" dirty="0" smtClean="0">
                <a:solidFill>
                  <a:schemeClr val="bg2"/>
                </a:solidFill>
                <a:cs typeface="B Nazanin" pitchFamily="2" charset="-78"/>
              </a:rPr>
              <a:t>مديريت براجراي پروژه‌هاي محوله</a:t>
            </a:r>
            <a:endParaRPr lang="en-US" sz="2300" dirty="0" smtClean="0">
              <a:solidFill>
                <a:schemeClr val="bg2"/>
              </a:solidFill>
              <a:cs typeface="B Nazanin" pitchFamily="2" charset="-78"/>
            </a:endParaRPr>
          </a:p>
          <a:p>
            <a:pPr lvl="0" algn="just"/>
            <a:r>
              <a:rPr lang="fa-IR" sz="2300" dirty="0" smtClean="0">
                <a:solidFill>
                  <a:schemeClr val="bg2"/>
                </a:solidFill>
                <a:cs typeface="B Nazanin" pitchFamily="2" charset="-78"/>
              </a:rPr>
              <a:t>پشتيباني تخصصي و تأمين اقلام مورد نياز پروژه‌ها</a:t>
            </a:r>
            <a:endParaRPr lang="en-US" sz="2300" dirty="0" smtClean="0">
              <a:solidFill>
                <a:schemeClr val="bg2"/>
              </a:solidFill>
              <a:cs typeface="B Nazanin" pitchFamily="2" charset="-78"/>
            </a:endParaRPr>
          </a:p>
          <a:p>
            <a:pPr lvl="0" algn="just"/>
            <a:r>
              <a:rPr lang="fa-IR" sz="2300" dirty="0" smtClean="0">
                <a:solidFill>
                  <a:schemeClr val="bg2"/>
                </a:solidFill>
                <a:cs typeface="B Nazanin" pitchFamily="2" charset="-78"/>
              </a:rPr>
              <a:t>انجام نظام‌مند عمليات كنترل پروژه در قالب روش‌هاي علمي و استاندارد</a:t>
            </a:r>
            <a:endParaRPr lang="en-US" sz="2300" dirty="0" smtClean="0">
              <a:solidFill>
                <a:schemeClr val="bg2"/>
              </a:solidFill>
              <a:cs typeface="B Nazanin" pitchFamily="2" charset="-78"/>
            </a:endParaRPr>
          </a:p>
          <a:p>
            <a:pPr lvl="0" algn="just"/>
            <a:r>
              <a:rPr lang="fa-IR" sz="2300" dirty="0" smtClean="0">
                <a:solidFill>
                  <a:schemeClr val="bg2"/>
                </a:solidFill>
                <a:cs typeface="B Nazanin" pitchFamily="2" charset="-78"/>
              </a:rPr>
              <a:t>نظارت فني بر فرآيند انجام عمليات پروژه</a:t>
            </a:r>
            <a:endParaRPr lang="en-US" sz="2300" dirty="0" smtClean="0">
              <a:solidFill>
                <a:schemeClr val="bg2"/>
              </a:solidFill>
              <a:cs typeface="B Nazanin" pitchFamily="2" charset="-78"/>
            </a:endParaRPr>
          </a:p>
          <a:p>
            <a:pPr lvl="0" algn="just"/>
            <a:r>
              <a:rPr lang="fa-IR" sz="2300" dirty="0" smtClean="0">
                <a:solidFill>
                  <a:schemeClr val="bg2"/>
                </a:solidFill>
                <a:cs typeface="B Nazanin" pitchFamily="2" charset="-78"/>
              </a:rPr>
              <a:t>همكاري با رده مافوق (سطوح میانی) در تهيه و تنظيم برنامه‌ اجرايي پروژه</a:t>
            </a:r>
            <a:endParaRPr lang="en-US" sz="2300" dirty="0" smtClean="0">
              <a:solidFill>
                <a:schemeClr val="bg2"/>
              </a:solidFill>
              <a:cs typeface="B Nazanin" pitchFamily="2" charset="-78"/>
            </a:endParaRPr>
          </a:p>
          <a:p>
            <a:pPr lvl="0" algn="just"/>
            <a:r>
              <a:rPr lang="fa-IR" sz="2300" dirty="0" smtClean="0">
                <a:solidFill>
                  <a:schemeClr val="bg2"/>
                </a:solidFill>
                <a:cs typeface="B Nazanin" pitchFamily="2" charset="-78"/>
              </a:rPr>
              <a:t>همكاري با (سطوح میانی) در تهيه و انجام امور مطالعاتي و آناليز قيمت پروژه</a:t>
            </a:r>
            <a:endParaRPr lang="en-US" sz="2300" dirty="0" smtClean="0">
              <a:solidFill>
                <a:schemeClr val="bg2"/>
              </a:solidFill>
              <a:cs typeface="B Nazanin" pitchFamily="2" charset="-78"/>
            </a:endParaRPr>
          </a:p>
          <a:p>
            <a:pPr lvl="0" algn="just"/>
            <a:r>
              <a:rPr lang="fa-IR" sz="2300" dirty="0" smtClean="0">
                <a:solidFill>
                  <a:schemeClr val="bg2"/>
                </a:solidFill>
                <a:cs typeface="B Nazanin" pitchFamily="2" charset="-78"/>
              </a:rPr>
              <a:t>برگزاري جلسات آموزشي و توجيهي براي عوامل اجرايي كارگاه‌ها در موضوعات مختلف</a:t>
            </a:r>
            <a:endParaRPr lang="en-US" sz="2300" dirty="0" smtClean="0">
              <a:solidFill>
                <a:schemeClr val="bg2"/>
              </a:solidFill>
              <a:cs typeface="B Nazanin" pitchFamily="2" charset="-78"/>
            </a:endParaRPr>
          </a:p>
          <a:p>
            <a:pPr lvl="0" algn="just"/>
            <a:r>
              <a:rPr lang="fa-IR" sz="2300" dirty="0" smtClean="0">
                <a:solidFill>
                  <a:schemeClr val="bg2"/>
                </a:solidFill>
                <a:cs typeface="B Nazanin" pitchFamily="2" charset="-78"/>
              </a:rPr>
              <a:t>پیش بینی تمهیدات لازم برای پیشگیری از بروز وضعیت‌های بحرانی در پروژهای مربوطه</a:t>
            </a:r>
            <a:endParaRPr lang="en-US" sz="2300" dirty="0" smtClean="0">
              <a:solidFill>
                <a:schemeClr val="bg2"/>
              </a:solidFill>
              <a:cs typeface="B Nazanin" pitchFamily="2" charset="-78"/>
            </a:endParaRPr>
          </a:p>
          <a:p>
            <a:pPr lvl="0" algn="just"/>
            <a:r>
              <a:rPr lang="fa-IR" sz="2300" dirty="0" smtClean="0">
                <a:solidFill>
                  <a:schemeClr val="bg2"/>
                </a:solidFill>
                <a:cs typeface="B Nazanin" pitchFamily="2" charset="-78"/>
              </a:rPr>
              <a:t>تهیه و تنظیم به‌موقع صورت وضعیت و طی مراحل تایید آن</a:t>
            </a:r>
            <a:endParaRPr lang="en-US" sz="2300" dirty="0" smtClean="0">
              <a:solidFill>
                <a:schemeClr val="bg2"/>
              </a:solidFill>
              <a:cs typeface="B Nazanin" pitchFamily="2" charset="-78"/>
            </a:endParaRPr>
          </a:p>
          <a:p>
            <a:pPr algn="just"/>
            <a:r>
              <a:rPr lang="en-US" sz="2300" dirty="0" smtClean="0">
                <a:solidFill>
                  <a:schemeClr val="bg2"/>
                </a:solidFill>
                <a:cs typeface="B Nazanin" pitchFamily="2" charset="-78"/>
              </a:rPr>
              <a:t> </a:t>
            </a:r>
            <a:r>
              <a:rPr lang="fa-IR" sz="2300" dirty="0" smtClean="0">
                <a:solidFill>
                  <a:schemeClr val="bg2"/>
                </a:solidFill>
                <a:cs typeface="B Nazanin" pitchFamily="2" charset="-78"/>
              </a:rPr>
              <a:t>انجام امور مربوط به مستندسازي پروژه‌ها </a:t>
            </a:r>
            <a:endParaRPr lang="fa-IR" sz="2300" dirty="0">
              <a:solidFill>
                <a:schemeClr val="bg2"/>
              </a:solidFill>
              <a:cs typeface="B Nazanin" pitchFamily="2" charset="-78"/>
            </a:endParaRPr>
          </a:p>
        </p:txBody>
      </p:sp>
      <p:sp>
        <p:nvSpPr>
          <p:cNvPr id="5" name="Title 1"/>
          <p:cNvSpPr txBox="1">
            <a:spLocks/>
          </p:cNvSpPr>
          <p:nvPr/>
        </p:nvSpPr>
        <p:spPr>
          <a:xfrm>
            <a:off x="251520" y="285736"/>
            <a:ext cx="8763866" cy="785810"/>
          </a:xfrm>
          <a:prstGeom prst="rect">
            <a:avLst/>
          </a:prstGeom>
        </p:spPr>
        <p:txBody>
          <a:bodyPr vert="horz" lIns="91440" tIns="45720" rIns="91440" bIns="45720" rtlCol="1" anchor="ctr">
            <a:no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fa-IR" sz="2700" b="1" i="0" u="none" strike="noStrike" kern="1200" cap="none" spc="0" normalizeH="0" baseline="0" noProof="0" dirty="0" smtClean="0">
                <a:ln>
                  <a:noFill/>
                </a:ln>
                <a:solidFill>
                  <a:srgbClr val="002060"/>
                </a:solidFill>
                <a:effectLst/>
                <a:uLnTx/>
                <a:uFillTx/>
                <a:latin typeface="+mj-lt"/>
                <a:ea typeface="+mj-ea"/>
                <a:cs typeface="B Titr" pitchFamily="2" charset="-78"/>
              </a:rPr>
              <a:t>ادامه حدود اختيارات تعیین شده برای زیرمجموعه در سطوح مختلف:</a:t>
            </a:r>
            <a:endParaRPr kumimoji="0" lang="fa-IR" sz="2700" b="0" i="0" u="none" strike="noStrike" kern="1200" cap="none" spc="0" normalizeH="0" baseline="0" noProof="0" dirty="0">
              <a:ln>
                <a:noFill/>
              </a:ln>
              <a:solidFill>
                <a:srgbClr val="002060"/>
              </a:solidFill>
              <a:effectLst/>
              <a:uLnTx/>
              <a:uFillTx/>
              <a:latin typeface="+mj-lt"/>
              <a:ea typeface="+mj-ea"/>
              <a:cs typeface="B Titr" pitchFamily="2" charset="-78"/>
            </a:endParaRPr>
          </a:p>
        </p:txBody>
      </p:sp>
    </p:spTree>
  </p:cSld>
  <p:clrMapOvr>
    <a:masterClrMapping/>
  </p:clrMapOvr>
  <p:transition spd="slow">
    <p:wheel spokes="8"/>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87610047"/>
              </p:ext>
            </p:extLst>
          </p:nvPr>
        </p:nvGraphicFramePr>
        <p:xfrm>
          <a:off x="571472" y="1500174"/>
          <a:ext cx="8001054" cy="4890840"/>
        </p:xfrm>
        <a:graphic>
          <a:graphicData uri="http://schemas.openxmlformats.org/drawingml/2006/table">
            <a:tbl>
              <a:tblPr rtl="1"/>
              <a:tblGrid>
                <a:gridCol w="403716"/>
                <a:gridCol w="2796266"/>
                <a:gridCol w="1600541"/>
                <a:gridCol w="1599990"/>
                <a:gridCol w="1600541"/>
              </a:tblGrid>
              <a:tr h="373163">
                <a:tc>
                  <a:txBody>
                    <a:bodyPr/>
                    <a:lstStyle/>
                    <a:p>
                      <a:pPr marL="0" indent="0" algn="ctr" rtl="1">
                        <a:spcBef>
                          <a:spcPts val="1000"/>
                        </a:spcBef>
                        <a:spcAft>
                          <a:spcPts val="0"/>
                        </a:spcAft>
                      </a:pPr>
                      <a:r>
                        <a:rPr lang="fa-IR" sz="800" dirty="0">
                          <a:solidFill>
                            <a:schemeClr val="bg2"/>
                          </a:solidFill>
                          <a:latin typeface="Calibri"/>
                          <a:ea typeface="Calibri"/>
                          <a:cs typeface="B Mitra"/>
                        </a:rPr>
                        <a:t>رديف</a:t>
                      </a:r>
                      <a:endParaRPr lang="en-US" sz="600" dirty="0">
                        <a:solidFill>
                          <a:schemeClr val="bg2"/>
                        </a:solidFill>
                        <a:latin typeface="Calibri"/>
                        <a:ea typeface="Calibri"/>
                        <a:cs typeface="Arial"/>
                      </a:endParaRPr>
                    </a:p>
                  </a:txBody>
                  <a:tcPr marL="45320" marR="4532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2F2F2"/>
                    </a:solidFill>
                  </a:tcPr>
                </a:tc>
                <a:tc>
                  <a:txBody>
                    <a:bodyPr/>
                    <a:lstStyle/>
                    <a:p>
                      <a:pPr indent="215900" algn="ctr" rtl="1">
                        <a:spcBef>
                          <a:spcPts val="1000"/>
                        </a:spcBef>
                        <a:spcAft>
                          <a:spcPts val="0"/>
                        </a:spcAft>
                      </a:pPr>
                      <a:r>
                        <a:rPr lang="fa-IR" sz="900" b="1" dirty="0">
                          <a:solidFill>
                            <a:schemeClr val="bg2"/>
                          </a:solidFill>
                          <a:latin typeface="Calibri"/>
                          <a:ea typeface="Calibri"/>
                          <a:cs typeface="B Mitra"/>
                        </a:rPr>
                        <a:t>وظيفه رده در ستاد </a:t>
                      </a:r>
                      <a:r>
                        <a:rPr lang="fa-IR" sz="900" b="1" dirty="0" smtClean="0">
                          <a:solidFill>
                            <a:schemeClr val="bg2"/>
                          </a:solidFill>
                          <a:latin typeface="Calibri"/>
                          <a:ea typeface="Calibri"/>
                          <a:cs typeface="B Mitra"/>
                        </a:rPr>
                        <a:t>سازمان</a:t>
                      </a:r>
                      <a:endParaRPr lang="en-US" sz="700" dirty="0">
                        <a:solidFill>
                          <a:schemeClr val="bg2"/>
                        </a:solidFill>
                        <a:latin typeface="Calibri"/>
                        <a:ea typeface="Calibri"/>
                        <a:cs typeface="Arial"/>
                      </a:endParaRPr>
                    </a:p>
                  </a:txBody>
                  <a:tcPr marL="45320" marR="4532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2F2F2"/>
                    </a:solidFill>
                  </a:tcPr>
                </a:tc>
                <a:tc>
                  <a:txBody>
                    <a:bodyPr/>
                    <a:lstStyle/>
                    <a:p>
                      <a:pPr indent="215900" algn="ctr" rtl="1">
                        <a:spcBef>
                          <a:spcPts val="1000"/>
                        </a:spcBef>
                        <a:spcAft>
                          <a:spcPts val="0"/>
                        </a:spcAft>
                      </a:pPr>
                      <a:r>
                        <a:rPr lang="fa-IR" sz="900" b="1" dirty="0">
                          <a:solidFill>
                            <a:schemeClr val="bg2"/>
                          </a:solidFill>
                          <a:latin typeface="Calibri"/>
                          <a:ea typeface="Calibri"/>
                          <a:cs typeface="B Mitra"/>
                        </a:rPr>
                        <a:t>وظيفه رده در </a:t>
                      </a:r>
                      <a:r>
                        <a:rPr lang="fa-IR" sz="900" b="1" dirty="0" smtClean="0">
                          <a:solidFill>
                            <a:schemeClr val="bg2"/>
                          </a:solidFill>
                          <a:latin typeface="Calibri"/>
                          <a:ea typeface="Calibri"/>
                          <a:cs typeface="B Mitra"/>
                        </a:rPr>
                        <a:t>سطوح </a:t>
                      </a:r>
                      <a:r>
                        <a:rPr lang="fa-IR" sz="900" b="1" dirty="0">
                          <a:solidFill>
                            <a:schemeClr val="bg2"/>
                          </a:solidFill>
                          <a:latin typeface="Calibri"/>
                          <a:ea typeface="Calibri"/>
                          <a:cs typeface="B Mitra"/>
                        </a:rPr>
                        <a:t>مياني</a:t>
                      </a:r>
                      <a:endParaRPr lang="en-US" sz="700" dirty="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2F2F2"/>
                    </a:solidFill>
                  </a:tcPr>
                </a:tc>
                <a:tc>
                  <a:txBody>
                    <a:bodyPr/>
                    <a:lstStyle/>
                    <a:p>
                      <a:pPr indent="215900" algn="ctr" rtl="1">
                        <a:spcBef>
                          <a:spcPts val="1000"/>
                        </a:spcBef>
                        <a:spcAft>
                          <a:spcPts val="0"/>
                        </a:spcAft>
                      </a:pPr>
                      <a:r>
                        <a:rPr lang="fa-IR" sz="900" b="1" dirty="0">
                          <a:solidFill>
                            <a:schemeClr val="bg2"/>
                          </a:solidFill>
                          <a:latin typeface="Calibri"/>
                          <a:ea typeface="Calibri"/>
                          <a:cs typeface="B Mitra"/>
                        </a:rPr>
                        <a:t>وظيفه رده در </a:t>
                      </a:r>
                      <a:r>
                        <a:rPr lang="fa-IR" sz="900" b="1" dirty="0" smtClean="0">
                          <a:solidFill>
                            <a:schemeClr val="bg2"/>
                          </a:solidFill>
                          <a:latin typeface="Calibri"/>
                          <a:ea typeface="Calibri"/>
                          <a:cs typeface="B Mitra"/>
                        </a:rPr>
                        <a:t>سطوح اجرایی</a:t>
                      </a:r>
                      <a:endParaRPr lang="en-US" sz="700" dirty="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2F2F2"/>
                    </a:solidFill>
                  </a:tcPr>
                </a:tc>
                <a:tc>
                  <a:txBody>
                    <a:bodyPr/>
                    <a:lstStyle/>
                    <a:p>
                      <a:pPr indent="215900" algn="ctr" rtl="1">
                        <a:spcBef>
                          <a:spcPts val="1000"/>
                        </a:spcBef>
                        <a:spcAft>
                          <a:spcPts val="0"/>
                        </a:spcAft>
                      </a:pPr>
                      <a:r>
                        <a:rPr lang="fa-IR" sz="900" b="1">
                          <a:solidFill>
                            <a:schemeClr val="bg2"/>
                          </a:solidFill>
                          <a:latin typeface="Calibri"/>
                          <a:ea typeface="Calibri"/>
                          <a:cs typeface="B Mitra"/>
                        </a:rPr>
                        <a:t>وظيفه رده در كارگاه</a:t>
                      </a: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2F2F2"/>
                    </a:solidFill>
                  </a:tcPr>
                </a:tc>
              </a:tr>
              <a:tr h="373718">
                <a:tc>
                  <a:txBody>
                    <a:bodyPr/>
                    <a:lstStyle/>
                    <a:p>
                      <a:pPr marL="342900" lvl="0" indent="-342900" algn="ctr" rtl="1">
                        <a:spcBef>
                          <a:spcPts val="1000"/>
                        </a:spcBef>
                        <a:spcAft>
                          <a:spcPts val="0"/>
                        </a:spcAft>
                        <a:buFont typeface="+mj-lt"/>
                        <a:buAutoNum type="arabicPeriod"/>
                      </a:pPr>
                      <a:endParaRPr lang="fa-IR" sz="900">
                        <a:solidFill>
                          <a:schemeClr val="bg2"/>
                        </a:solidFill>
                        <a:latin typeface="Calibri"/>
                        <a:ea typeface="Calibri"/>
                        <a:cs typeface="B Mitra"/>
                      </a:endParaRPr>
                    </a:p>
                  </a:txBody>
                  <a:tcPr marL="45320" marR="4532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3718">
                <a:tc>
                  <a:txBody>
                    <a:bodyPr/>
                    <a:lstStyle/>
                    <a:p>
                      <a:pPr marL="342900" lvl="0" indent="-342900" algn="ctr" rtl="1">
                        <a:spcBef>
                          <a:spcPts val="1000"/>
                        </a:spcBef>
                        <a:spcAft>
                          <a:spcPts val="0"/>
                        </a:spcAft>
                        <a:buFont typeface="+mj-lt"/>
                        <a:buAutoNum type="arabicPeriod"/>
                      </a:pPr>
                      <a:endParaRPr lang="fa-IR" sz="900">
                        <a:solidFill>
                          <a:schemeClr val="bg2"/>
                        </a:solidFill>
                        <a:latin typeface="Calibri"/>
                        <a:ea typeface="Calibri"/>
                        <a:cs typeface="B Mitra"/>
                      </a:endParaRPr>
                    </a:p>
                  </a:txBody>
                  <a:tcPr marL="45320" marR="4532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dirty="0">
                        <a:solidFill>
                          <a:schemeClr val="bg2"/>
                        </a:solidFill>
                        <a:latin typeface="Calibri"/>
                        <a:ea typeface="Calibri"/>
                        <a:cs typeface="Arial"/>
                      </a:endParaRPr>
                    </a:p>
                  </a:txBody>
                  <a:tcPr marL="45320" marR="4532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3718">
                <a:tc>
                  <a:txBody>
                    <a:bodyPr/>
                    <a:lstStyle/>
                    <a:p>
                      <a:pPr marL="342900" lvl="0" indent="-342900" algn="ctr" rtl="1">
                        <a:spcBef>
                          <a:spcPts val="1000"/>
                        </a:spcBef>
                        <a:spcAft>
                          <a:spcPts val="0"/>
                        </a:spcAft>
                        <a:buFont typeface="+mj-lt"/>
                        <a:buAutoNum type="arabicPeriod"/>
                      </a:pPr>
                      <a:endParaRPr lang="fa-IR" sz="900">
                        <a:solidFill>
                          <a:schemeClr val="bg2"/>
                        </a:solidFill>
                        <a:latin typeface="Calibri"/>
                        <a:ea typeface="Calibri"/>
                        <a:cs typeface="B Mitra"/>
                      </a:endParaRPr>
                    </a:p>
                  </a:txBody>
                  <a:tcPr marL="45320" marR="4532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3718">
                <a:tc>
                  <a:txBody>
                    <a:bodyPr/>
                    <a:lstStyle/>
                    <a:p>
                      <a:pPr marL="342900" lvl="0" indent="-342900" algn="ctr" rtl="1">
                        <a:spcBef>
                          <a:spcPts val="1000"/>
                        </a:spcBef>
                        <a:spcAft>
                          <a:spcPts val="0"/>
                        </a:spcAft>
                        <a:buFont typeface="+mj-lt"/>
                        <a:buAutoNum type="arabicPeriod"/>
                      </a:pPr>
                      <a:endParaRPr lang="fa-IR" sz="900">
                        <a:solidFill>
                          <a:schemeClr val="bg2"/>
                        </a:solidFill>
                        <a:latin typeface="Calibri"/>
                        <a:ea typeface="Calibri"/>
                        <a:cs typeface="B Mitra"/>
                      </a:endParaRPr>
                    </a:p>
                  </a:txBody>
                  <a:tcPr marL="45320" marR="4532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3718">
                <a:tc>
                  <a:txBody>
                    <a:bodyPr/>
                    <a:lstStyle/>
                    <a:p>
                      <a:pPr marL="342900" lvl="0" indent="-342900" algn="ctr" rtl="1">
                        <a:spcBef>
                          <a:spcPts val="1000"/>
                        </a:spcBef>
                        <a:spcAft>
                          <a:spcPts val="0"/>
                        </a:spcAft>
                        <a:buFont typeface="+mj-lt"/>
                        <a:buAutoNum type="arabicPeriod"/>
                      </a:pPr>
                      <a:endParaRPr lang="fa-IR" sz="900">
                        <a:solidFill>
                          <a:schemeClr val="bg2"/>
                        </a:solidFill>
                        <a:latin typeface="Calibri"/>
                        <a:ea typeface="Calibri"/>
                        <a:cs typeface="B Mitra"/>
                      </a:endParaRPr>
                    </a:p>
                  </a:txBody>
                  <a:tcPr marL="45320" marR="4532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3718">
                <a:tc>
                  <a:txBody>
                    <a:bodyPr/>
                    <a:lstStyle/>
                    <a:p>
                      <a:pPr marL="342900" lvl="0" indent="-342900" algn="ctr" rtl="1">
                        <a:spcBef>
                          <a:spcPts val="1000"/>
                        </a:spcBef>
                        <a:spcAft>
                          <a:spcPts val="0"/>
                        </a:spcAft>
                        <a:buFont typeface="+mj-lt"/>
                        <a:buAutoNum type="arabicPeriod"/>
                      </a:pPr>
                      <a:endParaRPr lang="fa-IR" sz="900">
                        <a:solidFill>
                          <a:schemeClr val="bg2"/>
                        </a:solidFill>
                        <a:latin typeface="Calibri"/>
                        <a:ea typeface="Calibri"/>
                        <a:cs typeface="B Mitra"/>
                      </a:endParaRPr>
                    </a:p>
                  </a:txBody>
                  <a:tcPr marL="45320" marR="4532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dirty="0">
                        <a:solidFill>
                          <a:schemeClr val="bg2"/>
                        </a:solidFill>
                        <a:latin typeface="Calibri"/>
                        <a:ea typeface="Calibri"/>
                        <a:cs typeface="Arial"/>
                      </a:endParaRPr>
                    </a:p>
                  </a:txBody>
                  <a:tcPr marL="45320" marR="4532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3718">
                <a:tc>
                  <a:txBody>
                    <a:bodyPr/>
                    <a:lstStyle/>
                    <a:p>
                      <a:pPr marL="342900" lvl="0" indent="-342900" algn="ctr" rtl="1">
                        <a:spcBef>
                          <a:spcPts val="1000"/>
                        </a:spcBef>
                        <a:spcAft>
                          <a:spcPts val="0"/>
                        </a:spcAft>
                        <a:buFont typeface="+mj-lt"/>
                        <a:buAutoNum type="arabicPeriod"/>
                      </a:pPr>
                      <a:endParaRPr lang="fa-IR" sz="900">
                        <a:solidFill>
                          <a:schemeClr val="bg2"/>
                        </a:solidFill>
                        <a:latin typeface="Calibri"/>
                        <a:ea typeface="Calibri"/>
                        <a:cs typeface="B Mitra"/>
                      </a:endParaRPr>
                    </a:p>
                  </a:txBody>
                  <a:tcPr marL="45320" marR="4532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3718">
                <a:tc>
                  <a:txBody>
                    <a:bodyPr/>
                    <a:lstStyle/>
                    <a:p>
                      <a:pPr marL="342900" lvl="0" indent="-342900" algn="ctr" rtl="1">
                        <a:spcBef>
                          <a:spcPts val="1000"/>
                        </a:spcBef>
                        <a:spcAft>
                          <a:spcPts val="0"/>
                        </a:spcAft>
                        <a:buFont typeface="+mj-lt"/>
                        <a:buAutoNum type="arabicPeriod"/>
                      </a:pPr>
                      <a:endParaRPr lang="fa-IR" sz="900">
                        <a:solidFill>
                          <a:schemeClr val="bg2"/>
                        </a:solidFill>
                        <a:latin typeface="Calibri"/>
                        <a:ea typeface="Calibri"/>
                        <a:cs typeface="B Mitra"/>
                      </a:endParaRPr>
                    </a:p>
                  </a:txBody>
                  <a:tcPr marL="45320" marR="4532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3718">
                <a:tc>
                  <a:txBody>
                    <a:bodyPr/>
                    <a:lstStyle/>
                    <a:p>
                      <a:pPr marL="342900" lvl="0" indent="-342900" algn="ctr" rtl="1">
                        <a:spcBef>
                          <a:spcPts val="1000"/>
                        </a:spcBef>
                        <a:spcAft>
                          <a:spcPts val="0"/>
                        </a:spcAft>
                        <a:buFont typeface="+mj-lt"/>
                        <a:buAutoNum type="arabicPeriod"/>
                      </a:pPr>
                      <a:endParaRPr lang="fa-IR" sz="900">
                        <a:solidFill>
                          <a:schemeClr val="bg2"/>
                        </a:solidFill>
                        <a:latin typeface="Calibri"/>
                        <a:ea typeface="Calibri"/>
                        <a:cs typeface="B Mitra"/>
                      </a:endParaRPr>
                    </a:p>
                  </a:txBody>
                  <a:tcPr marL="45320" marR="4532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6779">
                <a:tc>
                  <a:txBody>
                    <a:bodyPr/>
                    <a:lstStyle/>
                    <a:p>
                      <a:pPr marL="342900" lvl="0" indent="-342900" algn="ctr" rtl="1">
                        <a:spcBef>
                          <a:spcPts val="1000"/>
                        </a:spcBef>
                        <a:spcAft>
                          <a:spcPts val="0"/>
                        </a:spcAft>
                        <a:buFont typeface="+mj-lt"/>
                        <a:buAutoNum type="arabicPeriod"/>
                      </a:pPr>
                      <a:endParaRPr lang="fa-IR" sz="900">
                        <a:solidFill>
                          <a:schemeClr val="bg2"/>
                        </a:solidFill>
                        <a:latin typeface="Calibri"/>
                        <a:ea typeface="Calibri"/>
                        <a:cs typeface="B Mitra"/>
                      </a:endParaRPr>
                    </a:p>
                  </a:txBody>
                  <a:tcPr marL="45320" marR="4532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3718">
                <a:tc>
                  <a:txBody>
                    <a:bodyPr/>
                    <a:lstStyle/>
                    <a:p>
                      <a:pPr marL="342900" lvl="0" indent="-342900" algn="ctr" rtl="1">
                        <a:spcBef>
                          <a:spcPts val="1000"/>
                        </a:spcBef>
                        <a:spcAft>
                          <a:spcPts val="0"/>
                        </a:spcAft>
                        <a:buFont typeface="+mj-lt"/>
                        <a:buAutoNum type="arabicPeriod"/>
                      </a:pPr>
                      <a:endParaRPr lang="fa-IR" sz="900">
                        <a:solidFill>
                          <a:schemeClr val="bg2"/>
                        </a:solidFill>
                        <a:latin typeface="Calibri"/>
                        <a:ea typeface="Calibri"/>
                        <a:cs typeface="B Mitra"/>
                      </a:endParaRPr>
                    </a:p>
                  </a:txBody>
                  <a:tcPr marL="45320" marR="4532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215900" algn="ctr" rtl="1">
                        <a:spcBef>
                          <a:spcPts val="1000"/>
                        </a:spcBef>
                        <a:spcAft>
                          <a:spcPts val="0"/>
                        </a:spcAft>
                      </a:pPr>
                      <a:endParaRPr lang="en-US" sz="700">
                        <a:solidFill>
                          <a:schemeClr val="bg2"/>
                        </a:solidFill>
                        <a:latin typeface="Calibri"/>
                        <a:ea typeface="Calibri"/>
                        <a:cs typeface="Arial"/>
                      </a:endParaRPr>
                    </a:p>
                  </a:txBody>
                  <a:tcPr marL="45320" marR="4532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73718">
                <a:tc gridSpan="5">
                  <a:txBody>
                    <a:bodyPr/>
                    <a:lstStyle/>
                    <a:p>
                      <a:pPr indent="215900" algn="just" rtl="1">
                        <a:spcBef>
                          <a:spcPts val="1000"/>
                        </a:spcBef>
                        <a:spcAft>
                          <a:spcPts val="0"/>
                        </a:spcAft>
                      </a:pPr>
                      <a:r>
                        <a:rPr lang="fa-IR" sz="1200" b="1" dirty="0" smtClean="0">
                          <a:solidFill>
                            <a:schemeClr val="bg2"/>
                          </a:solidFill>
                          <a:latin typeface="Calibri"/>
                          <a:ea typeface="Calibri"/>
                          <a:cs typeface="Arial"/>
                        </a:rPr>
                        <a:t>توضیحات:</a:t>
                      </a:r>
                      <a:endParaRPr lang="en-US" sz="1200" b="1" dirty="0">
                        <a:solidFill>
                          <a:schemeClr val="bg2"/>
                        </a:solidFill>
                        <a:latin typeface="Calibri"/>
                        <a:ea typeface="Calibri"/>
                        <a:cs typeface="Arial"/>
                      </a:endParaRPr>
                    </a:p>
                  </a:txBody>
                  <a:tcPr marL="45320" marR="4532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bl>
          </a:graphicData>
        </a:graphic>
      </p:graphicFrame>
      <p:sp>
        <p:nvSpPr>
          <p:cNvPr id="65537" name="Rectangle 1"/>
          <p:cNvSpPr>
            <a:spLocks noChangeArrowheads="1"/>
          </p:cNvSpPr>
          <p:nvPr/>
        </p:nvSpPr>
        <p:spPr bwMode="auto">
          <a:xfrm>
            <a:off x="2195736" y="256086"/>
            <a:ext cx="517321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15900" algn="l"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bg2"/>
                </a:solidFill>
                <a:effectLst/>
                <a:latin typeface="Calibri" pitchFamily="34" charset="0"/>
                <a:ea typeface="Calibri" pitchFamily="34" charset="0"/>
                <a:cs typeface="Titr" pitchFamily="2" charset="-78"/>
              </a:rPr>
              <a:t>مأموريت و وظايف ................ در سطوح مختلف سازمان</a:t>
            </a:r>
            <a:endParaRPr kumimoji="0" lang="en-US" sz="1200" b="0" i="0" u="none" strike="noStrike" cap="none" normalizeH="0" baseline="0" dirty="0" smtClean="0">
              <a:ln>
                <a:noFill/>
              </a:ln>
              <a:solidFill>
                <a:schemeClr val="bg2"/>
              </a:solidFill>
              <a:effectLst/>
              <a:latin typeface="Arial" pitchFamily="34" charset="0"/>
              <a:cs typeface="Arial" pitchFamily="34" charset="0"/>
            </a:endParaRPr>
          </a:p>
        </p:txBody>
      </p:sp>
      <p:sp>
        <p:nvSpPr>
          <p:cNvPr id="5" name="Rectangle 1"/>
          <p:cNvSpPr>
            <a:spLocks noChangeArrowheads="1"/>
          </p:cNvSpPr>
          <p:nvPr/>
        </p:nvSpPr>
        <p:spPr bwMode="auto">
          <a:xfrm>
            <a:off x="3308788" y="6325020"/>
            <a:ext cx="2549096"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15900" algn="l"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bg2"/>
                </a:solidFill>
                <a:effectLst/>
                <a:latin typeface="Calibri" pitchFamily="34" charset="0"/>
                <a:ea typeface="Calibri" pitchFamily="34" charset="0"/>
                <a:cs typeface="B Nazanin" pitchFamily="2" charset="-78"/>
              </a:rPr>
              <a:t>جدول خام تعیین کلید واژه وظایف</a:t>
            </a:r>
            <a:endParaRPr kumimoji="0" lang="en-US" sz="900" b="0" i="0" u="none" strike="noStrike" cap="none" normalizeH="0" baseline="0" dirty="0" smtClean="0">
              <a:ln>
                <a:noFill/>
              </a:ln>
              <a:solidFill>
                <a:schemeClr val="bg2"/>
              </a:solidFill>
              <a:effectLst/>
              <a:latin typeface="Arial" pitchFamily="34" charset="0"/>
              <a:cs typeface="B Nazanin" pitchFamily="2" charset="-78"/>
            </a:endParaRPr>
          </a:p>
        </p:txBody>
      </p:sp>
    </p:spTree>
  </p:cSld>
  <p:clrMapOvr>
    <a:masterClrMapping/>
  </p:clrMapOvr>
  <p:transition spd="slow">
    <p:cover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92702740"/>
              </p:ext>
            </p:extLst>
          </p:nvPr>
        </p:nvGraphicFramePr>
        <p:xfrm>
          <a:off x="285723" y="1214422"/>
          <a:ext cx="8572556" cy="5286413"/>
        </p:xfrm>
        <a:graphic>
          <a:graphicData uri="http://schemas.openxmlformats.org/drawingml/2006/table">
            <a:tbl>
              <a:tblPr rtl="1"/>
              <a:tblGrid>
                <a:gridCol w="614417"/>
                <a:gridCol w="408354"/>
                <a:gridCol w="2328514"/>
                <a:gridCol w="2164336"/>
                <a:gridCol w="1571229"/>
                <a:gridCol w="1485706"/>
              </a:tblGrid>
              <a:tr h="366135">
                <a:tc>
                  <a:txBody>
                    <a:bodyPr/>
                    <a:lstStyle/>
                    <a:p>
                      <a:pPr indent="215900" algn="just" rtl="1">
                        <a:spcBef>
                          <a:spcPts val="1000"/>
                        </a:spcBef>
                        <a:spcAft>
                          <a:spcPts val="0"/>
                        </a:spcAft>
                      </a:pPr>
                      <a:r>
                        <a:rPr lang="en-US" sz="700" dirty="0">
                          <a:solidFill>
                            <a:schemeClr val="bg2"/>
                          </a:solidFill>
                          <a:latin typeface="Calibri"/>
                          <a:ea typeface="Calibri"/>
                          <a:cs typeface="Arial"/>
                        </a:rPr>
                        <a:t> </a:t>
                      </a:r>
                    </a:p>
                  </a:txBody>
                  <a:tcPr marL="0" marR="0"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indent="0" algn="ctr" rtl="1">
                        <a:spcBef>
                          <a:spcPts val="0"/>
                        </a:spcBef>
                        <a:spcAft>
                          <a:spcPts val="0"/>
                        </a:spcAft>
                      </a:pPr>
                      <a:r>
                        <a:rPr lang="fa-IR" sz="1050" dirty="0">
                          <a:solidFill>
                            <a:schemeClr val="bg2"/>
                          </a:solidFill>
                          <a:latin typeface="Calibri"/>
                          <a:ea typeface="Calibri"/>
                          <a:cs typeface="B Mitra"/>
                        </a:rPr>
                        <a:t>رديف</a:t>
                      </a:r>
                      <a:endParaRPr lang="en-US" sz="900" dirty="0">
                        <a:solidFill>
                          <a:schemeClr val="bg2"/>
                        </a:solidFill>
                        <a:latin typeface="Calibri"/>
                        <a:ea typeface="Calibri"/>
                        <a:cs typeface="Arial"/>
                      </a:endParaRPr>
                    </a:p>
                  </a:txBody>
                  <a:tcPr marL="42415" marR="4241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0" algn="ctr" rtl="1">
                        <a:spcBef>
                          <a:spcPts val="0"/>
                        </a:spcBef>
                        <a:spcAft>
                          <a:spcPts val="0"/>
                        </a:spcAft>
                      </a:pPr>
                      <a:r>
                        <a:rPr lang="fa-IR" sz="1200" b="1" dirty="0">
                          <a:solidFill>
                            <a:schemeClr val="bg2"/>
                          </a:solidFill>
                          <a:latin typeface="Calibri"/>
                          <a:ea typeface="Calibri"/>
                          <a:cs typeface="B Mitra"/>
                        </a:rPr>
                        <a:t>وظيفه رده در ستاد </a:t>
                      </a:r>
                      <a:r>
                        <a:rPr lang="fa-IR" sz="1200" b="1" dirty="0" smtClean="0">
                          <a:solidFill>
                            <a:schemeClr val="bg2"/>
                          </a:solidFill>
                          <a:latin typeface="Calibri"/>
                          <a:ea typeface="Calibri"/>
                          <a:cs typeface="B Mitra"/>
                        </a:rPr>
                        <a:t>سازمان</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0" algn="ctr" rtl="1">
                        <a:spcBef>
                          <a:spcPts val="0"/>
                        </a:spcBef>
                        <a:spcAft>
                          <a:spcPts val="0"/>
                        </a:spcAft>
                      </a:pPr>
                      <a:r>
                        <a:rPr lang="fa-IR" sz="1200" b="1" dirty="0">
                          <a:solidFill>
                            <a:schemeClr val="bg2"/>
                          </a:solidFill>
                          <a:latin typeface="Calibri"/>
                          <a:ea typeface="Calibri"/>
                          <a:cs typeface="B Mitra"/>
                        </a:rPr>
                        <a:t>وظيفه رده در </a:t>
                      </a:r>
                      <a:r>
                        <a:rPr lang="fa-IR" sz="1200" b="1" dirty="0" smtClean="0">
                          <a:solidFill>
                            <a:schemeClr val="bg2"/>
                          </a:solidFill>
                          <a:latin typeface="Calibri"/>
                          <a:ea typeface="Calibri"/>
                          <a:cs typeface="B Mitra"/>
                        </a:rPr>
                        <a:t>سطوح </a:t>
                      </a:r>
                      <a:r>
                        <a:rPr lang="fa-IR" sz="1200" b="1" dirty="0">
                          <a:solidFill>
                            <a:schemeClr val="bg2"/>
                          </a:solidFill>
                          <a:latin typeface="Calibri"/>
                          <a:ea typeface="Calibri"/>
                          <a:cs typeface="B Mitra"/>
                        </a:rPr>
                        <a:t>مياني</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0" algn="ctr" rtl="1">
                        <a:spcBef>
                          <a:spcPts val="0"/>
                        </a:spcBef>
                        <a:spcAft>
                          <a:spcPts val="0"/>
                        </a:spcAft>
                      </a:pPr>
                      <a:r>
                        <a:rPr lang="fa-IR" sz="1200" b="1" dirty="0">
                          <a:solidFill>
                            <a:schemeClr val="bg2"/>
                          </a:solidFill>
                          <a:latin typeface="Calibri"/>
                          <a:ea typeface="Calibri"/>
                          <a:cs typeface="B Mitra"/>
                        </a:rPr>
                        <a:t>وظيفه رده در </a:t>
                      </a:r>
                      <a:r>
                        <a:rPr lang="fa-IR" sz="1200" b="1" dirty="0" smtClean="0">
                          <a:solidFill>
                            <a:schemeClr val="bg2"/>
                          </a:solidFill>
                          <a:latin typeface="Calibri"/>
                          <a:ea typeface="Calibri"/>
                          <a:cs typeface="B Mitra"/>
                        </a:rPr>
                        <a:t>سطوح اجرایی</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0" algn="ctr" rtl="1">
                        <a:spcBef>
                          <a:spcPts val="0"/>
                        </a:spcBef>
                        <a:spcAft>
                          <a:spcPts val="0"/>
                        </a:spcAft>
                      </a:pPr>
                      <a:r>
                        <a:rPr lang="fa-IR" sz="1200" b="1" dirty="0">
                          <a:solidFill>
                            <a:schemeClr val="bg2"/>
                          </a:solidFill>
                          <a:latin typeface="Calibri"/>
                          <a:ea typeface="Calibri"/>
                          <a:cs typeface="B Mitra"/>
                        </a:rPr>
                        <a:t>وظيفه رده در كارگاه</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72672">
                <a:tc rowSpan="5">
                  <a:txBody>
                    <a:bodyPr/>
                    <a:lstStyle/>
                    <a:p>
                      <a:pPr marL="0" marR="71755" indent="0" algn="ctr" rtl="1">
                        <a:lnSpc>
                          <a:spcPct val="90000"/>
                        </a:lnSpc>
                        <a:spcBef>
                          <a:spcPts val="0"/>
                        </a:spcBef>
                        <a:spcAft>
                          <a:spcPts val="0"/>
                        </a:spcAft>
                      </a:pPr>
                      <a:r>
                        <a:rPr lang="fa-IR" sz="1050" b="1" dirty="0">
                          <a:solidFill>
                            <a:schemeClr val="bg2"/>
                          </a:solidFill>
                          <a:latin typeface="Calibri"/>
                          <a:ea typeface="Calibri"/>
                          <a:cs typeface="B Mitra"/>
                        </a:rPr>
                        <a:t>نمونه وظايف معاونت فني</a:t>
                      </a:r>
                      <a:endParaRPr lang="en-US" sz="1050" dirty="0">
                        <a:solidFill>
                          <a:schemeClr val="bg2"/>
                        </a:solidFill>
                        <a:latin typeface="Calibri"/>
                        <a:ea typeface="Calibri"/>
                        <a:cs typeface="Arial"/>
                      </a:endParaRPr>
                    </a:p>
                  </a:txBody>
                  <a:tcPr marL="42415" marR="42415" marT="0" marB="0" vert="vert27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indent="0" algn="ctr" rtl="1">
                        <a:lnSpc>
                          <a:spcPct val="85000"/>
                        </a:lnSpc>
                        <a:spcBef>
                          <a:spcPts val="0"/>
                        </a:spcBef>
                        <a:spcAft>
                          <a:spcPts val="0"/>
                        </a:spcAft>
                      </a:pPr>
                      <a:r>
                        <a:rPr lang="fa-IR" sz="1400" dirty="0">
                          <a:solidFill>
                            <a:schemeClr val="bg2"/>
                          </a:solidFill>
                          <a:latin typeface="Calibri"/>
                          <a:ea typeface="Calibri"/>
                          <a:cs typeface="B Mitra"/>
                        </a:rPr>
                        <a:t>1</a:t>
                      </a:r>
                      <a:endParaRPr lang="en-US" sz="1100" dirty="0">
                        <a:solidFill>
                          <a:schemeClr val="bg2"/>
                        </a:solidFill>
                        <a:latin typeface="Calibri"/>
                        <a:ea typeface="Calibri"/>
                        <a:cs typeface="Arial"/>
                      </a:endParaRPr>
                    </a:p>
                  </a:txBody>
                  <a:tcPr marL="42415" marR="4241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200" dirty="0">
                          <a:solidFill>
                            <a:schemeClr val="bg2"/>
                          </a:solidFill>
                          <a:latin typeface="Calibri"/>
                          <a:ea typeface="Calibri"/>
                          <a:cs typeface="B Mitra"/>
                        </a:rPr>
                        <a:t>انجام فرايند كاريابي براي </a:t>
                      </a:r>
                      <a:r>
                        <a:rPr lang="fa-IR" sz="1200" dirty="0" smtClean="0">
                          <a:solidFill>
                            <a:schemeClr val="bg2"/>
                          </a:solidFill>
                          <a:latin typeface="Calibri"/>
                          <a:ea typeface="Calibri"/>
                          <a:cs typeface="B Mitra"/>
                        </a:rPr>
                        <a:t>سازمان</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مشاركت در كاريابي با همكاري معاونت فني</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پيشنهاد شركت در مناقصات مورد نظر</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rtl="1">
                        <a:lnSpc>
                          <a:spcPct val="85000"/>
                        </a:lnSpc>
                        <a:spcBef>
                          <a:spcPts val="0"/>
                        </a:spcBef>
                        <a:spcAft>
                          <a:spcPts val="0"/>
                        </a:spcAft>
                      </a:pPr>
                      <a:r>
                        <a:rPr lang="fa-IR" sz="1050">
                          <a:solidFill>
                            <a:schemeClr val="bg2"/>
                          </a:solidFill>
                          <a:latin typeface="Calibri"/>
                          <a:ea typeface="Calibri"/>
                          <a:cs typeface="B Mitra"/>
                        </a:rPr>
                        <a:t>---</a:t>
                      </a:r>
                      <a:endParaRPr lang="en-US" sz="90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6821">
                <a:tc vMerge="1">
                  <a:txBody>
                    <a:bodyPr/>
                    <a:lstStyle/>
                    <a:p>
                      <a:pPr rtl="1"/>
                      <a:endParaRPr lang="fa-IR"/>
                    </a:p>
                  </a:txBody>
                  <a:tcPr/>
                </a:tc>
                <a:tc>
                  <a:txBody>
                    <a:bodyPr/>
                    <a:lstStyle/>
                    <a:p>
                      <a:pPr indent="0" algn="ctr" rtl="1">
                        <a:lnSpc>
                          <a:spcPct val="85000"/>
                        </a:lnSpc>
                        <a:spcBef>
                          <a:spcPts val="0"/>
                        </a:spcBef>
                        <a:spcAft>
                          <a:spcPts val="0"/>
                        </a:spcAft>
                      </a:pPr>
                      <a:r>
                        <a:rPr lang="fa-IR" sz="1400" dirty="0">
                          <a:solidFill>
                            <a:schemeClr val="bg2"/>
                          </a:solidFill>
                          <a:latin typeface="Calibri"/>
                          <a:ea typeface="Calibri"/>
                          <a:cs typeface="B Mitra"/>
                        </a:rPr>
                        <a:t>2</a:t>
                      </a:r>
                      <a:endParaRPr lang="en-US" sz="1100" dirty="0">
                        <a:solidFill>
                          <a:schemeClr val="bg2"/>
                        </a:solidFill>
                        <a:latin typeface="Calibri"/>
                        <a:ea typeface="Calibri"/>
                        <a:cs typeface="Arial"/>
                      </a:endParaRPr>
                    </a:p>
                  </a:txBody>
                  <a:tcPr marL="42415" marR="4241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rtl="1">
                        <a:lnSpc>
                          <a:spcPct val="85000"/>
                        </a:lnSpc>
                        <a:spcBef>
                          <a:spcPts val="0"/>
                        </a:spcBef>
                        <a:spcAft>
                          <a:spcPts val="0"/>
                        </a:spcAft>
                      </a:pPr>
                      <a:r>
                        <a:rPr lang="fa-IR" sz="1200" dirty="0">
                          <a:solidFill>
                            <a:schemeClr val="bg2"/>
                          </a:solidFill>
                          <a:latin typeface="Calibri"/>
                          <a:ea typeface="Calibri"/>
                          <a:cs typeface="B Mitra"/>
                        </a:rPr>
                        <a:t>--</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نظارت و هماهنگي با </a:t>
                      </a:r>
                      <a:r>
                        <a:rPr lang="fa-IR" sz="1050" dirty="0" smtClean="0">
                          <a:solidFill>
                            <a:schemeClr val="bg2"/>
                          </a:solidFill>
                          <a:latin typeface="Calibri"/>
                          <a:ea typeface="Calibri"/>
                          <a:cs typeface="B Mitra"/>
                        </a:rPr>
                        <a:t>سطوح میانی </a:t>
                      </a:r>
                      <a:r>
                        <a:rPr lang="fa-IR" sz="1050" dirty="0">
                          <a:solidFill>
                            <a:schemeClr val="bg2"/>
                          </a:solidFill>
                          <a:latin typeface="Calibri"/>
                          <a:ea typeface="Calibri"/>
                          <a:cs typeface="B Mitra"/>
                        </a:rPr>
                        <a:t>براي متره و برآورد پروژه‌هاي مورد نظر</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انجام امور متره و برآورد پروژه مورد نظر</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همكاري با </a:t>
                      </a:r>
                      <a:r>
                        <a:rPr lang="fa-IR" sz="1050" dirty="0" smtClean="0">
                          <a:solidFill>
                            <a:schemeClr val="bg2"/>
                          </a:solidFill>
                          <a:latin typeface="Calibri"/>
                          <a:ea typeface="Calibri"/>
                          <a:cs typeface="B Mitra"/>
                        </a:rPr>
                        <a:t>سطوح اجرایی </a:t>
                      </a:r>
                      <a:r>
                        <a:rPr lang="fa-IR" sz="1050" dirty="0">
                          <a:solidFill>
                            <a:schemeClr val="bg2"/>
                          </a:solidFill>
                          <a:latin typeface="Calibri"/>
                          <a:ea typeface="Calibri"/>
                          <a:cs typeface="B Mitra"/>
                        </a:rPr>
                        <a:t>براي متره و برآورد</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672">
                <a:tc vMerge="1">
                  <a:txBody>
                    <a:bodyPr/>
                    <a:lstStyle/>
                    <a:p>
                      <a:pPr rtl="1"/>
                      <a:endParaRPr lang="fa-IR"/>
                    </a:p>
                  </a:txBody>
                  <a:tcPr/>
                </a:tc>
                <a:tc>
                  <a:txBody>
                    <a:bodyPr/>
                    <a:lstStyle/>
                    <a:p>
                      <a:pPr indent="0" algn="ctr" rtl="1">
                        <a:lnSpc>
                          <a:spcPct val="85000"/>
                        </a:lnSpc>
                        <a:spcBef>
                          <a:spcPts val="0"/>
                        </a:spcBef>
                        <a:spcAft>
                          <a:spcPts val="0"/>
                        </a:spcAft>
                      </a:pPr>
                      <a:r>
                        <a:rPr lang="fa-IR" sz="1400" dirty="0">
                          <a:solidFill>
                            <a:schemeClr val="bg2"/>
                          </a:solidFill>
                          <a:latin typeface="Calibri"/>
                          <a:ea typeface="Calibri"/>
                          <a:cs typeface="B Mitra"/>
                        </a:rPr>
                        <a:t>3</a:t>
                      </a:r>
                      <a:endParaRPr lang="en-US" sz="1100" dirty="0">
                        <a:solidFill>
                          <a:schemeClr val="bg2"/>
                        </a:solidFill>
                        <a:latin typeface="Calibri"/>
                        <a:ea typeface="Calibri"/>
                        <a:cs typeface="Arial"/>
                      </a:endParaRPr>
                    </a:p>
                  </a:txBody>
                  <a:tcPr marL="42415" marR="4241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200" dirty="0">
                          <a:solidFill>
                            <a:schemeClr val="bg2"/>
                          </a:solidFill>
                          <a:latin typeface="Calibri"/>
                          <a:ea typeface="Calibri"/>
                          <a:cs typeface="B Mitra"/>
                        </a:rPr>
                        <a:t>برگزاري كميسيون </a:t>
                      </a:r>
                      <a:r>
                        <a:rPr lang="fa-IR" sz="1200" dirty="0" smtClean="0">
                          <a:solidFill>
                            <a:schemeClr val="bg2"/>
                          </a:solidFill>
                          <a:latin typeface="Calibri"/>
                          <a:ea typeface="Calibri"/>
                          <a:cs typeface="B Mitra"/>
                        </a:rPr>
                        <a:t>برآورد توان سازمان</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حضور در كميسيون توان بنا به دعوت</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rtl="1">
                        <a:lnSpc>
                          <a:spcPct val="85000"/>
                        </a:lnSpc>
                        <a:spcBef>
                          <a:spcPts val="0"/>
                        </a:spcBef>
                        <a:spcAft>
                          <a:spcPts val="0"/>
                        </a:spcAft>
                      </a:pPr>
                      <a:r>
                        <a:rPr lang="fa-IR" sz="1050" dirty="0">
                          <a:solidFill>
                            <a:schemeClr val="bg2"/>
                          </a:solidFill>
                          <a:latin typeface="Calibri"/>
                          <a:ea typeface="Calibri"/>
                          <a:cs typeface="B Mitra"/>
                        </a:rPr>
                        <a:t>---</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rtl="1">
                        <a:lnSpc>
                          <a:spcPct val="85000"/>
                        </a:lnSpc>
                        <a:spcBef>
                          <a:spcPts val="0"/>
                        </a:spcBef>
                        <a:spcAft>
                          <a:spcPts val="0"/>
                        </a:spcAft>
                      </a:pPr>
                      <a:r>
                        <a:rPr lang="fa-IR" sz="1050">
                          <a:solidFill>
                            <a:schemeClr val="bg2"/>
                          </a:solidFill>
                          <a:latin typeface="Calibri"/>
                          <a:ea typeface="Calibri"/>
                          <a:cs typeface="B Mitra"/>
                        </a:rPr>
                        <a:t>---</a:t>
                      </a:r>
                      <a:endParaRPr lang="en-US" sz="90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672">
                <a:tc vMerge="1">
                  <a:txBody>
                    <a:bodyPr/>
                    <a:lstStyle/>
                    <a:p>
                      <a:pPr rtl="1"/>
                      <a:endParaRPr lang="fa-IR"/>
                    </a:p>
                  </a:txBody>
                  <a:tcPr/>
                </a:tc>
                <a:tc>
                  <a:txBody>
                    <a:bodyPr/>
                    <a:lstStyle/>
                    <a:p>
                      <a:pPr indent="0" algn="ctr" rtl="1">
                        <a:lnSpc>
                          <a:spcPct val="85000"/>
                        </a:lnSpc>
                        <a:spcBef>
                          <a:spcPts val="0"/>
                        </a:spcBef>
                        <a:spcAft>
                          <a:spcPts val="0"/>
                        </a:spcAft>
                      </a:pPr>
                      <a:r>
                        <a:rPr lang="fa-IR" sz="1400" dirty="0">
                          <a:solidFill>
                            <a:schemeClr val="bg2"/>
                          </a:solidFill>
                          <a:latin typeface="Calibri"/>
                          <a:ea typeface="Calibri"/>
                          <a:cs typeface="B Mitra"/>
                        </a:rPr>
                        <a:t>4</a:t>
                      </a:r>
                      <a:endParaRPr lang="en-US" sz="1100" dirty="0">
                        <a:solidFill>
                          <a:schemeClr val="bg2"/>
                        </a:solidFill>
                        <a:latin typeface="Calibri"/>
                        <a:ea typeface="Calibri"/>
                        <a:cs typeface="Arial"/>
                      </a:endParaRPr>
                    </a:p>
                  </a:txBody>
                  <a:tcPr marL="42415" marR="4241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200" dirty="0">
                          <a:solidFill>
                            <a:schemeClr val="bg2"/>
                          </a:solidFill>
                          <a:latin typeface="Calibri"/>
                          <a:ea typeface="Calibri"/>
                          <a:cs typeface="B Mitra"/>
                        </a:rPr>
                        <a:t>نظارت كلي و كلان فني موردي از پروژه‌ها</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نظارت منظم فني از پروژه‌هاي مربوطه</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نظارت مستمر بر امور فني پروژه‌ها</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a:solidFill>
                            <a:schemeClr val="bg2"/>
                          </a:solidFill>
                          <a:latin typeface="Calibri"/>
                          <a:ea typeface="Calibri"/>
                          <a:cs typeface="B Mitra"/>
                        </a:rPr>
                        <a:t>كنترل فني پروژه</a:t>
                      </a:r>
                      <a:endParaRPr lang="en-US" sz="90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5231">
                <a:tc vMerge="1">
                  <a:txBody>
                    <a:bodyPr/>
                    <a:lstStyle/>
                    <a:p>
                      <a:pPr rtl="1"/>
                      <a:endParaRPr lang="fa-IR"/>
                    </a:p>
                  </a:txBody>
                  <a:tcPr/>
                </a:tc>
                <a:tc>
                  <a:txBody>
                    <a:bodyPr/>
                    <a:lstStyle/>
                    <a:p>
                      <a:pPr indent="0" algn="ctr" rtl="1">
                        <a:lnSpc>
                          <a:spcPct val="85000"/>
                        </a:lnSpc>
                        <a:spcBef>
                          <a:spcPts val="0"/>
                        </a:spcBef>
                        <a:spcAft>
                          <a:spcPts val="0"/>
                        </a:spcAft>
                      </a:pPr>
                      <a:r>
                        <a:rPr lang="fa-IR" sz="1400" dirty="0">
                          <a:solidFill>
                            <a:schemeClr val="bg2"/>
                          </a:solidFill>
                          <a:latin typeface="Calibri"/>
                          <a:ea typeface="Calibri"/>
                          <a:cs typeface="B Mitra"/>
                        </a:rPr>
                        <a:t>5</a:t>
                      </a:r>
                      <a:endParaRPr lang="en-US" sz="1100" dirty="0">
                        <a:solidFill>
                          <a:schemeClr val="bg2"/>
                        </a:solidFill>
                        <a:latin typeface="Calibri"/>
                        <a:ea typeface="Calibri"/>
                        <a:cs typeface="Arial"/>
                      </a:endParaRPr>
                    </a:p>
                  </a:txBody>
                  <a:tcPr marL="42415" marR="4241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200" dirty="0">
                          <a:solidFill>
                            <a:schemeClr val="bg2"/>
                          </a:solidFill>
                          <a:latin typeface="Calibri"/>
                          <a:ea typeface="Calibri"/>
                          <a:cs typeface="B Mitra"/>
                        </a:rPr>
                        <a:t>اعلام نظر تخصصي (فني) در مورد روش‌هاي تهيه شده </a:t>
                      </a:r>
                      <a:r>
                        <a:rPr lang="fa-IR" sz="1200" dirty="0" smtClean="0">
                          <a:solidFill>
                            <a:schemeClr val="bg2"/>
                          </a:solidFill>
                          <a:latin typeface="Calibri"/>
                          <a:ea typeface="Calibri"/>
                          <a:cs typeface="B Mitra"/>
                        </a:rPr>
                        <a:t>و </a:t>
                      </a:r>
                      <a:r>
                        <a:rPr lang="fa-IR" sz="1200" dirty="0">
                          <a:solidFill>
                            <a:schemeClr val="bg2"/>
                          </a:solidFill>
                          <a:latin typeface="Calibri"/>
                          <a:ea typeface="Calibri"/>
                          <a:cs typeface="B Mitra"/>
                        </a:rPr>
                        <a:t>انجام مراحل تأييد و تصويب آن</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تدوين روش‌هاي تخصصي مورد نياز</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مشاركت در تدوين روش‌هاي تخصصي مورد نياز</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a:solidFill>
                            <a:schemeClr val="bg2"/>
                          </a:solidFill>
                          <a:latin typeface="Calibri"/>
                          <a:ea typeface="Calibri"/>
                          <a:cs typeface="B Mitra"/>
                        </a:rPr>
                        <a:t>ارائه پيشنهاد بنا بر مورد</a:t>
                      </a:r>
                      <a:endParaRPr lang="en-US" sz="90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r>
              <a:tr h="466821">
                <a:tc rowSpan="3">
                  <a:txBody>
                    <a:bodyPr/>
                    <a:lstStyle/>
                    <a:p>
                      <a:pPr marL="0" marR="71755" indent="0" algn="ctr" rtl="1">
                        <a:lnSpc>
                          <a:spcPct val="90000"/>
                        </a:lnSpc>
                        <a:spcBef>
                          <a:spcPts val="0"/>
                        </a:spcBef>
                        <a:spcAft>
                          <a:spcPts val="0"/>
                        </a:spcAft>
                      </a:pPr>
                      <a:r>
                        <a:rPr lang="fa-IR" sz="1050" b="1" dirty="0">
                          <a:solidFill>
                            <a:schemeClr val="bg2"/>
                          </a:solidFill>
                          <a:latin typeface="Calibri"/>
                          <a:ea typeface="Calibri"/>
                          <a:cs typeface="B Mitra"/>
                        </a:rPr>
                        <a:t>نمونه وظايف معاونت</a:t>
                      </a:r>
                      <a:endParaRPr lang="en-US" sz="1050" dirty="0">
                        <a:solidFill>
                          <a:schemeClr val="bg2"/>
                        </a:solidFill>
                        <a:latin typeface="Calibri"/>
                        <a:ea typeface="Calibri"/>
                        <a:cs typeface="Arial"/>
                      </a:endParaRPr>
                    </a:p>
                    <a:p>
                      <a:pPr marL="0" marR="71755" indent="0" algn="ctr" rtl="1">
                        <a:lnSpc>
                          <a:spcPct val="90000"/>
                        </a:lnSpc>
                        <a:spcBef>
                          <a:spcPts val="0"/>
                        </a:spcBef>
                        <a:spcAft>
                          <a:spcPts val="0"/>
                        </a:spcAft>
                      </a:pPr>
                      <a:r>
                        <a:rPr lang="fa-IR" sz="1050" b="1" dirty="0">
                          <a:solidFill>
                            <a:schemeClr val="bg2"/>
                          </a:solidFill>
                          <a:latin typeface="Calibri"/>
                          <a:ea typeface="Calibri"/>
                          <a:cs typeface="B Mitra"/>
                        </a:rPr>
                        <a:t> پشتيباني</a:t>
                      </a:r>
                      <a:endParaRPr lang="en-US" sz="1050" dirty="0">
                        <a:solidFill>
                          <a:schemeClr val="bg2"/>
                        </a:solidFill>
                        <a:latin typeface="Calibri"/>
                        <a:ea typeface="Calibri"/>
                        <a:cs typeface="Arial"/>
                      </a:endParaRPr>
                    </a:p>
                  </a:txBody>
                  <a:tcPr marL="42415" marR="42415" marT="0" marB="0" vert="vert27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indent="0" algn="ctr" rtl="1">
                        <a:lnSpc>
                          <a:spcPct val="85000"/>
                        </a:lnSpc>
                        <a:spcBef>
                          <a:spcPts val="0"/>
                        </a:spcBef>
                        <a:spcAft>
                          <a:spcPts val="0"/>
                        </a:spcAft>
                      </a:pPr>
                      <a:r>
                        <a:rPr lang="fa-IR" sz="1400" dirty="0">
                          <a:solidFill>
                            <a:schemeClr val="bg2"/>
                          </a:solidFill>
                          <a:latin typeface="Calibri"/>
                          <a:ea typeface="Calibri"/>
                          <a:cs typeface="B Mitra"/>
                        </a:rPr>
                        <a:t>1</a:t>
                      </a:r>
                      <a:endParaRPr lang="en-US" sz="1100" dirty="0">
                        <a:solidFill>
                          <a:schemeClr val="bg2"/>
                        </a:solidFill>
                        <a:latin typeface="Calibri"/>
                        <a:ea typeface="Calibri"/>
                        <a:cs typeface="Arial"/>
                      </a:endParaRPr>
                    </a:p>
                  </a:txBody>
                  <a:tcPr marL="42415" marR="4241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200" dirty="0">
                          <a:solidFill>
                            <a:schemeClr val="bg2"/>
                          </a:solidFill>
                          <a:latin typeface="Calibri"/>
                          <a:ea typeface="Calibri"/>
                          <a:cs typeface="B Mitra"/>
                        </a:rPr>
                        <a:t>تعيين سياست‌ها و راهبردهاي كلي تأمين ماشين آلات ، خلاصه ‌تجهيزات و ساير امكانات</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پيشنهاد سياست‌ها و ضوابط تخصصي مورد نظر و همكاري در تعيين سياست‌ها</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همكاري با </a:t>
                      </a:r>
                      <a:r>
                        <a:rPr lang="fa-IR" sz="1050" dirty="0" smtClean="0">
                          <a:solidFill>
                            <a:schemeClr val="bg2"/>
                          </a:solidFill>
                          <a:latin typeface="Calibri"/>
                          <a:ea typeface="Calibri"/>
                          <a:cs typeface="B Mitra"/>
                        </a:rPr>
                        <a:t>رده مافوق بنا </a:t>
                      </a:r>
                      <a:r>
                        <a:rPr lang="fa-IR" sz="1050" dirty="0">
                          <a:solidFill>
                            <a:schemeClr val="bg2"/>
                          </a:solidFill>
                          <a:latin typeface="Calibri"/>
                          <a:ea typeface="Calibri"/>
                          <a:cs typeface="B Mitra"/>
                        </a:rPr>
                        <a:t>بر مورد</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rtl="1">
                        <a:lnSpc>
                          <a:spcPct val="85000"/>
                        </a:lnSpc>
                        <a:spcBef>
                          <a:spcPts val="0"/>
                        </a:spcBef>
                        <a:spcAft>
                          <a:spcPts val="0"/>
                        </a:spcAft>
                      </a:pPr>
                      <a:r>
                        <a:rPr lang="fa-IR" sz="1050">
                          <a:solidFill>
                            <a:schemeClr val="bg2"/>
                          </a:solidFill>
                          <a:latin typeface="Calibri"/>
                          <a:ea typeface="Calibri"/>
                          <a:cs typeface="B Mitra"/>
                        </a:rPr>
                        <a:t>---</a:t>
                      </a:r>
                      <a:endParaRPr lang="en-US" sz="90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672">
                <a:tc vMerge="1">
                  <a:txBody>
                    <a:bodyPr/>
                    <a:lstStyle/>
                    <a:p>
                      <a:pPr rtl="1"/>
                      <a:endParaRPr lang="fa-IR"/>
                    </a:p>
                  </a:txBody>
                  <a:tcPr/>
                </a:tc>
                <a:tc>
                  <a:txBody>
                    <a:bodyPr/>
                    <a:lstStyle/>
                    <a:p>
                      <a:pPr indent="0" algn="ctr" rtl="1">
                        <a:lnSpc>
                          <a:spcPct val="85000"/>
                        </a:lnSpc>
                        <a:spcBef>
                          <a:spcPts val="0"/>
                        </a:spcBef>
                        <a:spcAft>
                          <a:spcPts val="0"/>
                        </a:spcAft>
                      </a:pPr>
                      <a:r>
                        <a:rPr lang="fa-IR" sz="1400" dirty="0">
                          <a:solidFill>
                            <a:schemeClr val="bg2"/>
                          </a:solidFill>
                          <a:latin typeface="Calibri"/>
                          <a:ea typeface="Calibri"/>
                          <a:cs typeface="B Mitra"/>
                        </a:rPr>
                        <a:t>2</a:t>
                      </a:r>
                      <a:endParaRPr lang="en-US" sz="1100" dirty="0">
                        <a:solidFill>
                          <a:schemeClr val="bg2"/>
                        </a:solidFill>
                        <a:latin typeface="Calibri"/>
                        <a:ea typeface="Calibri"/>
                        <a:cs typeface="Arial"/>
                      </a:endParaRPr>
                    </a:p>
                  </a:txBody>
                  <a:tcPr marL="42415" marR="4241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200" dirty="0">
                          <a:solidFill>
                            <a:schemeClr val="bg2"/>
                          </a:solidFill>
                          <a:latin typeface="Calibri"/>
                          <a:ea typeface="Calibri"/>
                          <a:cs typeface="B Mitra"/>
                        </a:rPr>
                        <a:t>مذاكره و عقد قرارداد با فروشنده در خريدهاي كلان</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مذاكره و عقد قرارداد در خريد‌هاي محدود</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پيشنهاد تأمين (خريد يا توليد)</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درخواست كالا</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6821">
                <a:tc vMerge="1">
                  <a:txBody>
                    <a:bodyPr/>
                    <a:lstStyle/>
                    <a:p>
                      <a:pPr rtl="1"/>
                      <a:endParaRPr lang="fa-IR"/>
                    </a:p>
                  </a:txBody>
                  <a:tcPr/>
                </a:tc>
                <a:tc>
                  <a:txBody>
                    <a:bodyPr/>
                    <a:lstStyle/>
                    <a:p>
                      <a:pPr indent="0" algn="ctr" rtl="1">
                        <a:lnSpc>
                          <a:spcPct val="85000"/>
                        </a:lnSpc>
                        <a:spcBef>
                          <a:spcPts val="0"/>
                        </a:spcBef>
                        <a:spcAft>
                          <a:spcPts val="0"/>
                        </a:spcAft>
                      </a:pPr>
                      <a:r>
                        <a:rPr lang="fa-IR" sz="1400" dirty="0">
                          <a:solidFill>
                            <a:schemeClr val="bg2"/>
                          </a:solidFill>
                          <a:latin typeface="Calibri"/>
                          <a:ea typeface="Calibri"/>
                          <a:cs typeface="B Mitra"/>
                        </a:rPr>
                        <a:t>3</a:t>
                      </a:r>
                      <a:endParaRPr lang="en-US" sz="1100" dirty="0">
                        <a:solidFill>
                          <a:schemeClr val="bg2"/>
                        </a:solidFill>
                        <a:latin typeface="Calibri"/>
                        <a:ea typeface="Calibri"/>
                        <a:cs typeface="Arial"/>
                      </a:endParaRPr>
                    </a:p>
                  </a:txBody>
                  <a:tcPr marL="42415" marR="4241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indent="0" algn="ctr" rtl="1">
                        <a:lnSpc>
                          <a:spcPct val="85000"/>
                        </a:lnSpc>
                        <a:spcBef>
                          <a:spcPts val="0"/>
                        </a:spcBef>
                        <a:spcAft>
                          <a:spcPts val="0"/>
                        </a:spcAft>
                      </a:pPr>
                      <a:r>
                        <a:rPr lang="fa-IR" sz="1200" dirty="0">
                          <a:solidFill>
                            <a:schemeClr val="bg2"/>
                          </a:solidFill>
                          <a:latin typeface="Calibri"/>
                          <a:ea typeface="Calibri"/>
                          <a:cs typeface="B Mitra"/>
                        </a:rPr>
                        <a:t>---</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هماهنگي براي تحويل و انتقال كالاهاي مورد نظر از فروشنده</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دريافت و انتقال كالاهاي مورد نظر پروژه</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بهره‌برداري از كالا</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FF"/>
                    </a:solidFill>
                  </a:tcPr>
                </a:tc>
              </a:tr>
              <a:tr h="466821">
                <a:tc rowSpan="3">
                  <a:txBody>
                    <a:bodyPr/>
                    <a:lstStyle/>
                    <a:p>
                      <a:pPr marL="0" marR="71755" indent="0" algn="ctr" rtl="1">
                        <a:lnSpc>
                          <a:spcPct val="90000"/>
                        </a:lnSpc>
                        <a:spcBef>
                          <a:spcPts val="0"/>
                        </a:spcBef>
                        <a:spcAft>
                          <a:spcPts val="0"/>
                        </a:spcAft>
                      </a:pPr>
                      <a:r>
                        <a:rPr lang="fa-IR" sz="1050" b="1" dirty="0">
                          <a:solidFill>
                            <a:schemeClr val="bg2"/>
                          </a:solidFill>
                          <a:latin typeface="Calibri"/>
                          <a:ea typeface="Calibri"/>
                          <a:cs typeface="B Mitra"/>
                        </a:rPr>
                        <a:t>نمونه وظايفمعاونت</a:t>
                      </a:r>
                      <a:endParaRPr lang="en-US" sz="1050" dirty="0">
                        <a:solidFill>
                          <a:schemeClr val="bg2"/>
                        </a:solidFill>
                        <a:latin typeface="Calibri"/>
                        <a:ea typeface="Calibri"/>
                        <a:cs typeface="Arial"/>
                      </a:endParaRPr>
                    </a:p>
                    <a:p>
                      <a:pPr marL="0" marR="71755" indent="0" algn="ctr" rtl="1">
                        <a:lnSpc>
                          <a:spcPct val="90000"/>
                        </a:lnSpc>
                        <a:spcBef>
                          <a:spcPts val="0"/>
                        </a:spcBef>
                        <a:spcAft>
                          <a:spcPts val="0"/>
                        </a:spcAft>
                      </a:pPr>
                      <a:r>
                        <a:rPr lang="fa-IR" sz="1050" b="1" dirty="0">
                          <a:solidFill>
                            <a:schemeClr val="bg2"/>
                          </a:solidFill>
                          <a:latin typeface="Calibri"/>
                          <a:ea typeface="Calibri"/>
                          <a:cs typeface="B Mitra"/>
                        </a:rPr>
                        <a:t> طرح و برنامه</a:t>
                      </a:r>
                      <a:endParaRPr lang="en-US" sz="1050" dirty="0">
                        <a:solidFill>
                          <a:schemeClr val="bg2"/>
                        </a:solidFill>
                        <a:latin typeface="Calibri"/>
                        <a:ea typeface="Calibri"/>
                        <a:cs typeface="Arial"/>
                      </a:endParaRPr>
                    </a:p>
                  </a:txBody>
                  <a:tcPr marL="42415" marR="42415" marT="0" marB="0" vert="vert27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0" algn="ctr" rtl="1">
                        <a:lnSpc>
                          <a:spcPct val="85000"/>
                        </a:lnSpc>
                        <a:spcBef>
                          <a:spcPts val="0"/>
                        </a:spcBef>
                        <a:spcAft>
                          <a:spcPts val="0"/>
                        </a:spcAft>
                      </a:pPr>
                      <a:r>
                        <a:rPr lang="fa-IR" sz="1400" dirty="0">
                          <a:solidFill>
                            <a:schemeClr val="bg2"/>
                          </a:solidFill>
                          <a:latin typeface="Calibri"/>
                          <a:ea typeface="Calibri"/>
                          <a:cs typeface="B Mitra"/>
                        </a:rPr>
                        <a:t>1</a:t>
                      </a:r>
                      <a:endParaRPr lang="en-US" sz="1100" dirty="0">
                        <a:solidFill>
                          <a:schemeClr val="bg2"/>
                        </a:solidFill>
                        <a:latin typeface="Calibri"/>
                        <a:ea typeface="Calibri"/>
                        <a:cs typeface="Arial"/>
                      </a:endParaRPr>
                    </a:p>
                  </a:txBody>
                  <a:tcPr marL="42415" marR="4241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200" dirty="0">
                          <a:solidFill>
                            <a:schemeClr val="bg2"/>
                          </a:solidFill>
                          <a:latin typeface="Calibri"/>
                          <a:ea typeface="Calibri"/>
                          <a:cs typeface="B Mitra"/>
                        </a:rPr>
                        <a:t>تهيه ضوابط و روش‌هاي تهيه برنامه</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نظارت، هماهنگي و جمع‌بندي برنامه رده‌هاي زير مجموعه</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نظارت ، هماهنگي جمع‌بندي برنامه موسسه و پروژه‌هاي مربوطه</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تنظيم برنامه پروژه با هماهنگي </a:t>
                      </a:r>
                      <a:r>
                        <a:rPr lang="fa-IR" sz="1050" dirty="0" smtClean="0">
                          <a:solidFill>
                            <a:schemeClr val="bg2"/>
                          </a:solidFill>
                          <a:latin typeface="Calibri"/>
                          <a:ea typeface="Calibri"/>
                          <a:cs typeface="B Mitra"/>
                        </a:rPr>
                        <a:t>رده، </a:t>
                      </a:r>
                      <a:r>
                        <a:rPr lang="fa-IR" sz="1050" dirty="0">
                          <a:solidFill>
                            <a:schemeClr val="bg2"/>
                          </a:solidFill>
                          <a:latin typeface="Calibri"/>
                          <a:ea typeface="Calibri"/>
                          <a:cs typeface="B Mitra"/>
                        </a:rPr>
                        <a:t>كارفرما و مشاور </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8825">
                <a:tc vMerge="1">
                  <a:txBody>
                    <a:bodyPr/>
                    <a:lstStyle/>
                    <a:p>
                      <a:pPr rtl="1"/>
                      <a:endParaRPr lang="fa-IR"/>
                    </a:p>
                  </a:txBody>
                  <a:tcPr/>
                </a:tc>
                <a:tc>
                  <a:txBody>
                    <a:bodyPr/>
                    <a:lstStyle/>
                    <a:p>
                      <a:pPr indent="0" algn="ctr" rtl="1">
                        <a:lnSpc>
                          <a:spcPct val="85000"/>
                        </a:lnSpc>
                        <a:spcBef>
                          <a:spcPts val="0"/>
                        </a:spcBef>
                        <a:spcAft>
                          <a:spcPts val="0"/>
                        </a:spcAft>
                      </a:pPr>
                      <a:r>
                        <a:rPr lang="fa-IR" sz="1400" dirty="0">
                          <a:solidFill>
                            <a:schemeClr val="bg2"/>
                          </a:solidFill>
                          <a:latin typeface="Calibri"/>
                          <a:ea typeface="Calibri"/>
                          <a:cs typeface="B Mitra"/>
                        </a:rPr>
                        <a:t>2</a:t>
                      </a:r>
                      <a:endParaRPr lang="en-US" sz="1100" dirty="0">
                        <a:solidFill>
                          <a:schemeClr val="bg2"/>
                        </a:solidFill>
                        <a:latin typeface="Calibri"/>
                        <a:ea typeface="Calibri"/>
                        <a:cs typeface="Arial"/>
                      </a:endParaRPr>
                    </a:p>
                  </a:txBody>
                  <a:tcPr marL="42415" marR="4241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200" dirty="0">
                          <a:solidFill>
                            <a:schemeClr val="bg2"/>
                          </a:solidFill>
                          <a:latin typeface="Calibri"/>
                          <a:ea typeface="Calibri"/>
                          <a:cs typeface="B Mitra"/>
                        </a:rPr>
                        <a:t>تهيه روش‌هاي عمومي و مشترك مورد نياز </a:t>
                      </a:r>
                      <a:r>
                        <a:rPr lang="fa-IR" sz="1200" dirty="0" smtClean="0">
                          <a:solidFill>
                            <a:schemeClr val="bg2"/>
                          </a:solidFill>
                          <a:latin typeface="Calibri"/>
                          <a:ea typeface="Calibri"/>
                          <a:cs typeface="B Mitra"/>
                        </a:rPr>
                        <a:t>سازمان</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اجرا و مشاركت و همكاري در تهيه روش‌هاي عمومي</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اجرا و ارائه پيشنهادات تكميلي و اصلاحي</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اجرا و ارائه پيشنهاد بنا بر مورد</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6821">
                <a:tc vMerge="1">
                  <a:txBody>
                    <a:bodyPr/>
                    <a:lstStyle/>
                    <a:p>
                      <a:pPr rtl="1"/>
                      <a:endParaRPr lang="fa-IR"/>
                    </a:p>
                  </a:txBody>
                  <a:tcPr/>
                </a:tc>
                <a:tc>
                  <a:txBody>
                    <a:bodyPr/>
                    <a:lstStyle/>
                    <a:p>
                      <a:pPr indent="0" algn="ctr" rtl="1">
                        <a:lnSpc>
                          <a:spcPct val="85000"/>
                        </a:lnSpc>
                        <a:spcBef>
                          <a:spcPts val="0"/>
                        </a:spcBef>
                        <a:spcAft>
                          <a:spcPts val="0"/>
                        </a:spcAft>
                      </a:pPr>
                      <a:r>
                        <a:rPr lang="fa-IR" sz="1400" dirty="0">
                          <a:solidFill>
                            <a:schemeClr val="bg2"/>
                          </a:solidFill>
                          <a:latin typeface="Calibri"/>
                          <a:ea typeface="Calibri"/>
                          <a:cs typeface="B Mitra"/>
                        </a:rPr>
                        <a:t>3</a:t>
                      </a:r>
                      <a:endParaRPr lang="en-US" sz="1100" dirty="0">
                        <a:solidFill>
                          <a:schemeClr val="bg2"/>
                        </a:solidFill>
                        <a:latin typeface="Calibri"/>
                        <a:ea typeface="Calibri"/>
                        <a:cs typeface="Arial"/>
                      </a:endParaRPr>
                    </a:p>
                  </a:txBody>
                  <a:tcPr marL="42415" marR="4241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200" dirty="0">
                          <a:solidFill>
                            <a:schemeClr val="bg2"/>
                          </a:solidFill>
                          <a:latin typeface="Calibri"/>
                          <a:ea typeface="Calibri"/>
                          <a:cs typeface="B Mitra"/>
                        </a:rPr>
                        <a:t>جمع‌آوري ، دسته‌بندي و تجزيه و تحليل آمار و اطلاعات </a:t>
                      </a:r>
                      <a:endParaRPr lang="en-US" sz="105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جمع‌آوري و دسته‌بندي اطلاعات و آمار رده‌هاي زير مجموعه و ارائه پيشنهاد</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0" algn="just" rtl="1">
                        <a:lnSpc>
                          <a:spcPct val="85000"/>
                        </a:lnSpc>
                        <a:spcBef>
                          <a:spcPts val="0"/>
                        </a:spcBef>
                        <a:spcAft>
                          <a:spcPts val="0"/>
                        </a:spcAft>
                      </a:pPr>
                      <a:r>
                        <a:rPr lang="fa-IR" sz="1050" dirty="0">
                          <a:solidFill>
                            <a:schemeClr val="bg2"/>
                          </a:solidFill>
                          <a:latin typeface="Calibri"/>
                          <a:ea typeface="Calibri"/>
                          <a:cs typeface="B Mitra"/>
                        </a:rPr>
                        <a:t>جمع‌آوري و ارائه آمار و اطلاعات </a:t>
                      </a:r>
                      <a:r>
                        <a:rPr lang="fa-IR" sz="1050" dirty="0" smtClean="0">
                          <a:solidFill>
                            <a:schemeClr val="bg2"/>
                          </a:solidFill>
                          <a:latin typeface="Calibri"/>
                          <a:ea typeface="Calibri"/>
                          <a:cs typeface="B Mitra"/>
                        </a:rPr>
                        <a:t>رده و </a:t>
                      </a:r>
                      <a:r>
                        <a:rPr lang="fa-IR" sz="1050" dirty="0">
                          <a:solidFill>
                            <a:schemeClr val="bg2"/>
                          </a:solidFill>
                          <a:latin typeface="Calibri"/>
                          <a:ea typeface="Calibri"/>
                          <a:cs typeface="B Mitra"/>
                        </a:rPr>
                        <a:t>پروژه‌هاي وابسته</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indent="0" algn="ctr" rtl="1">
                        <a:lnSpc>
                          <a:spcPct val="85000"/>
                        </a:lnSpc>
                        <a:spcBef>
                          <a:spcPts val="0"/>
                        </a:spcBef>
                        <a:spcAft>
                          <a:spcPts val="0"/>
                        </a:spcAft>
                      </a:pPr>
                      <a:r>
                        <a:rPr lang="fa-IR" sz="1050" dirty="0">
                          <a:solidFill>
                            <a:schemeClr val="bg2"/>
                          </a:solidFill>
                          <a:latin typeface="Calibri"/>
                          <a:ea typeface="Calibri"/>
                          <a:cs typeface="B Mitra"/>
                        </a:rPr>
                        <a:t>دسته‌بندي و ارائه </a:t>
                      </a:r>
                      <a:r>
                        <a:rPr lang="fa-IR" sz="1050" dirty="0" smtClean="0">
                          <a:solidFill>
                            <a:schemeClr val="bg2"/>
                          </a:solidFill>
                          <a:latin typeface="Calibri"/>
                          <a:ea typeface="Calibri"/>
                          <a:cs typeface="B Mitra"/>
                        </a:rPr>
                        <a:t>به‌موقع </a:t>
                      </a:r>
                      <a:r>
                        <a:rPr lang="fa-IR" sz="1050" dirty="0">
                          <a:solidFill>
                            <a:schemeClr val="bg2"/>
                          </a:solidFill>
                          <a:latin typeface="Calibri"/>
                          <a:ea typeface="Calibri"/>
                          <a:cs typeface="B Mitra"/>
                        </a:rPr>
                        <a:t>اطلاعات پروژه</a:t>
                      </a:r>
                      <a:endParaRPr lang="en-US" sz="900" dirty="0">
                        <a:solidFill>
                          <a:schemeClr val="bg2"/>
                        </a:solidFill>
                        <a:latin typeface="Calibri"/>
                        <a:ea typeface="Calibri"/>
                        <a:cs typeface="Arial"/>
                      </a:endParaRPr>
                    </a:p>
                  </a:txBody>
                  <a:tcPr marL="42415" marR="4241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211429">
                <a:tc>
                  <a:txBody>
                    <a:bodyPr/>
                    <a:lstStyle/>
                    <a:p>
                      <a:pPr indent="215900" algn="just" rtl="1">
                        <a:spcBef>
                          <a:spcPts val="1000"/>
                        </a:spcBef>
                        <a:spcAft>
                          <a:spcPts val="0"/>
                        </a:spcAft>
                      </a:pPr>
                      <a:r>
                        <a:rPr lang="en-US" sz="700">
                          <a:solidFill>
                            <a:schemeClr val="bg2"/>
                          </a:solidFill>
                          <a:latin typeface="Calibri"/>
                          <a:ea typeface="Calibri"/>
                          <a:cs typeface="Arial"/>
                        </a:rPr>
                        <a:t> </a:t>
                      </a:r>
                    </a:p>
                  </a:txBody>
                  <a:tcPr marL="0" marR="0" marT="0" marB="0" anchor="ctr">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gridSpan="5">
                  <a:txBody>
                    <a:bodyPr/>
                    <a:lstStyle/>
                    <a:p>
                      <a:pPr indent="215900" algn="ctr" rtl="1">
                        <a:spcBef>
                          <a:spcPts val="1000"/>
                        </a:spcBef>
                        <a:spcAft>
                          <a:spcPts val="0"/>
                        </a:spcAft>
                      </a:pPr>
                      <a:endParaRPr lang="en-US" sz="1100" dirty="0">
                        <a:solidFill>
                          <a:schemeClr val="bg2"/>
                        </a:solidFill>
                        <a:latin typeface="Calibri"/>
                        <a:ea typeface="Calibri"/>
                        <a:cs typeface="Arial"/>
                      </a:endParaRPr>
                    </a:p>
                  </a:txBody>
                  <a:tcPr marL="42415" marR="4241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FF"/>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bl>
          </a:graphicData>
        </a:graphic>
      </p:graphicFrame>
      <p:sp>
        <p:nvSpPr>
          <p:cNvPr id="2049" name="AutoShape 1"/>
          <p:cNvSpPr>
            <a:spLocks noChangeShapeType="1"/>
          </p:cNvSpPr>
          <p:nvPr/>
        </p:nvSpPr>
        <p:spPr bwMode="auto">
          <a:xfrm flipH="1">
            <a:off x="4106863" y="750888"/>
            <a:ext cx="1104900" cy="0"/>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a-IR"/>
          </a:p>
        </p:txBody>
      </p:sp>
      <p:sp>
        <p:nvSpPr>
          <p:cNvPr id="2051" name="Rectangle 3"/>
          <p:cNvSpPr>
            <a:spLocks noChangeArrowheads="1"/>
          </p:cNvSpPr>
          <p:nvPr/>
        </p:nvSpPr>
        <p:spPr bwMode="auto">
          <a:xfrm>
            <a:off x="1882029" y="485278"/>
            <a:ext cx="540724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15900" algn="ctr" defTabSz="914400" rtl="1" eaLnBrk="1" fontAlgn="base" latinLnBrk="0" hangingPunct="1">
              <a:lnSpc>
                <a:spcPct val="100000"/>
              </a:lnSpc>
              <a:spcBef>
                <a:spcPct val="0"/>
              </a:spcBef>
              <a:spcAft>
                <a:spcPct val="0"/>
              </a:spcAft>
              <a:buClrTx/>
              <a:buSzTx/>
              <a:buFontTx/>
              <a:buNone/>
              <a:tabLst/>
            </a:pPr>
            <a:r>
              <a:rPr kumimoji="0" lang="fa-IR" sz="2400" b="0" i="0" strike="noStrike" cap="none" normalizeH="0" baseline="0" dirty="0" smtClean="0">
                <a:ln>
                  <a:noFill/>
                </a:ln>
                <a:solidFill>
                  <a:schemeClr val="bg2"/>
                </a:solidFill>
                <a:effectLst/>
                <a:latin typeface="Calibri" pitchFamily="34" charset="0"/>
                <a:ea typeface="Calibri" pitchFamily="34" charset="0"/>
                <a:cs typeface="Titr" pitchFamily="2" charset="-78"/>
              </a:rPr>
              <a:t>مأموريت و وظايف 			در سطوح مختلف سازمان</a:t>
            </a:r>
            <a:endParaRPr kumimoji="0" lang="en-US" sz="1100" b="0" i="0" strike="noStrike" cap="none" normalizeH="0" baseline="0" dirty="0" smtClean="0">
              <a:ln>
                <a:noFill/>
              </a:ln>
              <a:solidFill>
                <a:schemeClr val="bg2"/>
              </a:solidFill>
              <a:effectLst/>
              <a:latin typeface="Arial" pitchFamily="34" charset="0"/>
              <a:cs typeface="Arial" pitchFamily="34" charset="0"/>
            </a:endParaRPr>
          </a:p>
        </p:txBody>
      </p:sp>
    </p:spTree>
  </p:cSld>
  <p:clrMapOvr>
    <a:masterClrMapping/>
  </p:clrMapOvr>
  <p:transition spd="slow">
    <p:push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dirty="0" smtClean="0">
                <a:solidFill>
                  <a:schemeClr val="bg2"/>
                </a:solidFill>
                <a:cs typeface="B Titr" pitchFamily="2" charset="-78"/>
              </a:rPr>
              <a:t>كار خواسته 2</a:t>
            </a:r>
            <a:endParaRPr lang="fa-IR" sz="3600" dirty="0">
              <a:solidFill>
                <a:schemeClr val="bg2"/>
              </a:solidFill>
              <a:cs typeface="B Titr" pitchFamily="2" charset="-78"/>
            </a:endParaRPr>
          </a:p>
        </p:txBody>
      </p:sp>
      <p:sp>
        <p:nvSpPr>
          <p:cNvPr id="3" name="Content Placeholder 2"/>
          <p:cNvSpPr>
            <a:spLocks noGrp="1"/>
          </p:cNvSpPr>
          <p:nvPr>
            <p:ph idx="1"/>
          </p:nvPr>
        </p:nvSpPr>
        <p:spPr>
          <a:xfrm>
            <a:off x="457200" y="1698626"/>
            <a:ext cx="8291513" cy="4826718"/>
          </a:xfrm>
        </p:spPr>
        <p:txBody>
          <a:bodyPr/>
          <a:lstStyle/>
          <a:p>
            <a:pPr algn="just">
              <a:buNone/>
            </a:pPr>
            <a:r>
              <a:rPr lang="fa-IR" sz="3600" b="1" dirty="0" smtClean="0">
                <a:solidFill>
                  <a:schemeClr val="bg2"/>
                </a:solidFill>
                <a:cs typeface="B Nazanin" pitchFamily="2" charset="-78"/>
              </a:rPr>
              <a:t>با توجه به مطالب ارائه شده در کلاس:</a:t>
            </a:r>
          </a:p>
          <a:p>
            <a:pPr algn="just">
              <a:buNone/>
            </a:pPr>
            <a:r>
              <a:rPr lang="fa-IR" sz="3600" dirty="0" smtClean="0">
                <a:solidFill>
                  <a:schemeClr val="bg2"/>
                </a:solidFill>
                <a:cs typeface="B Nazanin" pitchFamily="2" charset="-78"/>
              </a:rPr>
              <a:t>1- ماموریت کلی رده همنام در تمام سطوح را تدوین نمایید.</a:t>
            </a:r>
          </a:p>
          <a:p>
            <a:pPr algn="just">
              <a:buNone/>
            </a:pPr>
            <a:r>
              <a:rPr lang="fa-IR" sz="3600" dirty="0" smtClean="0">
                <a:solidFill>
                  <a:schemeClr val="bg2"/>
                </a:solidFill>
                <a:cs typeface="B Nazanin" pitchFamily="2" charset="-78"/>
              </a:rPr>
              <a:t>2- وظایف رده همنام در تمام سطوح را تدوین نمایید.</a:t>
            </a:r>
          </a:p>
          <a:p>
            <a:pPr algn="just">
              <a:buNone/>
            </a:pPr>
            <a:r>
              <a:rPr lang="fa-IR" sz="3600" b="1" dirty="0" smtClean="0">
                <a:solidFill>
                  <a:schemeClr val="bg2"/>
                </a:solidFill>
                <a:cs typeface="B Nazanin" pitchFamily="2" charset="-78"/>
              </a:rPr>
              <a:t>توضیح :</a:t>
            </a:r>
          </a:p>
          <a:p>
            <a:pPr algn="just">
              <a:buNone/>
            </a:pPr>
            <a:r>
              <a:rPr lang="fa-IR" sz="3600" dirty="0" smtClean="0">
                <a:solidFill>
                  <a:schemeClr val="bg2"/>
                </a:solidFill>
                <a:cs typeface="B Nazanin" pitchFamily="2" charset="-78"/>
              </a:rPr>
              <a:t>    </a:t>
            </a:r>
            <a:r>
              <a:rPr lang="fa-IR" sz="3500" dirty="0" smtClean="0">
                <a:solidFill>
                  <a:srgbClr val="FF0000"/>
                </a:solidFill>
                <a:cs typeface="B Nazanin" pitchFamily="2" charset="-78"/>
              </a:rPr>
              <a:t>لازم به یادآوریست که در تدوین وظایف باید، حتی المقدور از تعریف کار اجرایی برای ستاد سازمان اجتناب شود. </a:t>
            </a:r>
            <a:endParaRPr lang="fa-IR" sz="3500" dirty="0">
              <a:solidFill>
                <a:srgbClr val="FF0000"/>
              </a:solidFill>
              <a:cs typeface="B Nazanin" pitchFamily="2" charset="-78"/>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681_962.jpg"/>
          <p:cNvPicPr>
            <a:picLocks noChangeAspect="1"/>
          </p:cNvPicPr>
          <p:nvPr/>
        </p:nvPicPr>
        <p:blipFill>
          <a:blip r:embed="rId2"/>
          <a:stretch>
            <a:fillRect/>
          </a:stretch>
        </p:blipFill>
        <p:spPr>
          <a:xfrm>
            <a:off x="4714876" y="1571636"/>
            <a:ext cx="4071934" cy="4786322"/>
          </a:xfrm>
          <a:prstGeom prst="rect">
            <a:avLst/>
          </a:prstGeom>
        </p:spPr>
      </p:pic>
      <p:sp>
        <p:nvSpPr>
          <p:cNvPr id="5" name="TextBox 4"/>
          <p:cNvSpPr txBox="1"/>
          <p:nvPr/>
        </p:nvSpPr>
        <p:spPr>
          <a:xfrm>
            <a:off x="214314" y="1285860"/>
            <a:ext cx="4000496" cy="4708981"/>
          </a:xfrm>
          <a:prstGeom prst="rect">
            <a:avLst/>
          </a:prstGeom>
          <a:noFill/>
        </p:spPr>
        <p:txBody>
          <a:bodyPr wrap="square" rtlCol="1">
            <a:spAutoFit/>
            <a:scene3d>
              <a:camera prst="orthographicFront"/>
              <a:lightRig rig="balanced" dir="t">
                <a:rot lat="0" lon="0" rev="2100000"/>
              </a:lightRig>
            </a:scene3d>
            <a:sp3d extrusionH="57150" prstMaterial="metal">
              <a:bevelT w="38100" h="25400"/>
              <a:contourClr>
                <a:schemeClr val="bg2"/>
              </a:contourClr>
            </a:sp3d>
          </a:bodyPr>
          <a:lstStyle/>
          <a:p>
            <a:pPr algn="ctr" rtl="1">
              <a:lnSpc>
                <a:spcPct val="150000"/>
              </a:lnSpc>
            </a:pPr>
            <a:r>
              <a:rPr lang="fa-IR" sz="4000" b="1" dirty="0" smtClean="0">
                <a:ln w="50800"/>
                <a:solidFill>
                  <a:srgbClr val="0070C0"/>
                </a:solidFill>
                <a:cs typeface="B Nazanin" pitchFamily="2" charset="-78"/>
              </a:rPr>
              <a:t>طبيعتاً ممكن است هر مأموريتي، اقتضاي خاصّي هم در شيوه سازماندهي يا بقيه چيزها داشته باشد</a:t>
            </a:r>
            <a:r>
              <a:rPr lang="fa-IR" sz="4000" b="1" dirty="0" smtClean="0">
                <a:ln w="50800"/>
                <a:solidFill>
                  <a:schemeClr val="bg1">
                    <a:shade val="50000"/>
                  </a:schemeClr>
                </a:solidFill>
                <a:cs typeface="B Nazanin" pitchFamily="2" charset="-78"/>
              </a:rPr>
              <a:t>.</a:t>
            </a:r>
            <a:endParaRPr lang="fa-IR" sz="4000" b="1" dirty="0">
              <a:ln w="50800"/>
              <a:solidFill>
                <a:schemeClr val="bg1">
                  <a:shade val="50000"/>
                </a:schemeClr>
              </a:solidFill>
              <a:cs typeface="B Nazanin" pitchFamily="2"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ppt_x</p:attrName>
                                        </p:attrNameLst>
                                      </p:cBhvr>
                                      <p:tavLst>
                                        <p:tav tm="0">
                                          <p:val>
                                            <p:strVal val="#ppt_x-.2"/>
                                          </p:val>
                                        </p:tav>
                                        <p:tav tm="100000">
                                          <p:val>
                                            <p:strVal val="#ppt_x"/>
                                          </p:val>
                                        </p:tav>
                                      </p:tavLst>
                                    </p:anim>
                                    <p:anim calcmode="lin" valueType="num">
                                      <p:cBhvr>
                                        <p:cTn id="8" dur="2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1025" name="Object 1"/>
          <p:cNvGraphicFramePr>
            <a:graphicFrameLocks noChangeAspect="1"/>
          </p:cNvGraphicFramePr>
          <p:nvPr/>
        </p:nvGraphicFramePr>
        <p:xfrm>
          <a:off x="0" y="-24"/>
          <a:ext cx="9144000" cy="6877050"/>
        </p:xfrm>
        <a:graphic>
          <a:graphicData uri="http://schemas.openxmlformats.org/presentationml/2006/ole">
            <mc:AlternateContent xmlns:mc="http://schemas.openxmlformats.org/markup-compatibility/2006">
              <mc:Choice xmlns:v="urn:schemas-microsoft-com:vml" Requires="v">
                <p:oleObj spid="_x0000_s1036" name="Slide" r:id="rId4" imgW="4570402" imgH="3427402" progId="PowerPoint.Slide.12">
                  <p:embed/>
                </p:oleObj>
              </mc:Choice>
              <mc:Fallback>
                <p:oleObj name="Slide" r:id="rId4" imgW="4570402" imgH="3427402" progId="PowerPoint.Slide.12">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4"/>
                        <a:ext cx="9144000" cy="687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Picture 5" descr="14ma033.jpg"/>
          <p:cNvPicPr>
            <a:picLocks noChangeAspect="1"/>
          </p:cNvPicPr>
          <p:nvPr/>
        </p:nvPicPr>
        <p:blipFill>
          <a:blip r:embed="rId6" cstate="print">
            <a:clrChange>
              <a:clrFrom>
                <a:srgbClr val="FFFFFF"/>
              </a:clrFrom>
              <a:clrTo>
                <a:srgbClr val="FFFFFF">
                  <a:alpha val="0"/>
                </a:srgbClr>
              </a:clrTo>
            </a:clrChange>
            <a:lum bright="-40000"/>
          </a:blip>
          <a:stretch>
            <a:fillRect/>
          </a:stretch>
        </p:blipFill>
        <p:spPr>
          <a:xfrm>
            <a:off x="1000100" y="500042"/>
            <a:ext cx="3471672" cy="1377696"/>
          </a:xfrm>
          <a:prstGeom prst="rect">
            <a:avLst/>
          </a:prstGeom>
        </p:spPr>
      </p:pic>
      <p:sp>
        <p:nvSpPr>
          <p:cNvPr id="7" name="Rectangle 6"/>
          <p:cNvSpPr/>
          <p:nvPr/>
        </p:nvSpPr>
        <p:spPr>
          <a:xfrm>
            <a:off x="899592" y="1628800"/>
            <a:ext cx="7786742" cy="3939540"/>
          </a:xfrm>
          <a:prstGeom prst="rect">
            <a:avLst/>
          </a:prstGeom>
          <a:noFill/>
        </p:spPr>
        <p:txBody>
          <a:bodyPr wrap="square" lIns="91440" tIns="45720" rIns="91440" bIns="45720">
            <a:spAutoFit/>
          </a:bodyPr>
          <a:lstStyle/>
          <a:p>
            <a:pPr algn="ctr"/>
            <a:r>
              <a:rPr lang="fa-IR" sz="25000" b="1" dirty="0" smtClean="0">
                <a:ln w="12700">
                  <a:solidFill>
                    <a:schemeClr val="bg1">
                      <a:lumMod val="90000"/>
                    </a:schemeClr>
                  </a:solidFill>
                  <a:prstDash val="solid"/>
                </a:ln>
                <a:solidFill>
                  <a:srgbClr val="FFAA21"/>
                </a:solidFill>
                <a:effectLst>
                  <a:glow rad="228600">
                    <a:schemeClr val="accent1">
                      <a:satMod val="175000"/>
                      <a:alpha val="40000"/>
                    </a:schemeClr>
                  </a:glow>
                  <a:outerShdw blurRad="41275" dist="20320" dir="1800000" algn="tl" rotWithShape="0">
                    <a:srgbClr val="000000">
                      <a:alpha val="40000"/>
                    </a:srgbClr>
                  </a:outerShdw>
                </a:effectLst>
                <a:cs typeface="B Titr" pitchFamily="2" charset="-78"/>
              </a:rPr>
              <a:t>صلوات</a:t>
            </a:r>
            <a:endParaRPr lang="en-US" sz="25000" b="1" cap="none" spc="0" dirty="0">
              <a:ln w="12700">
                <a:solidFill>
                  <a:schemeClr val="bg1">
                    <a:lumMod val="90000"/>
                  </a:schemeClr>
                </a:solidFill>
                <a:prstDash val="solid"/>
              </a:ln>
              <a:solidFill>
                <a:srgbClr val="FFAA21"/>
              </a:solidFill>
              <a:effectLst>
                <a:glow rad="228600">
                  <a:schemeClr val="accent1">
                    <a:satMod val="175000"/>
                    <a:alpha val="40000"/>
                  </a:schemeClr>
                </a:glow>
                <a:outerShdw blurRad="41275" dist="20320" dir="1800000" algn="tl" rotWithShape="0">
                  <a:srgbClr val="000000">
                    <a:alpha val="40000"/>
                  </a:srgbClr>
                </a:outerShdw>
              </a:effectLst>
              <a:cs typeface="B Titr" pitchFamily="2"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0" fill="hold"/>
                                        <p:tgtEl>
                                          <p:spTgt spid="7"/>
                                        </p:tgtEl>
                                        <p:attrNameLst>
                                          <p:attrName>ppt_x</p:attrName>
                                        </p:attrNameLst>
                                      </p:cBhvr>
                                      <p:tavLst>
                                        <p:tav tm="0">
                                          <p:val>
                                            <p:strVal val="#ppt_x-.2"/>
                                          </p:val>
                                        </p:tav>
                                        <p:tav tm="100000">
                                          <p:val>
                                            <p:strVal val="#ppt_x"/>
                                          </p:val>
                                        </p:tav>
                                      </p:tavLst>
                                    </p:anim>
                                    <p:anim calcmode="lin" valueType="num">
                                      <p:cBhvr>
                                        <p:cTn id="8" dur="5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0562" y="1505922"/>
            <a:ext cx="4572032" cy="4709160"/>
          </a:xfrm>
        </p:spPr>
        <p:txBody>
          <a:bodyPr>
            <a:normAutofit fontScale="77500" lnSpcReduction="20000"/>
            <a:scene3d>
              <a:camera prst="orthographicFront"/>
              <a:lightRig rig="balanced" dir="t">
                <a:rot lat="0" lon="0" rev="2100000"/>
              </a:lightRig>
            </a:scene3d>
            <a:sp3d extrusionH="57150" prstMaterial="metal">
              <a:bevelT w="38100" h="25400"/>
              <a:contourClr>
                <a:schemeClr val="bg2"/>
              </a:contourClr>
            </a:sp3d>
          </a:bodyPr>
          <a:lstStyle/>
          <a:p>
            <a:pPr algn="ctr"/>
            <a:r>
              <a:rPr lang="fa-IR" sz="7200" b="1" dirty="0" smtClean="0">
                <a:ln w="50800"/>
                <a:solidFill>
                  <a:schemeClr val="bg2"/>
                </a:solidFill>
                <a:cs typeface="B Ferdosi" pitchFamily="2" charset="-78"/>
              </a:rPr>
              <a:t>مقدم اساتید، مسئولین، مدیران، میهمانان و سایر شرکت کتتدگان محترم را گرامی </a:t>
            </a:r>
          </a:p>
          <a:p>
            <a:pPr algn="ctr">
              <a:buNone/>
            </a:pPr>
            <a:r>
              <a:rPr lang="fa-IR" sz="7200" b="1" dirty="0" smtClean="0">
                <a:ln w="50800"/>
                <a:solidFill>
                  <a:schemeClr val="bg2"/>
                </a:solidFill>
                <a:cs typeface="B Ferdosi" pitchFamily="2" charset="-78"/>
              </a:rPr>
              <a:t>می‌داریم.</a:t>
            </a:r>
          </a:p>
          <a:p>
            <a:endParaRPr lang="fa-IR" b="1" dirty="0">
              <a:ln w="50800"/>
              <a:solidFill>
                <a:schemeClr val="bg2"/>
              </a:solidFill>
              <a:cs typeface="B Ferdosi" pitchFamily="2" charset="-78"/>
            </a:endParaRPr>
          </a:p>
        </p:txBody>
      </p:sp>
      <p:pic>
        <p:nvPicPr>
          <p:cNvPr id="4" name="Picture 3" descr="IMG0016"/>
          <p:cNvPicPr/>
          <p:nvPr/>
        </p:nvPicPr>
        <p:blipFill>
          <a:blip r:embed="rId2"/>
          <a:srcRect/>
          <a:stretch>
            <a:fillRect/>
          </a:stretch>
        </p:blipFill>
        <p:spPr bwMode="auto">
          <a:xfrm>
            <a:off x="142844" y="1500175"/>
            <a:ext cx="4143404" cy="414340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z="3600" dirty="0" smtClean="0">
                <a:solidFill>
                  <a:schemeClr val="bg2"/>
                </a:solidFill>
                <a:cs typeface="B Titr" pitchFamily="2" charset="-78"/>
              </a:rPr>
              <a:t>فهرست:</a:t>
            </a:r>
            <a:endParaRPr lang="fa-IR" sz="3600" dirty="0">
              <a:solidFill>
                <a:schemeClr val="bg2"/>
              </a:solidFill>
              <a:cs typeface="B Titr" pitchFamily="2" charset="-78"/>
            </a:endParaRPr>
          </a:p>
        </p:txBody>
      </p:sp>
      <p:sp>
        <p:nvSpPr>
          <p:cNvPr id="3" name="Content Placeholder 2"/>
          <p:cNvSpPr>
            <a:spLocks noGrp="1"/>
          </p:cNvSpPr>
          <p:nvPr>
            <p:ph idx="1"/>
          </p:nvPr>
        </p:nvSpPr>
        <p:spPr>
          <a:xfrm>
            <a:off x="357158" y="1606570"/>
            <a:ext cx="8391555" cy="4608512"/>
          </a:xfrm>
        </p:spPr>
        <p:txBody>
          <a:bodyPr anchor="t"/>
          <a:lstStyle/>
          <a:p>
            <a:pPr>
              <a:buNone/>
            </a:pPr>
            <a:r>
              <a:rPr lang="fa-IR" sz="1800" dirty="0" smtClean="0">
                <a:solidFill>
                  <a:schemeClr val="bg2"/>
                </a:solidFill>
                <a:cs typeface="B Nazanin" pitchFamily="2" charset="-78"/>
              </a:rPr>
              <a:t>1-  </a:t>
            </a:r>
            <a:r>
              <a:rPr lang="fa-IR" sz="2200" b="1" dirty="0" smtClean="0">
                <a:solidFill>
                  <a:schemeClr val="bg2"/>
                </a:solidFill>
                <a:cs typeface="B Nazanin" pitchFamily="2" charset="-78"/>
              </a:rPr>
              <a:t>تعاریف و اختصارات</a:t>
            </a:r>
          </a:p>
          <a:p>
            <a:pPr>
              <a:buNone/>
            </a:pPr>
            <a:r>
              <a:rPr lang="fa-IR" sz="2200" b="1" dirty="0" smtClean="0">
                <a:solidFill>
                  <a:schemeClr val="bg2"/>
                </a:solidFill>
                <a:cs typeface="B Nazanin" pitchFamily="2" charset="-78"/>
              </a:rPr>
              <a:t>2-  اصول تدوين مأموريت و وظايف</a:t>
            </a:r>
          </a:p>
          <a:p>
            <a:pPr>
              <a:buNone/>
            </a:pPr>
            <a:r>
              <a:rPr lang="fa-IR" sz="2200" b="1" dirty="0" smtClean="0">
                <a:solidFill>
                  <a:schemeClr val="bg2"/>
                </a:solidFill>
                <a:cs typeface="B Nazanin" pitchFamily="2" charset="-78"/>
              </a:rPr>
              <a:t>3-  مبناي استخراج مأموريت و وظايف</a:t>
            </a:r>
          </a:p>
          <a:p>
            <a:pPr marL="265113" indent="-265113" algn="just">
              <a:buNone/>
            </a:pPr>
            <a:r>
              <a:rPr lang="fa-IR" sz="2200" b="1" dirty="0" smtClean="0">
                <a:solidFill>
                  <a:schemeClr val="bg2"/>
                </a:solidFill>
                <a:cs typeface="B Nazanin" pitchFamily="2" charset="-78"/>
              </a:rPr>
              <a:t>4-  ويژگي‌هايي كه بايد در تدوين وظيفه مورد توجه قرار گيرد</a:t>
            </a:r>
          </a:p>
          <a:p>
            <a:pPr marL="265113" indent="-265113" algn="just">
              <a:buNone/>
            </a:pPr>
            <a:r>
              <a:rPr lang="fa-IR" sz="2200" b="1" dirty="0" smtClean="0">
                <a:solidFill>
                  <a:schemeClr val="bg2"/>
                </a:solidFill>
                <a:cs typeface="B Nazanin" pitchFamily="2" charset="-78"/>
              </a:rPr>
              <a:t>5-  ضوابط اجرا</a:t>
            </a:r>
          </a:p>
          <a:p>
            <a:pPr marL="265113" indent="-265113" algn="just">
              <a:buNone/>
            </a:pPr>
            <a:r>
              <a:rPr lang="fa-IR" sz="2200" b="1" dirty="0" smtClean="0">
                <a:solidFill>
                  <a:schemeClr val="bg2"/>
                </a:solidFill>
                <a:cs typeface="B Nazanin" pitchFamily="2" charset="-78"/>
              </a:rPr>
              <a:t>6-  نمونه وظايف مشترك و عمومي دستگاه‌ها در سطوح مختلف</a:t>
            </a:r>
          </a:p>
          <a:p>
            <a:pPr marL="265113" indent="-265113" algn="just">
              <a:buNone/>
            </a:pPr>
            <a:r>
              <a:rPr lang="fa-IR" sz="2200" b="1" dirty="0" smtClean="0">
                <a:solidFill>
                  <a:schemeClr val="bg2"/>
                </a:solidFill>
                <a:cs typeface="B Nazanin" pitchFamily="2" charset="-78"/>
              </a:rPr>
              <a:t>7-  حدود اختيارات تعيين شده براي دستگاه‌ها در سطوح مختلف</a:t>
            </a:r>
          </a:p>
          <a:p>
            <a:pPr marL="265113" indent="-265113" algn="just">
              <a:buNone/>
            </a:pPr>
            <a:r>
              <a:rPr lang="fa-IR" sz="2200" b="1" dirty="0" smtClean="0">
                <a:solidFill>
                  <a:schemeClr val="bg2"/>
                </a:solidFill>
                <a:cs typeface="B Nazanin" pitchFamily="2" charset="-78"/>
              </a:rPr>
              <a:t>8-  عناوين سازمان، سلسله‌مراتب اداري در سطوح مختلف</a:t>
            </a:r>
          </a:p>
          <a:p>
            <a:pPr marL="265113" indent="-265113" algn="just">
              <a:buNone/>
            </a:pPr>
            <a:r>
              <a:rPr lang="fa-IR" sz="2200" b="1" dirty="0" smtClean="0">
                <a:solidFill>
                  <a:schemeClr val="bg2"/>
                </a:solidFill>
                <a:cs typeface="B Nazanin" pitchFamily="2" charset="-78"/>
              </a:rPr>
              <a:t>9-  جدول درجات جايگاهي</a:t>
            </a:r>
          </a:p>
          <a:p>
            <a:pPr marL="265113" indent="-265113" algn="just">
              <a:buNone/>
            </a:pPr>
            <a:r>
              <a:rPr lang="fa-IR" sz="2200" b="1" dirty="0" smtClean="0">
                <a:solidFill>
                  <a:schemeClr val="bg2"/>
                </a:solidFill>
                <a:cs typeface="B Nazanin" pitchFamily="2" charset="-78"/>
              </a:rPr>
              <a:t>10- فرم مأموريت و وظايف در سطوح مختلف</a:t>
            </a:r>
          </a:p>
          <a:p>
            <a:pPr marL="265113" indent="-265113" algn="just">
              <a:buNone/>
            </a:pPr>
            <a:r>
              <a:rPr lang="fa-IR" sz="2200" b="1" dirty="0" smtClean="0">
                <a:solidFill>
                  <a:schemeClr val="bg2"/>
                </a:solidFill>
                <a:cs typeface="B Nazanin" pitchFamily="2" charset="-78"/>
              </a:rPr>
              <a:t>11-  فرم مأموريت و وظايف در سطوح مختلف </a:t>
            </a:r>
          </a:p>
          <a:p>
            <a:pPr>
              <a:buNone/>
            </a:pPr>
            <a:endParaRPr lang="fa-IR" sz="2200" b="1" dirty="0" smtClean="0">
              <a:solidFill>
                <a:schemeClr val="bg2"/>
              </a:solidFill>
              <a:cs typeface="B Nazanin" pitchFamily="2" charset="-78"/>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918" y="214290"/>
            <a:ext cx="6900882" cy="1143000"/>
          </a:xfrm>
        </p:spPr>
        <p:txBody>
          <a:bodyPr>
            <a:normAutofit/>
          </a:bodyPr>
          <a:lstStyle/>
          <a:p>
            <a:pPr algn="just"/>
            <a:r>
              <a:rPr lang="fa-IR" sz="3600" b="1" dirty="0" smtClean="0">
                <a:solidFill>
                  <a:schemeClr val="bg2"/>
                </a:solidFill>
                <a:cs typeface="B Titr" pitchFamily="2" charset="-78"/>
              </a:rPr>
              <a:t>مأموريت:</a:t>
            </a:r>
            <a:endParaRPr lang="fa-IR" sz="3600" dirty="0">
              <a:solidFill>
                <a:schemeClr val="bg2"/>
              </a:solidFill>
              <a:cs typeface="B Titr" pitchFamily="2" charset="-78"/>
            </a:endParaRPr>
          </a:p>
        </p:txBody>
      </p:sp>
      <p:sp>
        <p:nvSpPr>
          <p:cNvPr id="3" name="Content Placeholder 2"/>
          <p:cNvSpPr>
            <a:spLocks noGrp="1"/>
          </p:cNvSpPr>
          <p:nvPr>
            <p:ph idx="1"/>
          </p:nvPr>
        </p:nvSpPr>
        <p:spPr>
          <a:xfrm>
            <a:off x="285720" y="1571612"/>
            <a:ext cx="8401080" cy="5000660"/>
          </a:xfrm>
        </p:spPr>
        <p:txBody>
          <a:bodyPr>
            <a:normAutofit fontScale="77500" lnSpcReduction="20000"/>
          </a:bodyPr>
          <a:lstStyle/>
          <a:p>
            <a:pPr algn="just">
              <a:lnSpc>
                <a:spcPct val="120000"/>
              </a:lnSpc>
            </a:pPr>
            <a:r>
              <a:rPr lang="fa-IR" b="1" dirty="0" smtClean="0">
                <a:solidFill>
                  <a:schemeClr val="bg2"/>
                </a:solidFill>
                <a:cs typeface="B Nazanin" pitchFamily="2" charset="-78"/>
              </a:rPr>
              <a:t>فلسفه وجودی يك سازمان را رسالت یا مأموريت آن سازمان گويند. از آنجا که مأموريت به نوعی بیانگر وظايف كلي سازمان مي‌باشد، لذا مي‌تواند مبنای استنتاج وتدوین وظايف رده قرار گیرد، به عبارت دیگرمأموريت، نگاهی اجمالی به كارها یا مجموعه فعالیت‌هایی است كه سازمان براي انجام آن ايجاد و در نهایت، تحقق راهبرد یا استراتژی های مورد نظر را میسر می سازد.</a:t>
            </a:r>
          </a:p>
          <a:p>
            <a:pPr algn="just">
              <a:lnSpc>
                <a:spcPct val="120000"/>
              </a:lnSpc>
              <a:buNone/>
            </a:pPr>
            <a:r>
              <a:rPr lang="fa-IR" b="1" dirty="0" smtClean="0">
                <a:solidFill>
                  <a:schemeClr val="bg2"/>
                </a:solidFill>
                <a:cs typeface="B Nazanin" pitchFamily="2" charset="-78"/>
              </a:rPr>
              <a:t>توضیح: </a:t>
            </a:r>
            <a:endParaRPr lang="en-US" b="1" dirty="0" smtClean="0">
              <a:solidFill>
                <a:schemeClr val="bg2"/>
              </a:solidFill>
              <a:cs typeface="B Nazanin" pitchFamily="2" charset="-78"/>
            </a:endParaRPr>
          </a:p>
          <a:p>
            <a:pPr lvl="0" algn="just">
              <a:lnSpc>
                <a:spcPct val="120000"/>
              </a:lnSpc>
            </a:pPr>
            <a:r>
              <a:rPr lang="fa-IR" b="1" dirty="0" smtClean="0">
                <a:solidFill>
                  <a:schemeClr val="bg2"/>
                </a:solidFill>
                <a:cs typeface="B Nazanin" pitchFamily="2" charset="-78"/>
              </a:rPr>
              <a:t>برخی از صاحبنظران، رسالت و هدف را مترادف ماموریت دانسته و معتقدند؛ هدف کلی سازمان می‌تواند به چند هدف یا ماموریت موضوعی متناسب با ساختار زیر‌مجموعه، تقسیم شود. </a:t>
            </a:r>
            <a:endParaRPr lang="en-US" b="1" dirty="0" smtClean="0">
              <a:solidFill>
                <a:schemeClr val="bg2"/>
              </a:solidFill>
              <a:cs typeface="B Nazanin" pitchFamily="2" charset="-78"/>
            </a:endParaRPr>
          </a:p>
          <a:p>
            <a:pPr lvl="0" algn="just">
              <a:lnSpc>
                <a:spcPct val="120000"/>
              </a:lnSpc>
            </a:pPr>
            <a:r>
              <a:rPr lang="fa-IR" b="1" dirty="0" smtClean="0">
                <a:solidFill>
                  <a:schemeClr val="bg2"/>
                </a:solidFill>
                <a:cs typeface="B Nazanin" pitchFamily="2" charset="-78"/>
              </a:rPr>
              <a:t>منظور از ماموریت در این طرح، ماموریت سازمان است نه ماموریت‌های فردی و اجرایی.</a:t>
            </a:r>
            <a:endParaRPr lang="en-US" b="1" dirty="0" smtClean="0">
              <a:solidFill>
                <a:schemeClr val="bg2"/>
              </a:solidFill>
              <a:cs typeface="B Nazanin" pitchFamily="2"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sz="3600" b="1" dirty="0" smtClean="0">
                <a:solidFill>
                  <a:schemeClr val="bg2"/>
                </a:solidFill>
                <a:cs typeface="B Titr" pitchFamily="2" charset="-78"/>
              </a:rPr>
              <a:t>وظايف کلی:</a:t>
            </a:r>
            <a:endParaRPr lang="fa-IR" sz="3600" dirty="0">
              <a:solidFill>
                <a:schemeClr val="bg2"/>
              </a:solidFill>
              <a:cs typeface="B Titr" pitchFamily="2" charset="-78"/>
            </a:endParaRPr>
          </a:p>
        </p:txBody>
      </p:sp>
      <p:sp>
        <p:nvSpPr>
          <p:cNvPr id="3" name="Content Placeholder 2"/>
          <p:cNvSpPr>
            <a:spLocks noGrp="1"/>
          </p:cNvSpPr>
          <p:nvPr>
            <p:ph idx="1"/>
          </p:nvPr>
        </p:nvSpPr>
        <p:spPr>
          <a:xfrm>
            <a:off x="457200" y="2035198"/>
            <a:ext cx="8291513" cy="3679818"/>
          </a:xfrm>
        </p:spPr>
        <p:txBody>
          <a:bodyPr>
            <a:normAutofit/>
          </a:bodyPr>
          <a:lstStyle/>
          <a:p>
            <a:pPr algn="just"/>
            <a:r>
              <a:rPr lang="fa-IR" sz="4400" dirty="0" smtClean="0">
                <a:solidFill>
                  <a:schemeClr val="bg2"/>
                </a:solidFill>
                <a:cs typeface="B Nazanin" pitchFamily="2" charset="-78"/>
              </a:rPr>
              <a:t>به خلاصه چند وظیفه همگن و هم سنخ كه با مبنا قرار دادن هدف يا ماموریت تعيين شده برای سازمان، با یکدیگر ترکیب (ادغام) و اهم وظایف سازمان یا رده را بیان می کنند، وظايف كلي گفته می شود.  </a:t>
            </a:r>
            <a:endParaRPr lang="en-US" sz="4400" dirty="0" smtClean="0">
              <a:solidFill>
                <a:schemeClr val="bg2"/>
              </a:solidFill>
              <a:cs typeface="B Nazanin" pitchFamily="2" charset="-78"/>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sz="3600" b="1" dirty="0" smtClean="0">
                <a:solidFill>
                  <a:schemeClr val="bg2"/>
                </a:solidFill>
                <a:cs typeface="B Titr" pitchFamily="2" charset="-78"/>
              </a:rPr>
              <a:t>وظیفه:</a:t>
            </a:r>
            <a:endParaRPr lang="fa-IR" sz="3600" dirty="0">
              <a:solidFill>
                <a:schemeClr val="bg2"/>
              </a:solidFill>
              <a:cs typeface="B Titr" pitchFamily="2" charset="-78"/>
            </a:endParaRPr>
          </a:p>
        </p:txBody>
      </p:sp>
      <p:sp>
        <p:nvSpPr>
          <p:cNvPr id="3" name="Content Placeholder 2"/>
          <p:cNvSpPr>
            <a:spLocks noGrp="1"/>
          </p:cNvSpPr>
          <p:nvPr>
            <p:ph idx="1"/>
          </p:nvPr>
        </p:nvSpPr>
        <p:spPr/>
        <p:txBody>
          <a:bodyPr>
            <a:normAutofit/>
          </a:bodyPr>
          <a:lstStyle/>
          <a:p>
            <a:pPr algn="just"/>
            <a:r>
              <a:rPr lang="fa-IR" sz="2800" dirty="0" smtClean="0">
                <a:solidFill>
                  <a:schemeClr val="bg2"/>
                </a:solidFill>
                <a:cs typeface="B Nazanin" pitchFamily="2" charset="-78"/>
              </a:rPr>
              <a:t>وظابف اجزایی کوچکتر و تفکیک شده از وظایف کلی سازمان هستند که در راستاي مأموريت اصلي، بصورت کاملا صریح و روشن در يك رشته از اقدامات پيوسته و فعاليت‌هاي متجانس و همگن در امور صفي و ستادي تعیین و تعریف شده و اجرای آنها تحقق ماموریتهای سازمان را ممکن می سازد.</a:t>
            </a:r>
          </a:p>
          <a:p>
            <a:pPr algn="just"/>
            <a:r>
              <a:rPr lang="fa-IR" sz="2800" dirty="0" smtClean="0">
                <a:solidFill>
                  <a:schemeClr val="bg2"/>
                </a:solidFill>
                <a:cs typeface="B Nazanin" pitchFamily="2" charset="-78"/>
              </a:rPr>
              <a:t>معمولا برای عملي نمودن مأموريت‌های سازمان، این وظايف به شکلی منطقی در موضوعات مختلف دسته بندی و در قالب موضوعات ساختاری (نمودار سازمانی) سازماندهی می شوند، و لذا باید از درج وظايف فردي كه مبین نقش افراد (اعم از مدير يا كارشناس) در سازمان می‌باشد، به‌جای وظایف سازمانی جدا اجتناب شود.</a:t>
            </a:r>
            <a:endParaRPr lang="en-US" sz="2800" dirty="0" smtClean="0">
              <a:solidFill>
                <a:schemeClr val="bg2"/>
              </a:solidFill>
              <a:cs typeface="B Nazanin" pitchFamily="2" charset="-7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eme2">
  <a:themeElements>
    <a:clrScheme name="Custom 11">
      <a:dk1>
        <a:sysClr val="windowText" lastClr="000000"/>
      </a:dk1>
      <a:lt1>
        <a:sysClr val="window" lastClr="FFFFFF"/>
      </a:lt1>
      <a:dk2>
        <a:srgbClr val="FFFF99"/>
      </a:dk2>
      <a:lt2>
        <a:srgbClr val="D6ECFF"/>
      </a:lt2>
      <a:accent1>
        <a:srgbClr val="6AB72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123">
      <a:majorFont>
        <a:latin typeface="Cambria"/>
        <a:ea typeface=""/>
        <a:cs typeface="B Mitra"/>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Theme2</Template>
  <TotalTime>2048</TotalTime>
  <Words>3811</Words>
  <Application>Microsoft Office PowerPoint</Application>
  <PresentationFormat>On-screen Show (4:3)</PresentationFormat>
  <Paragraphs>301</Paragraphs>
  <Slides>40</Slides>
  <Notes>0</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6" baseType="lpstr">
      <vt:lpstr>Arial</vt:lpstr>
      <vt:lpstr>Arial Rounded MT Bold</vt:lpstr>
      <vt:lpstr>B Esfehan</vt:lpstr>
      <vt:lpstr>B Farnaz</vt:lpstr>
      <vt:lpstr>B Ferdosi</vt:lpstr>
      <vt:lpstr>B Homa</vt:lpstr>
      <vt:lpstr>B Jadid</vt:lpstr>
      <vt:lpstr>B Mitra</vt:lpstr>
      <vt:lpstr>B Nazanin</vt:lpstr>
      <vt:lpstr>B Titr</vt:lpstr>
      <vt:lpstr>B Yagut</vt:lpstr>
      <vt:lpstr>Calibri</vt:lpstr>
      <vt:lpstr>Cambria</vt:lpstr>
      <vt:lpstr>Titr</vt:lpstr>
      <vt:lpstr>Theme2</vt:lpstr>
      <vt:lpstr>Slide</vt:lpstr>
      <vt:lpstr>كارگاه علمي كاربردي</vt:lpstr>
      <vt:lpstr>PowerPoint Presentation</vt:lpstr>
      <vt:lpstr>PowerPoint Presentation</vt:lpstr>
      <vt:lpstr>PowerPoint Presentation</vt:lpstr>
      <vt:lpstr>PowerPoint Presentation</vt:lpstr>
      <vt:lpstr>فهرست:</vt:lpstr>
      <vt:lpstr>مأموريت:</vt:lpstr>
      <vt:lpstr>وظايف کلی:</vt:lpstr>
      <vt:lpstr>وظیفه:</vt:lpstr>
      <vt:lpstr>توزیع وظایف  بــایـــد متـعادل باشــــد</vt:lpstr>
      <vt:lpstr>وظایف عمومی یا مشترک:</vt:lpstr>
      <vt:lpstr>وظایف اختصاصی:</vt:lpstr>
      <vt:lpstr>وظایف از نظر ماهیت و محتوی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مبنای استخراج ماموریت و وظایف:</vt:lpstr>
      <vt:lpstr>ويژگي‌‌هایي که در تدوین وظیفه باید مورد توجه قرار گیرد:</vt:lpstr>
      <vt:lpstr>نکته مهم:</vt:lpstr>
      <vt:lpstr>چگونگی اجراء:</vt:lpstr>
      <vt:lpstr>چگونگی اجراء:</vt:lpstr>
      <vt:lpstr>چگونگی اجراء:</vt:lpstr>
      <vt:lpstr>چگونگی اجراء:</vt:lpstr>
      <vt:lpstr> شرایط محیطی موثر در تدوین ماموریتها:</vt:lpstr>
      <vt:lpstr>نمونه وظایف مشترک و عمومی زیرمجموعه در سطوح مختلف </vt:lpstr>
      <vt:lpstr>نمونه وظایف مشترک و عمومی رده ها در سطوح مختلف (ادامه)</vt:lpstr>
      <vt:lpstr>نمونه وظایف مشترک و عمومی رده ها در سطوح مختلف (ادامه)</vt:lpstr>
      <vt:lpstr>حدود اختيارات تعیین شده برای رده‌ها، در سطوح مختلف:</vt:lpstr>
      <vt:lpstr>ادامه حدود اختيارات تعیین شده برای رده‌ها، در سطوح مختلف:</vt:lpstr>
      <vt:lpstr>ب- سطوح میانی:</vt:lpstr>
      <vt:lpstr>ب- سطوح میانی (ادامه):</vt:lpstr>
      <vt:lpstr>ج- سطوح اجرایی:</vt:lpstr>
      <vt:lpstr>PowerPoint Presentation</vt:lpstr>
      <vt:lpstr>PowerPoint Presentation</vt:lpstr>
      <vt:lpstr>كار خواسته 2</vt:lpstr>
      <vt:lpstr>PowerPoint Presentation</vt:lpstr>
    </vt:vector>
  </TitlesOfParts>
  <Company>ghorb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كارگاه علمي كاربردي بازنگري ساختار و سازمان موضوع:</dc:title>
  <dc:creator>mm</dc:creator>
  <cp:lastModifiedBy>rahtooshe</cp:lastModifiedBy>
  <cp:revision>210</cp:revision>
  <dcterms:created xsi:type="dcterms:W3CDTF">2010-07-17T09:53:00Z</dcterms:created>
  <dcterms:modified xsi:type="dcterms:W3CDTF">2016-04-12T13:27:42Z</dcterms:modified>
</cp:coreProperties>
</file>