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5" r:id="rId1"/>
  </p:sldMasterIdLst>
  <p:notesMasterIdLst>
    <p:notesMasterId r:id="rId21"/>
  </p:notesMasterIdLst>
  <p:sldIdLst>
    <p:sldId id="256" r:id="rId2"/>
    <p:sldId id="276" r:id="rId3"/>
    <p:sldId id="277" r:id="rId4"/>
    <p:sldId id="291" r:id="rId5"/>
    <p:sldId id="279" r:id="rId6"/>
    <p:sldId id="288" r:id="rId7"/>
    <p:sldId id="275" r:id="rId8"/>
    <p:sldId id="273" r:id="rId9"/>
    <p:sldId id="272" r:id="rId10"/>
    <p:sldId id="283" r:id="rId11"/>
    <p:sldId id="284" r:id="rId12"/>
    <p:sldId id="274" r:id="rId13"/>
    <p:sldId id="292" r:id="rId14"/>
    <p:sldId id="271" r:id="rId15"/>
    <p:sldId id="270" r:id="rId16"/>
    <p:sldId id="269" r:id="rId17"/>
    <p:sldId id="280" r:id="rId18"/>
    <p:sldId id="289" r:id="rId19"/>
    <p:sldId id="268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471F"/>
    <a:srgbClr val="7A4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52142" autoAdjust="0"/>
  </p:normalViewPr>
  <p:slideViewPr>
    <p:cSldViewPr>
      <p:cViewPr varScale="1">
        <p:scale>
          <a:sx n="79" d="100"/>
          <a:sy n="79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70815-882F-4564-B10D-055975D956CA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366516-AFDA-4276-AFCB-C45E07604CF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430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38663C-F4C5-4E45-B78C-28A54D8B7A99}" type="datetimeFigureOut">
              <a:rPr lang="fa-IR" smtClean="0"/>
              <a:pPr/>
              <a:t>05/07/1437</a:t>
            </a:fld>
            <a:endParaRPr 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AA98A6-0659-4129-B58D-EA407CA06D6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ransition>
    <p:wipe dir="r"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707" y="1016485"/>
            <a:ext cx="497443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Jadid" pitchFamily="2" charset="-78"/>
              </a:rPr>
              <a:t>كارگاه علمي كاربردي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397" y="2571744"/>
            <a:ext cx="68756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Jadid" pitchFamily="2" charset="-78"/>
              </a:rPr>
              <a:t>بازنگري ساختار و سازمان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Jad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437112"/>
            <a:ext cx="63001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Homa" pitchFamily="2" charset="-78"/>
              </a:rPr>
              <a:t>موضوع اين جلسه: برآورد نيروي انساني</a:t>
            </a:r>
          </a:p>
          <a:p>
            <a:pPr algn="ctr"/>
            <a:endParaRPr lang="fa-IR" sz="1600" smtClean="0">
              <a:solidFill>
                <a:srgbClr val="FF0000"/>
              </a:solidFill>
              <a:cs typeface="B Homa" pitchFamily="2" charset="-78"/>
            </a:endParaRPr>
          </a:p>
          <a:p>
            <a:pPr algn="ctr"/>
            <a:r>
              <a:rPr lang="fa-IR" sz="1600" smtClean="0">
                <a:solidFill>
                  <a:srgbClr val="FF0000"/>
                </a:solidFill>
                <a:cs typeface="B Homa" pitchFamily="2" charset="-78"/>
              </a:rPr>
              <a:t>تهیه </a:t>
            </a:r>
            <a:r>
              <a:rPr lang="fa-IR" sz="1600" dirty="0" smtClean="0">
                <a:solidFill>
                  <a:srgbClr val="FF0000"/>
                </a:solidFill>
                <a:cs typeface="B Homa" pitchFamily="2" charset="-78"/>
              </a:rPr>
              <a:t>کننده: احمدرضا هدایتی – کارشناس ارشد </a:t>
            </a:r>
            <a:r>
              <a:rPr lang="fa-IR" sz="1600" dirty="0" smtClean="0">
                <a:solidFill>
                  <a:srgbClr val="FF0000"/>
                </a:solidFill>
                <a:cs typeface="B Homa" pitchFamily="2" charset="-78"/>
              </a:rPr>
              <a:t>مدیریت</a:t>
            </a:r>
          </a:p>
          <a:p>
            <a:pPr algn="ctr"/>
            <a:endParaRPr lang="fa-IR" sz="1600" dirty="0" smtClean="0">
              <a:solidFill>
                <a:srgbClr val="FF0000"/>
              </a:solidFill>
              <a:cs typeface="B Homa" pitchFamily="2" charset="-78"/>
            </a:endParaRPr>
          </a:p>
          <a:p>
            <a:pPr algn="ctr"/>
            <a:r>
              <a:rPr lang="fa-IR" sz="1600" dirty="0" smtClean="0">
                <a:solidFill>
                  <a:srgbClr val="7030A0"/>
                </a:solidFill>
                <a:cs typeface="B Homa" pitchFamily="2" charset="-78"/>
              </a:rPr>
              <a:t>تابستان 1387</a:t>
            </a:r>
            <a:endParaRPr lang="en-US" sz="1600" dirty="0">
              <a:solidFill>
                <a:srgbClr val="7030A0"/>
              </a:solidFill>
              <a:cs typeface="B Homa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17" y="423845"/>
            <a:ext cx="6434125" cy="576263"/>
          </a:xfrm>
        </p:spPr>
        <p:txBody>
          <a:bodyPr/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سقف نیروی انسانی تخصیصی به رده‌ها: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1899"/>
              </p:ext>
            </p:extLst>
          </p:nvPr>
        </p:nvGraphicFramePr>
        <p:xfrm>
          <a:off x="285720" y="1714488"/>
          <a:ext cx="8562916" cy="3857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0000"/>
                <a:gridCol w="1416016"/>
                <a:gridCol w="1244560"/>
                <a:gridCol w="1317556"/>
                <a:gridCol w="1360478"/>
                <a:gridCol w="712782"/>
                <a:gridCol w="1641524"/>
              </a:tblGrid>
              <a:tr h="81755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عضويت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ستاد سازمان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سطوح میانی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سطوح اجرایی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پروژه‌هاي بزرگ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جمع كل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itchFamily="2" charset="-78"/>
                        </a:rPr>
                        <a:t>توضيحات</a:t>
                      </a:r>
                      <a:endParaRPr lang="fa-IR" dirty="0">
                        <a:cs typeface="B Nazani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6839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Nazanin" pitchFamily="2" charset="-78"/>
                        </a:rPr>
                        <a:t>رسمي</a:t>
                      </a:r>
                      <a:endParaRPr lang="fa-IR" sz="16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150 تا 250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200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50 تا 100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75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20 تا 50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25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10 تا 20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15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3500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نيروي انساني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Nazanin" pitchFamily="2" charset="-78"/>
                        </a:rPr>
                        <a:t>قراردادي</a:t>
                      </a:r>
                      <a:endParaRPr lang="fa-IR" sz="16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150 تا 250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200 نفر</a:t>
                      </a:r>
                      <a:endParaRPr lang="fa-IR" sz="1600" dirty="0" smtClean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100 تا 200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150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50 تا 100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75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1000 تا 10000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5000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Nazanin" pitchFamily="2" charset="-78"/>
                        </a:rPr>
                        <a:t>روزمزد</a:t>
                      </a:r>
                      <a:endParaRPr lang="fa-IR" sz="16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-----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10 تا 20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15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50 تا 100 نفر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</a:t>
                      </a:r>
                      <a:r>
                        <a:rPr lang="fa-IR" sz="1600" baseline="0" dirty="0" smtClean="0">
                          <a:cs typeface="B Nazanin" pitchFamily="2" charset="-78"/>
                        </a:rPr>
                        <a:t> 75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Nazanin" pitchFamily="2" charset="-78"/>
                        </a:rPr>
                        <a:t>جمع كل</a:t>
                      </a:r>
                      <a:endParaRPr lang="fa-IR" sz="16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400 نفر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225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125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itchFamily="2" charset="-78"/>
                        </a:rPr>
                        <a:t>ميانگين 5090 نفر</a:t>
                      </a:r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98420" y="1260460"/>
            <a:ext cx="850112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جدول توزيع تقريبي نيروي انساني در یک بنگاه هلدینگی بزرگ</a:t>
            </a:r>
            <a:endParaRPr kumimoji="0" lang="fa-I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60350"/>
            <a:ext cx="5962663" cy="576263"/>
          </a:xfrm>
        </p:spPr>
        <p:txBody>
          <a:bodyPr/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ضوابط توزیع جایگاه‌های سازمانی 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700808"/>
            <a:ext cx="871543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ysClr val="windowText" lastClr="000000"/>
                </a:solidFill>
                <a:latin typeface="Calibri"/>
                <a:ea typeface="Calibri"/>
                <a:cs typeface="B Lotus"/>
              </a:rPr>
              <a:t>به‌طور ميانگين براي هر معاونت ستادي 20 نفر، براي هر سطح میانی    نفر، براي هر سطح اجرایی           نفر نيرو اعم از رسمي و غيررسمي در نظر گرفته شود.</a:t>
            </a:r>
            <a:endParaRPr lang="en-US" sz="2400" dirty="0" smtClean="0">
              <a:solidFill>
                <a:sysClr val="windowText" lastClr="000000"/>
              </a:solidFill>
              <a:latin typeface="Calibri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ysClr val="windowText" lastClr="000000"/>
                </a:solidFill>
                <a:latin typeface="Calibri"/>
                <a:ea typeface="Calibri"/>
                <a:cs typeface="B Lotus"/>
              </a:rPr>
              <a:t>كادر ثابت پروژه بین 5 تا 15 نفر (متناسب با نوع پروژه) و به‌طور ميانگين براي هر پروژه 10 نفر در نظر گرفته شود و براي تأمين ساير عناصر مورد نیاز پروژه، حتي‌المقدور از نيروهاي قراردادي استفاده شود.</a:t>
            </a:r>
            <a:endParaRPr lang="en-US" sz="2400" dirty="0" smtClean="0">
              <a:solidFill>
                <a:sysClr val="windowText" lastClr="000000"/>
              </a:solidFill>
              <a:latin typeface="Calibri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ysClr val="windowText" lastClr="000000"/>
                </a:solidFill>
                <a:latin typeface="Calibri"/>
                <a:ea typeface="Calibri"/>
                <a:cs typeface="B Lotus"/>
              </a:rPr>
              <a:t>نيروهاي رسمي بايد حداقل حدود 60 درصد از كاركنان (عمدتا مدیریتی) و نيروهاي قراردادي حدود 40 درصد از سازمان را در ستاد شامل شوند.</a:t>
            </a:r>
            <a:endParaRPr lang="en-US" sz="2400" dirty="0" smtClean="0">
              <a:solidFill>
                <a:sysClr val="windowText" lastClr="000000"/>
              </a:solidFill>
              <a:latin typeface="Calibri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ysClr val="windowText" lastClr="000000"/>
                </a:solidFill>
                <a:latin typeface="Calibri"/>
                <a:ea typeface="Calibri"/>
                <a:cs typeface="B Lotus"/>
              </a:rPr>
              <a:t>در صف بخش عمده‌ و در ستاد بخش كمي از نيروي مورد نياز در قالب نيروي قراردادي بكارگيري مي‌شوند.</a:t>
            </a:r>
            <a:endParaRPr lang="en-US" sz="2400" dirty="0" smtClean="0">
              <a:solidFill>
                <a:sysClr val="windowText" lastClr="00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z="3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Titr" pitchFamily="2" charset="-78"/>
              </a:rPr>
              <a:t>    توضيح</a:t>
            </a:r>
            <a:r>
              <a:rPr lang="fa-IR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Titr" pitchFamily="2" charset="-78"/>
              </a:rPr>
              <a:t>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55"/>
            <a:ext cx="8258204" cy="4211637"/>
          </a:xfrm>
        </p:spPr>
        <p:txBody>
          <a:bodyPr/>
          <a:lstStyle/>
          <a:p>
            <a:pPr lvl="0" algn="just"/>
            <a:r>
              <a:rPr lang="fa-IR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اگرچه براي تعيين عنوان سازماني مناسب، تعداد نيروي انساني مورد نياز، شاخصه اصلي محسوب مي‌شود، اما موقعيت سازمان در طول سلسله مراتب نيز در اين رابطه تأثيرگذار است و لذا الزاماً کم یا زیاد بودن نيروي انساني نمي‌تواند، ملاک عمل باشد.</a:t>
            </a:r>
          </a:p>
          <a:p>
            <a:pPr algn="just"/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تهیه فرآیندها و همچنین تدوین شرح شغل شامل: (شرح وظیفه، شرایط احراز و سایر مشخصات آن)، از مواردی است که در کارگاه تکمیلی به آنها پرداخته خواهد شد.</a:t>
            </a:r>
          </a:p>
          <a:p>
            <a:pPr lvl="0" algn="just"/>
            <a:endParaRPr lang="fa-IR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a-IR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نمونه فرم جدول برآورد نيروي انساني: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45116"/>
              </p:ext>
            </p:extLst>
          </p:nvPr>
        </p:nvGraphicFramePr>
        <p:xfrm>
          <a:off x="214281" y="1428736"/>
          <a:ext cx="8572561" cy="4071967"/>
        </p:xfrm>
        <a:graphic>
          <a:graphicData uri="http://schemas.openxmlformats.org/drawingml/2006/table">
            <a:tbl>
              <a:tblPr rtl="1"/>
              <a:tblGrid>
                <a:gridCol w="954783"/>
                <a:gridCol w="1358585"/>
                <a:gridCol w="911653"/>
                <a:gridCol w="1032417"/>
                <a:gridCol w="1032417"/>
                <a:gridCol w="1032417"/>
                <a:gridCol w="1032955"/>
                <a:gridCol w="1217334"/>
              </a:tblGrid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عنوان جدول سازماني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چارت تشكيلاتي -----------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شناسه سازماني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مشخصات پست سازماني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مشخصات شغل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01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Zar"/>
                        </a:rPr>
                        <a:t>عنوان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Zar"/>
                        </a:rPr>
                        <a:t>ماهيت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b="1" dirty="0" smtClean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Zar"/>
                        </a:rPr>
                        <a:t>رتبه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Zar"/>
                        </a:rPr>
                        <a:t>عضويت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Zar"/>
                        </a:rPr>
                        <a:t>وضعيت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 pitchFamily="2" charset="-78"/>
                        </a:rPr>
                        <a:t>رسته</a:t>
                      </a:r>
                      <a:endParaRPr lang="en-US" sz="900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 pitchFamily="2" charset="-78"/>
                        </a:rPr>
                        <a:t>رشته</a:t>
                      </a:r>
                      <a:endParaRPr lang="en-US" sz="900" dirty="0"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1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جمع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20124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رسته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رشته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1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جمع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	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6205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رسته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رشته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1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B Titr"/>
                        </a:rPr>
                        <a:t>جمع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09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5523572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b="1" dirty="0" smtClean="0">
                <a:solidFill>
                  <a:schemeClr val="bg1"/>
                </a:solidFill>
                <a:cs typeface="B Mitra" pitchFamily="2" charset="-78"/>
              </a:rPr>
              <a:t>توضیح: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1-  منظور از عنوان، شغل سازمانی می باشد. 2- ماهیت شامل: اداری 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یا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مشترک می باشد. 3-  منظور از جایگاه 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رتبه سازمانی 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مصوب شغل است. 4- عضویت در 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دو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گــروه رسمی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 و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قراردادی تقسیم بندی شده است. 5-  منظور از وضعیت، فعال یا غیر فعال بودن پستها می باشد 6- رسته بر اساس تقسیم بندی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‌های متداول 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از جمله</a:t>
            </a:r>
            <a:r>
              <a:rPr lang="fa-IR" sz="1600" dirty="0" smtClean="0">
                <a:solidFill>
                  <a:schemeClr val="bg1"/>
                </a:solidFill>
                <a:cs typeface="B Mitra" pitchFamily="2" charset="-78"/>
              </a:rPr>
              <a:t>؛</a:t>
            </a:r>
            <a:r>
              <a:rPr lang="ar-SA" sz="1600" dirty="0" smtClean="0">
                <a:solidFill>
                  <a:schemeClr val="bg1"/>
                </a:solidFill>
                <a:cs typeface="B Mitra" pitchFamily="2" charset="-78"/>
              </a:rPr>
              <a:t> رسته اداری یا مهندسی و..... می باشد. 7- منظور از رشته، رشته تحصیلی متناسب با شغل است.</a:t>
            </a:r>
            <a:endParaRPr lang="fa-IR" sz="1600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691" y="280969"/>
            <a:ext cx="4105275" cy="576263"/>
          </a:xfrm>
        </p:spPr>
        <p:txBody>
          <a:bodyPr/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نمونه فرآیندهای کاری: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AutoShape 84"/>
          <p:cNvSpPr>
            <a:spLocks noChangeArrowheads="1"/>
          </p:cNvSpPr>
          <p:nvPr/>
        </p:nvSpPr>
        <p:spPr bwMode="auto">
          <a:xfrm>
            <a:off x="1500166" y="3714752"/>
            <a:ext cx="1841721" cy="1211758"/>
          </a:xfrm>
          <a:prstGeom prst="chevron">
            <a:avLst>
              <a:gd name="adj" fmla="val 4773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شناسايي 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بازار كار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83"/>
          <p:cNvSpPr>
            <a:spLocks noChangeArrowheads="1"/>
          </p:cNvSpPr>
          <p:nvPr/>
        </p:nvSpPr>
        <p:spPr bwMode="auto">
          <a:xfrm>
            <a:off x="2928926" y="3714752"/>
            <a:ext cx="1857388" cy="1211758"/>
          </a:xfrm>
          <a:prstGeom prst="chevron">
            <a:avLst>
              <a:gd name="adj" fmla="val 4773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افزايش ظرفيت‌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82"/>
          <p:cNvSpPr>
            <a:spLocks noChangeArrowheads="1"/>
          </p:cNvSpPr>
          <p:nvPr/>
        </p:nvSpPr>
        <p:spPr bwMode="auto">
          <a:xfrm>
            <a:off x="4429124" y="3714752"/>
            <a:ext cx="1908515" cy="1211758"/>
          </a:xfrm>
          <a:prstGeom prst="chevron">
            <a:avLst>
              <a:gd name="adj" fmla="val 4773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اجراي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پروژه‌ها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5929323" y="3714752"/>
            <a:ext cx="1785950" cy="1211758"/>
          </a:xfrm>
          <a:prstGeom prst="chevron">
            <a:avLst>
              <a:gd name="adj" fmla="val 4773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تحويل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پروژه‌ها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231744" y="3714752"/>
            <a:ext cx="1231893" cy="121175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شناسايي نيازهاي مشتري (كارفرما)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7697825" y="3714752"/>
            <a:ext cx="1231893" cy="121175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تامين نيازهاي مشتري (كارفرما)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0298" y="1928802"/>
            <a:ext cx="4286280" cy="7858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Titr" pitchFamily="2" charset="-78"/>
              </a:rPr>
              <a:t>فرآيند اجراي پروژه‌ها</a:t>
            </a:r>
            <a:endParaRPr kumimoji="0" lang="fa-IR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3389" y="1428736"/>
          <a:ext cx="8382015" cy="4718151"/>
        </p:xfrm>
        <a:graphic>
          <a:graphicData uri="http://schemas.openxmlformats.org/drawingml/2006/table">
            <a:tbl>
              <a:tblPr rtl="1"/>
              <a:tblGrid>
                <a:gridCol w="2622463"/>
                <a:gridCol w="2965263"/>
                <a:gridCol w="2794289"/>
              </a:tblGrid>
              <a:tr h="7529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	                    </a:t>
                      </a:r>
                      <a:r>
                        <a:rPr lang="fa-IR" sz="14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نوع </a:t>
                      </a: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رويكرد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200" dirty="0" smtClean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شرح </a:t>
                      </a: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تغيير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بهبود / بهبود مداوم فرايند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مهندسي مجدد فرايند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سطح و چگونگي تغيير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تدريجي / گام به گام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ريشه‌اي و جهشي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نقطه شروع بهبود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فرايند / وضعيت موجود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لوح نا نوشته / رسيدن به نمونه مطلوب و بهترين شيوه‌ها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دوره‌هاي زماني تغيير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پيوسته و مداوم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يك بار ولي تكرار پذير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زمان مورد نياز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كوتاه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بلند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نوع مشاركت كاركنان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پايين به بالا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بالا و پايين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دامنه فعاليت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محدود ، فرايند / وظيفه مشخص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گسترده / تعامل فرايندها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ميزان ريسك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كم يا متوسط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زياد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99129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ابزارها و تكنيك‌هاي مورد نياز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فنون آماري ،‌تكنيك‌هاي مديريتي روز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تكنولوژي اطلاعات تكنيك‌هاي مديريتي روز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45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نوع تغيير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عمدتاً فرهنگي</a:t>
                      </a:r>
                      <a:endParaRPr lang="en-US" sz="16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ysClr val="windowText" lastClr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فرهنگي / ساختاري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1211" y="619764"/>
            <a:ext cx="802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مقايسه دو رويكرد بهبود فرايند </a:t>
            </a:r>
            <a:r>
              <a:rPr kumimoji="0" lang="en-US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(TQM)</a:t>
            </a:r>
            <a:r>
              <a:rPr kumimoji="0" lang="fa-IR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و مهندسي ارزش </a:t>
            </a:r>
            <a:r>
              <a:rPr kumimoji="0" lang="en-US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(BRP)</a:t>
            </a:r>
            <a:endParaRPr kumimoji="0" lang="en-US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803255" y="1142984"/>
            <a:ext cx="7215238" cy="5214926"/>
            <a:chOff x="582" y="603"/>
            <a:chExt cx="10468" cy="13441"/>
          </a:xfrm>
        </p:grpSpPr>
        <p:sp>
          <p:nvSpPr>
            <p:cNvPr id="5" name="AutoShape 40"/>
            <p:cNvSpPr>
              <a:spLocks noChangeAspect="1" noChangeArrowheads="1" noTextEdit="1"/>
            </p:cNvSpPr>
            <p:nvPr/>
          </p:nvSpPr>
          <p:spPr bwMode="auto">
            <a:xfrm>
              <a:off x="582" y="603"/>
              <a:ext cx="10468" cy="13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582" y="6933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طرح و برنامه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38"/>
            <p:cNvSpPr>
              <a:spLocks noChangeArrowheads="1"/>
            </p:cNvSpPr>
            <p:nvPr/>
          </p:nvSpPr>
          <p:spPr bwMode="auto">
            <a:xfrm rot="5400000">
              <a:off x="5555" y="-2221"/>
              <a:ext cx="1356" cy="8008"/>
            </a:xfrm>
            <a:prstGeom prst="homePlate">
              <a:avLst>
                <a:gd name="adj" fmla="val 6076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2400" b="1" i="0" u="none" strike="noStrike" spc="50" normalizeH="0" baseline="0" dirty="0" smtClean="0">
                  <a:ln w="12700" cmpd="sng">
                    <a:noFill/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Calibri" pitchFamily="34" charset="0"/>
                  <a:ea typeface="Calibri" pitchFamily="34" charset="0"/>
                  <a:cs typeface="B Nazanin" pitchFamily="2" charset="-78"/>
                </a:rPr>
                <a:t>تدوين راهبرد</a:t>
              </a:r>
              <a:endParaRPr kumimoji="0" lang="fa-IR" sz="2800" b="1" i="0" u="none" strike="noStrike" spc="50" normalizeH="0" baseline="0" dirty="0" smtClean="0">
                <a:ln w="12700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7"/>
            <p:cNvSpPr>
              <a:spLocks noChangeArrowheads="1"/>
            </p:cNvSpPr>
            <p:nvPr/>
          </p:nvSpPr>
          <p:spPr bwMode="auto">
            <a:xfrm rot="5400000">
              <a:off x="8830" y="2951"/>
              <a:ext cx="1712" cy="1305"/>
            </a:xfrm>
            <a:prstGeom prst="homePlate">
              <a:avLst>
                <a:gd name="adj" fmla="val 3279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Lotus" pitchFamily="2" charset="-78"/>
                </a:rPr>
                <a:t>كاريابي و كاپذيري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36"/>
            <p:cNvSpPr>
              <a:spLocks noChangeArrowheads="1"/>
            </p:cNvSpPr>
            <p:nvPr/>
          </p:nvSpPr>
          <p:spPr bwMode="auto">
            <a:xfrm rot="5400000">
              <a:off x="6476" y="2951"/>
              <a:ext cx="1712" cy="1305"/>
            </a:xfrm>
            <a:prstGeom prst="homePlate">
              <a:avLst>
                <a:gd name="adj" fmla="val 3279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Lotus" pitchFamily="2" charset="-78"/>
                </a:rPr>
                <a:t>برآورد و طراحي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 rot="5400000">
              <a:off x="4086" y="2951"/>
              <a:ext cx="1712" cy="1305"/>
            </a:xfrm>
            <a:prstGeom prst="homePlate">
              <a:avLst>
                <a:gd name="adj" fmla="val 3279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3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Lotus" pitchFamily="2" charset="-78"/>
                </a:rPr>
                <a:t>اجراي پروژه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 rot="5400000">
              <a:off x="1934" y="2951"/>
              <a:ext cx="1712" cy="1305"/>
            </a:xfrm>
            <a:prstGeom prst="homePlate">
              <a:avLst>
                <a:gd name="adj" fmla="val 3279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Lotus" pitchFamily="2" charset="-78"/>
                </a:rPr>
                <a:t>كنترل و نظارت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 rot="5400000">
              <a:off x="5697" y="2083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a-IR" sz="16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ea typeface="Calibri" pitchFamily="34" charset="0"/>
                  <a:cs typeface="B Nazanin" pitchFamily="2" charset="-78"/>
                </a:rPr>
                <a:t>توسعه فرهنگي و ارتقاء آموزشي</a:t>
              </a:r>
            </a:p>
          </p:txBody>
        </p: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 rot="5400000">
              <a:off x="5697" y="3339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 فن‌آوري اطلاعات و ارتباطات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31"/>
            <p:cNvSpPr>
              <a:spLocks noChangeArrowheads="1"/>
            </p:cNvSpPr>
            <p:nvPr/>
          </p:nvSpPr>
          <p:spPr bwMode="auto">
            <a:xfrm rot="5400000">
              <a:off x="5697" y="4544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 منابع انساني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 rot="5400000">
              <a:off x="5697" y="5716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تأمين ، اجرا و مديريت دارايي‌ها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29"/>
            <p:cNvSpPr>
              <a:spLocks noChangeArrowheads="1"/>
            </p:cNvSpPr>
            <p:nvPr/>
          </p:nvSpPr>
          <p:spPr bwMode="auto">
            <a:xfrm rot="5400000">
              <a:off x="5612" y="6957"/>
              <a:ext cx="1058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3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ايمني و بهداشت محيطي</a:t>
              </a:r>
              <a:endParaRPr kumimoji="0" lang="fa-IR" sz="9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3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و پدافند غيرعامل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 rot="5400000">
              <a:off x="5697" y="8128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روابط برون‌سازماني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 rot="5400000">
              <a:off x="5697" y="9333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 دانش،‌ بهبود و تغيير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 rot="5400000">
              <a:off x="5697" y="1028"/>
              <a:ext cx="887" cy="8008"/>
            </a:xfrm>
            <a:prstGeom prst="homePlate">
              <a:avLst>
                <a:gd name="adj" fmla="val 25000"/>
              </a:avLst>
            </a:prstGeom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توسعه مديريت سرمايه انساني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634" y="1055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طرح و برنامه</a:t>
              </a:r>
              <a:endPara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582" y="3118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فني و مهندسي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82" y="4622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اداري</a:t>
              </a:r>
              <a:endPara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82" y="5677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فرهنگي و اموزشي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82" y="8123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مالي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82" y="9328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پشتيباني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82" y="12932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طرح و برنامه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18"/>
            <p:cNvSpPr>
              <a:spLocks noChangeShapeType="1"/>
            </p:cNvSpPr>
            <p:nvPr/>
          </p:nvSpPr>
          <p:spPr bwMode="auto">
            <a:xfrm flipH="1" flipV="1">
              <a:off x="1904" y="4908"/>
              <a:ext cx="23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AutoShape 17"/>
            <p:cNvSpPr>
              <a:spLocks noChangeShapeType="1"/>
            </p:cNvSpPr>
            <p:nvPr/>
          </p:nvSpPr>
          <p:spPr bwMode="auto">
            <a:xfrm flipH="1" flipV="1">
              <a:off x="1904" y="5963"/>
              <a:ext cx="23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AutoShape 16"/>
            <p:cNvSpPr>
              <a:spLocks noChangeShapeType="1"/>
            </p:cNvSpPr>
            <p:nvPr/>
          </p:nvSpPr>
          <p:spPr bwMode="auto">
            <a:xfrm flipH="1" flipV="1">
              <a:off x="1904" y="7219"/>
              <a:ext cx="23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AutoShape 15"/>
            <p:cNvSpPr>
              <a:spLocks noChangeShapeType="1"/>
            </p:cNvSpPr>
            <p:nvPr/>
          </p:nvSpPr>
          <p:spPr bwMode="auto">
            <a:xfrm flipH="1" flipV="1">
              <a:off x="1904" y="8409"/>
              <a:ext cx="234" cy="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AutoShape 14"/>
            <p:cNvSpPr>
              <a:spLocks noChangeShapeType="1"/>
            </p:cNvSpPr>
            <p:nvPr/>
          </p:nvSpPr>
          <p:spPr bwMode="auto">
            <a:xfrm flipH="1">
              <a:off x="1904" y="9608"/>
              <a:ext cx="23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AutoShape 13"/>
            <p:cNvSpPr>
              <a:spLocks noChangeShapeType="1"/>
            </p:cNvSpPr>
            <p:nvPr/>
          </p:nvSpPr>
          <p:spPr bwMode="auto">
            <a:xfrm flipH="1" flipV="1">
              <a:off x="1904" y="13218"/>
              <a:ext cx="234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>
              <a:off x="10237" y="4460"/>
              <a:ext cx="390" cy="9168"/>
            </a:xfrm>
            <a:prstGeom prst="rightBrace">
              <a:avLst>
                <a:gd name="adj1" fmla="val 19589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AutoShape 11"/>
            <p:cNvSpPr>
              <a:spLocks/>
            </p:cNvSpPr>
            <p:nvPr/>
          </p:nvSpPr>
          <p:spPr bwMode="auto">
            <a:xfrm>
              <a:off x="10426" y="1009"/>
              <a:ext cx="490" cy="852"/>
            </a:xfrm>
            <a:prstGeom prst="rightBrace">
              <a:avLst>
                <a:gd name="adj1" fmla="val 11020"/>
                <a:gd name="adj2" fmla="val 4788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AutoShape 10"/>
            <p:cNvSpPr>
              <a:spLocks/>
            </p:cNvSpPr>
            <p:nvPr/>
          </p:nvSpPr>
          <p:spPr bwMode="auto">
            <a:xfrm>
              <a:off x="10426" y="2582"/>
              <a:ext cx="386" cy="1691"/>
            </a:xfrm>
            <a:prstGeom prst="rightBrace">
              <a:avLst>
                <a:gd name="adj1" fmla="val 45086"/>
                <a:gd name="adj2" fmla="val 4790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582" y="11714"/>
              <a:ext cx="132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فرماندهي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629" y="10558"/>
              <a:ext cx="1198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5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فني و مهندسي</a:t>
              </a:r>
              <a:endParaRPr kumimoji="0" lang="fa-IR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utoShape 6"/>
            <p:cNvSpPr>
              <a:spLocks noChangeShapeType="1"/>
            </p:cNvSpPr>
            <p:nvPr/>
          </p:nvSpPr>
          <p:spPr bwMode="auto">
            <a:xfrm flipH="1" flipV="1">
              <a:off x="1904" y="12000"/>
              <a:ext cx="234" cy="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AutoShape 5"/>
            <p:cNvSpPr>
              <a:spLocks noChangeShapeType="1"/>
            </p:cNvSpPr>
            <p:nvPr/>
          </p:nvSpPr>
          <p:spPr bwMode="auto">
            <a:xfrm flipH="1">
              <a:off x="1827" y="10828"/>
              <a:ext cx="310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AutoShape 4"/>
            <p:cNvSpPr>
              <a:spLocks noChangeArrowheads="1"/>
            </p:cNvSpPr>
            <p:nvPr/>
          </p:nvSpPr>
          <p:spPr bwMode="auto">
            <a:xfrm rot="10800000">
              <a:off x="8224" y="3277"/>
              <a:ext cx="651" cy="413"/>
            </a:xfrm>
            <a:prstGeom prst="notchedRightArrow">
              <a:avLst>
                <a:gd name="adj1" fmla="val 50000"/>
                <a:gd name="adj2" fmla="val 39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 rot="10800000">
              <a:off x="5820" y="3277"/>
              <a:ext cx="651" cy="413"/>
            </a:xfrm>
            <a:prstGeom prst="notchedRightArrow">
              <a:avLst>
                <a:gd name="adj1" fmla="val 50000"/>
                <a:gd name="adj2" fmla="val 39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3" name="AutoShape 2"/>
            <p:cNvSpPr>
              <a:spLocks noChangeArrowheads="1"/>
            </p:cNvSpPr>
            <p:nvPr/>
          </p:nvSpPr>
          <p:spPr bwMode="auto">
            <a:xfrm rot="10800000">
              <a:off x="3575" y="3277"/>
              <a:ext cx="651" cy="413"/>
            </a:xfrm>
            <a:prstGeom prst="notchedRightArrow">
              <a:avLst>
                <a:gd name="adj1" fmla="val 50000"/>
                <a:gd name="adj2" fmla="val 394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7804179" y="3500438"/>
            <a:ext cx="928694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فرآيندهاي مديريتي و خدمات پشتيباني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7786710" y="1087427"/>
            <a:ext cx="8397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فرآيند مديريتي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8"/>
          <p:cNvSpPr>
            <a:spLocks noChangeArrowheads="1"/>
          </p:cNvSpPr>
          <p:nvPr/>
        </p:nvSpPr>
        <p:spPr bwMode="auto">
          <a:xfrm>
            <a:off x="8089931" y="1801807"/>
            <a:ext cx="8397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فرآيند عملياتي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روشهای بهبود سازمانی: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4" name="Content Placeholder 3"/>
          <p:cNvGrpSpPr>
            <a:grpSpLocks noGrp="1" noChangeAspect="1"/>
          </p:cNvGrpSpPr>
          <p:nvPr/>
        </p:nvGrpSpPr>
        <p:grpSpPr bwMode="auto">
          <a:xfrm>
            <a:off x="457200" y="1484313"/>
            <a:ext cx="8291513" cy="4608512"/>
            <a:chOff x="1212" y="2404"/>
            <a:chExt cx="9560" cy="8604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212" y="2404"/>
              <a:ext cx="9560" cy="860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4865" y="2583"/>
              <a:ext cx="2167" cy="100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Zar" pitchFamily="2" charset="-78"/>
                </a:rPr>
                <a:t>بهبود سازماني</a:t>
              </a:r>
              <a:endPara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7315" y="4096"/>
              <a:ext cx="2166" cy="1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نگرش كاركردي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 و وظيفه </a:t>
              </a: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گرا</a:t>
              </a:r>
              <a:endPara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2498" y="4107"/>
              <a:ext cx="2166" cy="1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نگرش فرآيندي و ‏فرآيندگرا</a:t>
              </a:r>
              <a:endPara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329" y="5524"/>
              <a:ext cx="2013" cy="47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خلاق و جهشي</a:t>
              </a:r>
              <a:endParaRPr lang="fa-IR" sz="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بهبود كارآيي فرآيندهاي كسب و كار و اثربخشي سازمان براساس روش‌هاي انقلابي و جهشي ، طراحي مجدد فرآينها در يك لوح نانوشته با هدف رسيدن به نمونه‌هاي برتر.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571" y="5524"/>
              <a:ext cx="1978" cy="47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متعارف :</a:t>
              </a:r>
              <a:endParaRPr lang="fa-IR" sz="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بهبود كارآيي فرآيندهاي كسب و كار و اثربخشي سازمان براساس روش‌هاي اصلاحي ،‌مقتضيات و وضعيت موجود سازمان و فرآيندها ، بهبود تدريجي آنها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6497" y="5524"/>
              <a:ext cx="1940" cy="47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خلاق و جهشي: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fa-IR" sz="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بهبود كارآيي وظايف و كاكردهاي سازمان با استفاده از خلاقيت و نوآوري ، كشف راه‌هاي جديد بهبود و تأكيد بر مقتضيات و شرايط منحصر به فرد هر سازمان.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8676" y="5524"/>
              <a:ext cx="1919" cy="47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متعارف: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B Nazanin" pitchFamily="2" charset="-78"/>
                </a:rPr>
                <a:t>بهبود كارآيي وظايف و كاركردهاي سازمان با استفاده از استانداردها ، روش‌ها و فنون شناخته شده بهبود سازماني با تأكيد بر ويژگي‌هاي مشترك و عمومي سازمان‌ها</a:t>
              </a:r>
              <a:endPara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7"/>
            <p:cNvSpPr>
              <a:spLocks noChangeShapeType="1"/>
            </p:cNvSpPr>
            <p:nvPr/>
          </p:nvSpPr>
          <p:spPr bwMode="auto">
            <a:xfrm rot="5400000">
              <a:off x="4503" y="2662"/>
              <a:ext cx="523" cy="2368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AutoShape 6"/>
            <p:cNvSpPr>
              <a:spLocks noChangeShapeType="1"/>
            </p:cNvSpPr>
            <p:nvPr/>
          </p:nvSpPr>
          <p:spPr bwMode="auto">
            <a:xfrm rot="16200000" flipH="1">
              <a:off x="6918" y="2615"/>
              <a:ext cx="512" cy="2449"/>
            </a:xfrm>
            <a:prstGeom prst="bentConnector3">
              <a:avLst>
                <a:gd name="adj1" fmla="val 4980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AutoShape 5"/>
            <p:cNvSpPr>
              <a:spLocks noChangeShapeType="1"/>
            </p:cNvSpPr>
            <p:nvPr/>
          </p:nvSpPr>
          <p:spPr bwMode="auto">
            <a:xfrm rot="16200000" flipH="1">
              <a:off x="3887" y="4801"/>
              <a:ext cx="367" cy="979"/>
            </a:xfrm>
            <a:prstGeom prst="bentConnector3">
              <a:avLst>
                <a:gd name="adj1" fmla="val 5667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AutoShape 4"/>
            <p:cNvSpPr>
              <a:spLocks noChangeShapeType="1"/>
            </p:cNvSpPr>
            <p:nvPr/>
          </p:nvSpPr>
          <p:spPr bwMode="auto">
            <a:xfrm rot="5400000">
              <a:off x="2775" y="4668"/>
              <a:ext cx="367" cy="1245"/>
            </a:xfrm>
            <a:prstGeom prst="bentConnector3">
              <a:avLst>
                <a:gd name="adj1" fmla="val 5667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AutoShape 3"/>
            <p:cNvSpPr>
              <a:spLocks noChangeShapeType="1"/>
            </p:cNvSpPr>
            <p:nvPr/>
          </p:nvSpPr>
          <p:spPr bwMode="auto">
            <a:xfrm rot="16200000" flipH="1">
              <a:off x="8828" y="4666"/>
              <a:ext cx="378" cy="1238"/>
            </a:xfrm>
            <a:prstGeom prst="bentConnector3">
              <a:avLst>
                <a:gd name="adj1" fmla="val 5661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AutoShape 2"/>
            <p:cNvSpPr>
              <a:spLocks noChangeShapeType="1"/>
            </p:cNvSpPr>
            <p:nvPr/>
          </p:nvSpPr>
          <p:spPr bwMode="auto">
            <a:xfrm rot="5400000">
              <a:off x="7744" y="4819"/>
              <a:ext cx="378" cy="931"/>
            </a:xfrm>
            <a:prstGeom prst="bentConnector3">
              <a:avLst>
                <a:gd name="adj1" fmla="val 5661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كار خواسته 3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570"/>
            <a:ext cx="8291513" cy="4322760"/>
          </a:xfrm>
        </p:spPr>
        <p:txBody>
          <a:bodyPr/>
          <a:lstStyle/>
          <a:p>
            <a:pPr algn="just">
              <a:buNone/>
            </a:pPr>
            <a:r>
              <a:rPr lang="fa-IR" sz="3000" b="1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با توجه به مطالب ارائه شده در کلاس: </a:t>
            </a:r>
          </a:p>
          <a:p>
            <a:pPr algn="just">
              <a:buNone/>
            </a:pPr>
            <a:r>
              <a:rPr lang="fa-IR" sz="3000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1- متناسب با نوع و حجم وظایف تعریف شده، نیروی انسانی مورد نیاز سازمان در سطوح مختلف را برآورد نمایید.</a:t>
            </a:r>
          </a:p>
          <a:p>
            <a:pPr algn="just">
              <a:buNone/>
            </a:pPr>
            <a:r>
              <a:rPr lang="fa-IR" sz="3000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2- جایگاه‌های افراد مورد نیاز سازمان را متناسب با شرایط و ضوابط ابلاغی سازمان برای تمام سطوح تعیین نمایید. </a:t>
            </a:r>
          </a:p>
          <a:p>
            <a:pPr algn="just">
              <a:buNone/>
            </a:pPr>
            <a:r>
              <a:rPr lang="fa-IR" sz="3000" dirty="0" smtClean="0">
                <a:solidFill>
                  <a:schemeClr val="bg2">
                    <a:lumMod val="10000"/>
                  </a:schemeClr>
                </a:solidFill>
                <a:cs typeface="B Nazanin" pitchFamily="2" charset="-78"/>
              </a:rPr>
              <a:t>3- با توجه به تعداد نیروها و شرایط تعیین شده برای بکارگیری نیرو در هر بخش، تعداد باکس‌ها یا پست‌های سازمانی مورد نیاز سازمان درسطوح مختلف را مشخص نمایید.</a:t>
            </a:r>
            <a:endParaRPr lang="fa-IR" sz="3000" dirty="0">
              <a:solidFill>
                <a:schemeClr val="bg2">
                  <a:lumMod val="10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1846914"/>
            <a:ext cx="778674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5000" b="1" dirty="0" smtClean="0">
                <a:ln w="12700">
                  <a:solidFill>
                    <a:schemeClr val="bg1">
                      <a:lumMod val="9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AA21">
                        <a:shade val="30000"/>
                        <a:satMod val="115000"/>
                      </a:srgbClr>
                    </a:gs>
                    <a:gs pos="50000">
                      <a:srgbClr val="FFAA21">
                        <a:shade val="67500"/>
                        <a:satMod val="115000"/>
                      </a:srgbClr>
                    </a:gs>
                    <a:gs pos="100000">
                      <a:srgbClr val="FFAA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صلوات</a:t>
            </a:r>
            <a:endParaRPr lang="en-US" sz="25000" b="1" cap="none" spc="0" dirty="0">
              <a:ln w="12700">
                <a:solidFill>
                  <a:schemeClr val="bg1">
                    <a:lumMod val="9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AA21">
                      <a:shade val="30000"/>
                      <a:satMod val="115000"/>
                    </a:srgbClr>
                  </a:gs>
                  <a:gs pos="50000">
                    <a:srgbClr val="FFAA21">
                      <a:shade val="67500"/>
                      <a:satMod val="115000"/>
                    </a:srgbClr>
                  </a:gs>
                  <a:gs pos="100000">
                    <a:srgbClr val="FFAA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tx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" name="Picture 6" descr="14ma03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8" y="428604"/>
            <a:ext cx="3471672" cy="13776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052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1142984"/>
            <a:ext cx="5619750" cy="4019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3714776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4348" y="1571612"/>
            <a:ext cx="4194048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        </a:t>
            </a:r>
            <a:r>
              <a:rPr kumimoji="0" lang="fa-IR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    </a:t>
            </a:r>
            <a:r>
              <a:rPr kumimoji="0" lang="fa-IR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یک جمعیتی هر چه افرادش زیاد باشد، اگر این جمعیت با هم منسجم نشوند، یک نحو وحـدت پیدا نکـــــنند آسیب بــر می دارند.</a:t>
            </a:r>
            <a:r>
              <a:rPr lang="fa-IR" sz="4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</a:rPr>
              <a:t>                                  امام خمینی (ره)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ndal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00562" y="1457324"/>
            <a:ext cx="4194048" cy="45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 </a:t>
            </a:r>
            <a:r>
              <a:rPr kumimoji="0" lang="fa-IR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مقام معظم رهبري :</a:t>
            </a:r>
            <a:endParaRPr kumimoji="0" lang="fa-IR" sz="36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ngsana New" pitchFamily="18" charset="-34"/>
              <a:ea typeface="+mn-ea"/>
              <a:cs typeface="B Davat" pitchFamily="2" charset="-78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ngsana New" pitchFamily="18" charset="-34"/>
                <a:ea typeface="+mn-ea"/>
                <a:cs typeface="B Davat" pitchFamily="2" charset="-78"/>
              </a:rPr>
              <a:t>        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Andalus" pitchFamily="2" charset="-78"/>
            </a:endParaRPr>
          </a:p>
        </p:txBody>
      </p:sp>
      <p:pic>
        <p:nvPicPr>
          <p:cNvPr id="7" name="Picture 6" descr="4014_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357586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28736"/>
            <a:ext cx="4214842" cy="4714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buNone/>
            </a:pPr>
            <a:r>
              <a:rPr lang="fa-IR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مقدم اساتید، مسپولین، مدیران، میهمانان </a:t>
            </a:r>
          </a:p>
          <a:p>
            <a:pPr algn="ctr">
              <a:lnSpc>
                <a:spcPct val="120000"/>
              </a:lnSpc>
              <a:buNone/>
            </a:pPr>
            <a:r>
              <a:rPr lang="fa-IR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سایر شرکت کتتدگان محترم را  گرامی می داریم</a:t>
            </a:r>
          </a:p>
        </p:txBody>
      </p:sp>
      <p:pic>
        <p:nvPicPr>
          <p:cNvPr id="5" name="Picture 8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588" y="1571612"/>
            <a:ext cx="3820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60350"/>
            <a:ext cx="4252141" cy="576263"/>
          </a:xfrm>
        </p:spPr>
        <p:txBody>
          <a:bodyPr/>
          <a:lstStyle/>
          <a:p>
            <a:pPr algn="just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فهرست مطالب: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28736"/>
            <a:ext cx="6696993" cy="4608512"/>
          </a:xfrm>
        </p:spPr>
        <p:txBody>
          <a:bodyPr/>
          <a:lstStyle/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2" action="ppaction://hlinksldjump"/>
              </a:rPr>
              <a:t>1- چگونگي برآورد نيروي انساني 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3" action="ppaction://hlinksldjump"/>
              </a:rPr>
              <a:t>2- سقف نيروي انساني تخصيصي به رده‌ها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4" action="ppaction://hlinksldjump"/>
              </a:rPr>
              <a:t>3- جدول توزيع رتبه‌ها یا جايگاه‌ها بطور تقريبي</a:t>
            </a:r>
            <a:endParaRPr lang="fa-IR" sz="280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5" action="ppaction://hlinksldjump"/>
              </a:rPr>
              <a:t>4-</a:t>
            </a: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6" action="ppaction://hlinksldjump"/>
              </a:rPr>
              <a:t>- توزيع رتبه‌ها یا جايگاه‌هاي مديريتي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7" action="ppaction://hlinksldjump"/>
              </a:rPr>
              <a:t>5- توضيحات ضروري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7" action="ppaction://hlinksldjump"/>
              </a:rPr>
              <a:t>6- نمونه فرآيند كاري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8" action="ppaction://hlinksldjump"/>
              </a:rPr>
              <a:t>7- مقايسه دو رويكرد فرآيند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80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cs typeface="B Nazanin" pitchFamily="2" charset="-78"/>
                <a:hlinkClick r:id="rId9" action="ppaction://hlinksldjump"/>
              </a:rPr>
              <a:t>8- روش بهبود سازماني</a:t>
            </a:r>
            <a:endParaRPr lang="fa-IR" sz="280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  <a:p>
            <a:pPr>
              <a:buNone/>
            </a:pPr>
            <a:endParaRPr lang="fa-IR" sz="220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29" y="285728"/>
            <a:ext cx="8291513" cy="576263"/>
          </a:xfrm>
        </p:spPr>
        <p:txBody>
          <a:bodyPr>
            <a:normAutofit fontScale="90000"/>
          </a:bodyPr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چگونگی برآورد نیروی انسانی: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319317"/>
            <a:ext cx="85725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الف- محاسبه نيروي انساني: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1778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ابتدا بايد فلوچارت (روندنما) فرآيند انجام هر وظيفه با ذكر فعاليت‌هاي مربوطه در شرايط مختلف مستندسازي و مدت زمان اجراي هر فعاليت به‌طور نسبي برآورد شود.</a:t>
            </a:r>
            <a:endParaRPr lang="en-US" sz="2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1778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در گام بعدي بايد زمان‌های مورد نياز براي انجام هر فعاليت از يك وظيفه با هم جمع و ميزان زمان مورد نياز وظيفه مورد نظر به‌طور نسبي مشخص شود.</a:t>
            </a:r>
            <a:endParaRPr lang="en-US" sz="2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1778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در اين مرحله بايد به‌طور تقريبي و با توجه به تجارت قبلي و شرايط آتي، تعداد اجراي هر وظيفه در طول روز، هفته، ماه و سال محاسبه شود.</a:t>
            </a:r>
            <a:endParaRPr lang="en-US" sz="2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6700" lvl="0" indent="-1778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7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پس از اين مرحله با توجه به مدت زمان مورد نياز و تعداد انجام هر وظيفه، تعداد نيروي انساني مورد نياز براي انجام وظايف مذكور محاسبه و مشخص شود.</a:t>
            </a:r>
            <a:endParaRPr lang="en-US" sz="2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41" y="222250"/>
            <a:ext cx="6505563" cy="576263"/>
          </a:xfrm>
        </p:spPr>
        <p:txBody>
          <a:bodyPr>
            <a:normAutofit fontScale="90000"/>
          </a:bodyPr>
          <a:lstStyle/>
          <a:p>
            <a:pPr algn="r" rtl="0"/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چگونگی برآورد نیروی انسانی:</a:t>
            </a:r>
            <a:endParaRPr lang="fa-IR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6255"/>
            <a:ext cx="8429684" cy="4211637"/>
          </a:xfrm>
        </p:spPr>
        <p:txBody>
          <a:bodyPr>
            <a:normAutofit/>
          </a:bodyPr>
          <a:lstStyle/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توضيح: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a-I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اين فرآيند بايد براي تمام وظايف مورد نظر به تفكيك انجام شود.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a-I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در صورت محدوديت زمان در اختيار، محاسبه زمان اجراي هر وظيفه به‌طور تقريبي محاسبه شود.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a-I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براي ساير اقدامات جاري و فوق برنامه‌اي كه ممكن است در شرايط عادي يا بحراني مطرح و به رده واگذار شود، معادل 5% به تعداد نيروي انساني پيش‌بيني شده اضافه شود. </a:t>
            </a: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a-I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نسبت نیروی انسانی صف به ستاد 80 به 20 می باشد.</a:t>
            </a:r>
          </a:p>
          <a:p>
            <a:endParaRPr lang="fa-I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245" y="280969"/>
            <a:ext cx="5462597" cy="576263"/>
          </a:xfrm>
        </p:spPr>
        <p:txBody>
          <a:bodyPr>
            <a:noAutofit/>
          </a:bodyPr>
          <a:lstStyle/>
          <a:p>
            <a:pPr lvl="0" indent="215900" algn="r" rtl="0" eaLnBrk="0" fontAlgn="base" hangingPunct="0"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چگونگی برآورد نیروی انسانی: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6255"/>
            <a:ext cx="8501068" cy="2282811"/>
          </a:xfrm>
        </p:spPr>
        <p:txBody>
          <a:bodyPr>
            <a:normAutofit/>
          </a:bodyPr>
          <a:lstStyle/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ب- تخصيص سازمان نیروی انسانی:</a:t>
            </a:r>
            <a:endParaRPr lang="fa-IR" sz="3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Nazanin" pitchFamily="2" charset="-78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Nazanin" pitchFamily="2" charset="-78"/>
              </a:rPr>
              <a:t>براي تعیین سازمان‌ نیروی انسانی در بخش دولتی متناسب با حجم مأموريت‌ها و وظايف، مي‌توان با در نظر گرفتن موقعيت و سطوح سازماني در طول سلسله مراتب سازمان، از جدول ذيل استفاده نمود.</a:t>
            </a: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000" dirty="0" smtClean="0">
              <a:solidFill>
                <a:schemeClr val="bg1"/>
              </a:solidFill>
              <a:latin typeface="Calibri" pitchFamily="34" charset="0"/>
              <a:cs typeface="Nazanin" pitchFamily="2" charset="-78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000" dirty="0" smtClean="0">
              <a:solidFill>
                <a:schemeClr val="bg1"/>
              </a:solidFill>
              <a:latin typeface="Calibri" pitchFamily="34" charset="0"/>
              <a:cs typeface="Nazanin" pitchFamily="2" charset="-78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000" dirty="0" smtClean="0">
              <a:solidFill>
                <a:schemeClr val="bg1"/>
              </a:solidFill>
              <a:latin typeface="Calibri" pitchFamily="34" charset="0"/>
              <a:cs typeface="Nazanin" pitchFamily="2" charset="-78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000" dirty="0" smtClean="0">
              <a:solidFill>
                <a:schemeClr val="bg1"/>
              </a:solidFill>
              <a:latin typeface="Calibri" pitchFamily="34" charset="0"/>
              <a:cs typeface="Nazanin" pitchFamily="2" charset="-78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2159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fa-IR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85968"/>
              </p:ext>
            </p:extLst>
          </p:nvPr>
        </p:nvGraphicFramePr>
        <p:xfrm>
          <a:off x="214282" y="3929066"/>
          <a:ext cx="8572562" cy="1361266"/>
        </p:xfrm>
        <a:graphic>
          <a:graphicData uri="http://schemas.openxmlformats.org/drawingml/2006/table">
            <a:tbl>
              <a:tblPr rtl="1"/>
              <a:tblGrid>
                <a:gridCol w="635527"/>
                <a:gridCol w="651300"/>
                <a:gridCol w="651300"/>
                <a:gridCol w="651300"/>
                <a:gridCol w="651300"/>
                <a:gridCol w="651300"/>
                <a:gridCol w="651300"/>
                <a:gridCol w="651300"/>
                <a:gridCol w="651300"/>
                <a:gridCol w="651300"/>
                <a:gridCol w="651300"/>
                <a:gridCol w="1424035"/>
              </a:tblGrid>
              <a:tr h="520018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عنوان سازماني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معاونت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اداره كل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اداره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مديريت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دايره يا واحد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قسمت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بخش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شعبه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امور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4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دفتر</a:t>
                      </a:r>
                      <a:endParaRPr kumimoji="0" lang="en-US" sz="1400" b="1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Nazanin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توضيحات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  <a:tr h="472744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تعداد نيروي انساني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25 تا 60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20 تا 30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10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تا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20 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3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تا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10 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2تا 6 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تا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5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تا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3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3 تا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5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2 </a:t>
                      </a: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تا 3</a:t>
                      </a:r>
                    </a:p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نفر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Nazanin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15 تا 25 نفر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Nazanin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منظور از دفتر ستاد شخصي مدير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Nazanin"/>
                        </a:rPr>
                        <a:t>نيست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62" marR="61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19">
  <a:themeElements>
    <a:clrScheme name="Custom 11">
      <a:dk1>
        <a:sysClr val="windowText" lastClr="000000"/>
      </a:dk1>
      <a:lt1>
        <a:sysClr val="window" lastClr="FFFFFF"/>
      </a:lt1>
      <a:dk2>
        <a:srgbClr val="FFFF99"/>
      </a:dk2>
      <a:lt2>
        <a:srgbClr val="D6ECFF"/>
      </a:lt2>
      <a:accent1>
        <a:srgbClr val="6AB72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Arial"/>
        <a:ea typeface=""/>
        <a:cs typeface="B Nazani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00019</Template>
  <TotalTime>890</TotalTime>
  <Words>1357</Words>
  <Application>Microsoft Office PowerPoint</Application>
  <PresentationFormat>On-screen Show (4:3)</PresentationFormat>
  <Paragraphs>236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Andalus</vt:lpstr>
      <vt:lpstr>Angsana New</vt:lpstr>
      <vt:lpstr>Arial</vt:lpstr>
      <vt:lpstr>B Davat</vt:lpstr>
      <vt:lpstr>B Homa</vt:lpstr>
      <vt:lpstr>B Jadid</vt:lpstr>
      <vt:lpstr>B Lotus</vt:lpstr>
      <vt:lpstr>B Mitra</vt:lpstr>
      <vt:lpstr>B Nazanin</vt:lpstr>
      <vt:lpstr>B Titr</vt:lpstr>
      <vt:lpstr>B Zar</vt:lpstr>
      <vt:lpstr>Calibri</vt:lpstr>
      <vt:lpstr>Nazanin</vt:lpstr>
      <vt:lpstr>Zar</vt:lpstr>
      <vt:lpstr>00019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فهرست مطالب:</vt:lpstr>
      <vt:lpstr>چگونگی برآورد نیروی انسانی:</vt:lpstr>
      <vt:lpstr>چگونگی برآورد نیروی انسانی:</vt:lpstr>
      <vt:lpstr>چگونگی برآورد نیروی انسانی:</vt:lpstr>
      <vt:lpstr>سقف نیروی انسانی تخصیصی به رده‌ها:</vt:lpstr>
      <vt:lpstr>ضوابط توزیع جایگاه‌های سازمانی :</vt:lpstr>
      <vt:lpstr>    توضيح:</vt:lpstr>
      <vt:lpstr>نمونه فرم جدول برآورد نيروي انساني:</vt:lpstr>
      <vt:lpstr>نمونه فرآیندهای کاری:</vt:lpstr>
      <vt:lpstr>PowerPoint Presentation</vt:lpstr>
      <vt:lpstr>PowerPoint Presentation</vt:lpstr>
      <vt:lpstr>روشهای بهبود سازمانی:</vt:lpstr>
      <vt:lpstr>كار خواسته 3</vt:lpstr>
      <vt:lpstr>PowerPoint Presentation</vt:lpstr>
    </vt:vector>
  </TitlesOfParts>
  <Company>ghorb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rahtooshe</cp:lastModifiedBy>
  <cp:revision>146</cp:revision>
  <dcterms:created xsi:type="dcterms:W3CDTF">2010-07-20T04:00:42Z</dcterms:created>
  <dcterms:modified xsi:type="dcterms:W3CDTF">2016-04-12T13:28:37Z</dcterms:modified>
</cp:coreProperties>
</file>